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61" r:id="rId5"/>
    <p:sldId id="259" r:id="rId6"/>
    <p:sldId id="260" r:id="rId7"/>
    <p:sldId id="271" r:id="rId8"/>
    <p:sldId id="262" r:id="rId9"/>
    <p:sldId id="274" r:id="rId10"/>
    <p:sldId id="275" r:id="rId11"/>
    <p:sldId id="263" r:id="rId12"/>
    <p:sldId id="265" r:id="rId13"/>
    <p:sldId id="266" r:id="rId14"/>
    <p:sldId id="268" r:id="rId15"/>
    <p:sldId id="269" r:id="rId16"/>
    <p:sldId id="270"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DB30A-65EF-63AB-4CED-82574EEB0927}" v="19" dt="2023-09-21T07:27:20.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6327"/>
  </p:normalViewPr>
  <p:slideViewPr>
    <p:cSldViewPr snapToGrid="0">
      <p:cViewPr varScale="1">
        <p:scale>
          <a:sx n="69" d="100"/>
          <a:sy n="69" d="100"/>
        </p:scale>
        <p:origin x="9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10/18/2023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620CA5-27CA-3D4C-9B48-19507F747B34}" type="slidenum">
              <a:rPr lang="en-US" smtClean="0"/>
              <a:t>6</a:t>
            </a:fld>
            <a:endParaRPr lang="en-US"/>
          </a:p>
        </p:txBody>
      </p:sp>
    </p:spTree>
    <p:extLst>
      <p:ext uri="{BB962C8B-B14F-4D97-AF65-F5344CB8AC3E}">
        <p14:creationId xmlns:p14="http://schemas.microsoft.com/office/powerpoint/2010/main" val="3734545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620CA5-27CA-3D4C-9B48-19507F747B34}" type="slidenum">
              <a:rPr lang="en-US" smtClean="0"/>
              <a:t>7</a:t>
            </a:fld>
            <a:endParaRPr lang="en-US"/>
          </a:p>
        </p:txBody>
      </p:sp>
    </p:spTree>
    <p:extLst>
      <p:ext uri="{BB962C8B-B14F-4D97-AF65-F5344CB8AC3E}">
        <p14:creationId xmlns:p14="http://schemas.microsoft.com/office/powerpoint/2010/main" val="2881296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10/18/2023</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10/18/2023</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136662" y="2801289"/>
            <a:ext cx="5339798" cy="2993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solidFill>
                  <a:schemeClr val="bg1"/>
                </a:solidFill>
                <a:ea typeface="Cambria"/>
                <a:cs typeface="Calibri"/>
              </a:rPr>
              <a:t>Welcome to Reception</a:t>
            </a:r>
          </a:p>
          <a:p>
            <a:pPr marL="0" indent="0" algn="ctr">
              <a:buNone/>
            </a:pPr>
            <a:r>
              <a:rPr lang="en-US" sz="3200" dirty="0">
                <a:solidFill>
                  <a:schemeClr val="bg1"/>
                </a:solidFill>
                <a:ea typeface="Cambria"/>
                <a:cs typeface="Calibri"/>
              </a:rPr>
              <a:t>Oak Class</a:t>
            </a:r>
            <a:br>
              <a:rPr lang="en-US" sz="3200" dirty="0">
                <a:solidFill>
                  <a:schemeClr val="bg1"/>
                </a:solidFill>
                <a:cs typeface="Calibri"/>
              </a:rPr>
            </a:br>
            <a:endParaRPr lang="en-US" sz="3200" dirty="0">
              <a:solidFill>
                <a:schemeClr val="bg1"/>
              </a:solidFill>
              <a:cs typeface="Calibri"/>
            </a:endParaRPr>
          </a:p>
          <a:p>
            <a:pPr marL="0" indent="0">
              <a:buNone/>
            </a:pPr>
            <a:r>
              <a:rPr lang="en-US" dirty="0">
                <a:solidFill>
                  <a:schemeClr val="bg1"/>
                </a:solidFill>
                <a:cs typeface="Calibri"/>
              </a:rPr>
              <a:t>Class Teachers: </a:t>
            </a:r>
            <a:r>
              <a:rPr lang="en-US" dirty="0" err="1">
                <a:solidFill>
                  <a:schemeClr val="bg1"/>
                </a:solidFill>
                <a:cs typeface="Calibri"/>
              </a:rPr>
              <a:t>Mrs</a:t>
            </a:r>
            <a:r>
              <a:rPr lang="en-US" dirty="0">
                <a:solidFill>
                  <a:schemeClr val="bg1"/>
                </a:solidFill>
                <a:cs typeface="Calibri"/>
              </a:rPr>
              <a:t> J Harris &amp;</a:t>
            </a:r>
          </a:p>
          <a:p>
            <a:pPr marL="0" indent="0">
              <a:buNone/>
            </a:pPr>
            <a:r>
              <a:rPr lang="en-US" dirty="0">
                <a:solidFill>
                  <a:schemeClr val="bg1"/>
                </a:solidFill>
                <a:cs typeface="Calibri"/>
              </a:rPr>
              <a:t>                           </a:t>
            </a:r>
            <a:r>
              <a:rPr lang="en-US" dirty="0" err="1">
                <a:solidFill>
                  <a:schemeClr val="bg1"/>
                </a:solidFill>
                <a:cs typeface="Calibri"/>
              </a:rPr>
              <a:t>Mrs</a:t>
            </a:r>
            <a:r>
              <a:rPr lang="en-US" dirty="0">
                <a:solidFill>
                  <a:schemeClr val="bg1"/>
                </a:solidFill>
                <a:cs typeface="Calibri"/>
              </a:rPr>
              <a:t> J Duffy</a:t>
            </a:r>
          </a:p>
          <a:p>
            <a:pPr marL="0" indent="0">
              <a:buNone/>
            </a:pPr>
            <a:r>
              <a:rPr lang="en-US" dirty="0">
                <a:solidFill>
                  <a:schemeClr val="bg1"/>
                </a:solidFill>
                <a:ea typeface="Cambria"/>
                <a:cs typeface="Calibri"/>
              </a:rPr>
              <a:t>Supported by Miss C Broadbent</a:t>
            </a:r>
            <a:endParaRPr lang="en-US" dirty="0">
              <a:solidFill>
                <a:schemeClr val="bg1"/>
              </a:solidFill>
              <a:highlight>
                <a:srgbClr val="FFFF00"/>
              </a:highlight>
              <a:ea typeface="Cambria"/>
              <a:cs typeface="Calibri"/>
            </a:endParaRPr>
          </a:p>
          <a:p>
            <a:pPr marL="0" indent="0">
              <a:buNone/>
            </a:pPr>
            <a:r>
              <a:rPr lang="en-US" dirty="0">
                <a:solidFill>
                  <a:schemeClr val="bg1"/>
                </a:solidFill>
                <a:ea typeface="Cambria"/>
                <a:cs typeface="Calibri"/>
              </a:rPr>
              <a:t>Supported by Miss S </a:t>
            </a:r>
            <a:r>
              <a:rPr lang="en-US" dirty="0" err="1">
                <a:solidFill>
                  <a:schemeClr val="bg1"/>
                </a:solidFill>
                <a:ea typeface="Cambria"/>
                <a:cs typeface="Calibri"/>
              </a:rPr>
              <a:t>Bellusci</a:t>
            </a:r>
            <a:endParaRPr lang="en-US" dirty="0">
              <a:solidFill>
                <a:schemeClr val="bg1"/>
              </a:solidFill>
              <a:ea typeface="Cambria"/>
              <a:cs typeface="Calibri"/>
            </a:endParaRPr>
          </a:p>
          <a:p>
            <a:endParaRPr lang="en-US" sz="2000" dirty="0">
              <a:solidFill>
                <a:srgbClr val="FFFFFF"/>
              </a:solidFill>
              <a:latin typeface="Cambria"/>
              <a:ea typeface="Cambria"/>
              <a:cs typeface="Calibri"/>
            </a:endParaRPr>
          </a:p>
        </p:txBody>
      </p:sp>
    </p:spTree>
    <p:extLst>
      <p:ext uri="{BB962C8B-B14F-4D97-AF65-F5344CB8AC3E}">
        <p14:creationId xmlns:p14="http://schemas.microsoft.com/office/powerpoint/2010/main" val="30940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2AF011-2263-23DC-997A-6D5A7CC03E0D}"/>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02CB166-231D-7876-F5DF-9B0D1E4A68C0}"/>
              </a:ext>
            </a:extLst>
          </p:cNvPr>
          <p:cNvSpPr txBox="1"/>
          <p:nvPr/>
        </p:nvSpPr>
        <p:spPr>
          <a:xfrm>
            <a:off x="2554357" y="99391"/>
            <a:ext cx="4054443" cy="707886"/>
          </a:xfrm>
          <a:prstGeom prst="rect">
            <a:avLst/>
          </a:prstGeom>
          <a:noFill/>
        </p:spPr>
        <p:txBody>
          <a:bodyPr wrap="none" rtlCol="0">
            <a:spAutoFit/>
          </a:bodyPr>
          <a:lstStyle/>
          <a:p>
            <a:r>
              <a:rPr lang="en-US" sz="4000" dirty="0"/>
              <a:t>Key Dates for Year </a:t>
            </a:r>
          </a:p>
        </p:txBody>
      </p:sp>
      <p:sp>
        <p:nvSpPr>
          <p:cNvPr id="6" name="TextBox 5">
            <a:extLst>
              <a:ext uri="{FF2B5EF4-FFF2-40B4-BE49-F238E27FC236}">
                <a16:creationId xmlns:a16="http://schemas.microsoft.com/office/drawing/2014/main" id="{B1E19BC4-07C8-CF1B-1199-5D578643A52D}"/>
              </a:ext>
            </a:extLst>
          </p:cNvPr>
          <p:cNvSpPr txBox="1"/>
          <p:nvPr/>
        </p:nvSpPr>
        <p:spPr>
          <a:xfrm>
            <a:off x="2554357" y="1113182"/>
            <a:ext cx="6003438" cy="3416320"/>
          </a:xfrm>
          <a:prstGeom prst="rect">
            <a:avLst/>
          </a:prstGeom>
          <a:noFill/>
        </p:spPr>
        <p:txBody>
          <a:bodyPr wrap="none" rtlCol="0">
            <a:spAutoFit/>
          </a:bodyPr>
          <a:lstStyle/>
          <a:p>
            <a:r>
              <a:rPr lang="en-US" dirty="0"/>
              <a:t>Friday 29</a:t>
            </a:r>
            <a:r>
              <a:rPr lang="en-US" baseline="30000" dirty="0"/>
              <a:t>th</a:t>
            </a:r>
            <a:r>
              <a:rPr lang="en-US" dirty="0"/>
              <a:t> September-  THE GREAT KENNINGTON BAKE OFF!</a:t>
            </a:r>
          </a:p>
          <a:p>
            <a:endParaRPr lang="en-US" dirty="0"/>
          </a:p>
          <a:p>
            <a:r>
              <a:rPr lang="en-US" dirty="0"/>
              <a:t>Thursday 19</a:t>
            </a:r>
            <a:r>
              <a:rPr lang="en-US" baseline="30000" dirty="0"/>
              <a:t>th</a:t>
            </a:r>
            <a:r>
              <a:rPr lang="en-US" dirty="0"/>
              <a:t> October – Halloween Disco</a:t>
            </a:r>
          </a:p>
          <a:p>
            <a:endParaRPr lang="en-US" dirty="0"/>
          </a:p>
          <a:p>
            <a:r>
              <a:rPr lang="en-US" dirty="0"/>
              <a:t>Friday 20</a:t>
            </a:r>
            <a:r>
              <a:rPr lang="en-US" baseline="30000" dirty="0"/>
              <a:t>th</a:t>
            </a:r>
            <a:r>
              <a:rPr lang="en-US" dirty="0"/>
              <a:t> October- Break up for half term</a:t>
            </a:r>
          </a:p>
          <a:p>
            <a:endParaRPr lang="en-US" dirty="0"/>
          </a:p>
          <a:p>
            <a:r>
              <a:rPr lang="en-US" dirty="0"/>
              <a:t>Tuesday 31</a:t>
            </a:r>
            <a:r>
              <a:rPr lang="en-US" baseline="30000" dirty="0"/>
              <a:t>st</a:t>
            </a:r>
            <a:r>
              <a:rPr lang="en-US" dirty="0"/>
              <a:t> October- Return to school after half term</a:t>
            </a:r>
          </a:p>
          <a:p>
            <a:endParaRPr lang="en-US" dirty="0"/>
          </a:p>
          <a:p>
            <a:endParaRPr lang="en-US" dirty="0"/>
          </a:p>
          <a:p>
            <a:endParaRPr lang="en-US" dirty="0"/>
          </a:p>
          <a:p>
            <a:r>
              <a:rPr lang="en-US" dirty="0"/>
              <a:t>Oak class ‘Stay and learn’ coffee morning- date to be arranged</a:t>
            </a:r>
          </a:p>
          <a:p>
            <a:r>
              <a:rPr lang="en-US" dirty="0"/>
              <a:t>Phonics meeting for parents- date to be arranged</a:t>
            </a:r>
          </a:p>
        </p:txBody>
      </p:sp>
    </p:spTree>
    <p:extLst>
      <p:ext uri="{BB962C8B-B14F-4D97-AF65-F5344CB8AC3E}">
        <p14:creationId xmlns:p14="http://schemas.microsoft.com/office/powerpoint/2010/main" val="150285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sheets.</a:t>
            </a: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a:t>
            </a:r>
            <a:r>
              <a:rPr lang="en-US" sz="1400" dirty="0" err="1">
                <a:cs typeface="Calibri" panose="020F0502020204030204"/>
              </a:rPr>
              <a:t>Mr</a:t>
            </a:r>
            <a:r>
              <a:rPr lang="en-US" sz="1400" dirty="0">
                <a:cs typeface="Calibri" panose="020F0502020204030204"/>
              </a:rPr>
              <a:t> Sudell, KS2 </a:t>
            </a:r>
            <a:r>
              <a:rPr lang="en-US" sz="1400" dirty="0" err="1">
                <a:cs typeface="Calibri" panose="020F0502020204030204"/>
              </a:rPr>
              <a:t>Mrs</a:t>
            </a:r>
            <a:r>
              <a:rPr lang="en-US" sz="1400" dirty="0">
                <a:cs typeface="Calibri" panose="020F0502020204030204"/>
              </a:rPr>
              <a:t> Riley)</a:t>
            </a: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4969566" y="0"/>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3816429"/>
          </a:xfrm>
          <a:prstGeom prst="rect">
            <a:avLst/>
          </a:prstGeom>
          <a:noFill/>
        </p:spPr>
        <p:txBody>
          <a:bodyPr wrap="square" rtlCol="0">
            <a:spAutoFit/>
          </a:bodyPr>
          <a:lstStyle/>
          <a:p>
            <a:r>
              <a:rPr lang="en-US" sz="2800" dirty="0"/>
              <a:t>We celebrate success and effort in many ways at </a:t>
            </a:r>
            <a:r>
              <a:rPr lang="en-US" sz="2800" dirty="0" err="1"/>
              <a:t>Kennington</a:t>
            </a:r>
            <a:r>
              <a:rPr lang="en-US" sz="2800" dirty="0"/>
              <a:t>. These include:</a:t>
            </a:r>
          </a:p>
          <a:p>
            <a:endParaRPr lang="en-US" sz="2800" dirty="0"/>
          </a:p>
          <a:p>
            <a:pPr marL="285750" indent="-285750">
              <a:buFont typeface="Arial" panose="020B0604020202020204" pitchFamily="34" charset="0"/>
              <a:buChar char="•"/>
            </a:pPr>
            <a:r>
              <a:rPr lang="en-US" sz="2800" dirty="0"/>
              <a:t>Certificates</a:t>
            </a:r>
          </a:p>
          <a:p>
            <a:pPr marL="285750" indent="-285750">
              <a:buFont typeface="Arial" panose="020B0604020202020204" pitchFamily="34" charset="0"/>
              <a:buChar char="•"/>
            </a:pPr>
            <a:r>
              <a:rPr lang="en-US" sz="2800" dirty="0"/>
              <a:t>Dojos</a:t>
            </a:r>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Assemblies</a:t>
            </a:r>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teacher </a:t>
            </a:r>
            <a:r>
              <a:rPr lang="en-US" sz="5400" dirty="0" err="1"/>
              <a:t>patnerships</a:t>
            </a:r>
            <a:endParaRPr lang="en-US" sz="5400" dirty="0"/>
          </a:p>
        </p:txBody>
      </p:sp>
    </p:spTree>
    <p:extLst>
      <p:ext uri="{BB962C8B-B14F-4D97-AF65-F5344CB8AC3E}">
        <p14:creationId xmlns:p14="http://schemas.microsoft.com/office/powerpoint/2010/main" val="161149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doors locked at 8:50am. during this time children have the opportunity to practice and consolidate skills.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a:t>
            </a:r>
            <a:r>
              <a:rPr lang="en-US"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Kennington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369332"/>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on Thursdays. Please ensure children have both indoor and outdoor kits on these days.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013481"/>
            <a:ext cx="8338820" cy="370205"/>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Water bottles and healthy snacks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4549676"/>
            <a:ext cx="8100060" cy="2308324"/>
          </a:xfrm>
          <a:prstGeom prst="rect">
            <a:avLst/>
          </a:prstGeom>
          <a:noFill/>
        </p:spPr>
        <p:txBody>
          <a:bodyPr wrap="square" lIns="91440" tIns="45720" rIns="91440" bIns="45720" anchor="t">
            <a:spAutoFit/>
          </a:bodyPr>
          <a:lstStyle/>
          <a:p>
            <a:r>
              <a:rPr lang="en-US" dirty="0">
                <a:solidFill>
                  <a:srgbClr val="000000"/>
                </a:solidFill>
                <a:latin typeface="Calibri"/>
                <a:ea typeface="Calibri" panose="020F0502020204030204" pitchFamily="34" charset="0"/>
                <a:cs typeface="Times New Roman"/>
              </a:rPr>
              <a:t>E</a:t>
            </a:r>
            <a:r>
              <a:rPr lang="en-US" sz="1800" kern="1200" dirty="0">
                <a:solidFill>
                  <a:srgbClr val="000000"/>
                </a:solidFill>
                <a:effectLst/>
                <a:latin typeface="Calibri"/>
                <a:ea typeface="Calibri" panose="020F0502020204030204" pitchFamily="34" charset="0"/>
                <a:cs typeface="Times New Roman"/>
              </a:rPr>
              <a:t>nd of day collection. Please wait on the infant playground. At the end of the day, we often have great things to tell our families so please feel relaxed if we call you over! It's more often than not to celebrate success!</a:t>
            </a:r>
            <a:r>
              <a:rPr lang="en-US" dirty="0">
                <a:solidFill>
                  <a:srgbClr val="000000"/>
                </a:solidFill>
                <a:latin typeface="Calibri"/>
                <a:ea typeface="Calibri" panose="020F0502020204030204" pitchFamily="34" charset="0"/>
                <a:cs typeface="Times New Roman"/>
              </a:rPr>
              <a:t> </a:t>
            </a:r>
            <a:endPar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000000"/>
                </a:solidFill>
                <a:latin typeface="Calibri"/>
                <a:ea typeface="Calibri" panose="020F0502020204030204" pitchFamily="34" charset="0"/>
                <a:cs typeface="Times New Roman"/>
              </a:rPr>
              <a:t>When collecting your child, please can you stand back away from the door. This is to ensure that we can see all parents and gives children a clear pathway towards their parent.</a:t>
            </a:r>
          </a:p>
          <a:p>
            <a:endPar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School finishes at 3:00pm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190461" y="168965"/>
            <a:ext cx="4313745" cy="769441"/>
          </a:xfrm>
          <a:prstGeom prst="rect">
            <a:avLst/>
          </a:prstGeom>
          <a:noFill/>
        </p:spPr>
        <p:txBody>
          <a:bodyPr wrap="none" rtlCol="0">
            <a:spAutoFit/>
          </a:bodyPr>
          <a:lstStyle/>
          <a:p>
            <a:r>
              <a:rPr lang="en-US" sz="4400" b="1" dirty="0"/>
              <a:t>Reading in School</a:t>
            </a:r>
          </a:p>
        </p:txBody>
      </p:sp>
      <p:sp>
        <p:nvSpPr>
          <p:cNvPr id="7" name="TextBox 6">
            <a:extLst>
              <a:ext uri="{FF2B5EF4-FFF2-40B4-BE49-F238E27FC236}">
                <a16:creationId xmlns:a16="http://schemas.microsoft.com/office/drawing/2014/main" id="{3E729C8F-3C0F-AFB9-A898-4D9D3D20AFC8}"/>
              </a:ext>
            </a:extLst>
          </p:cNvPr>
          <p:cNvSpPr txBox="1"/>
          <p:nvPr/>
        </p:nvSpPr>
        <p:spPr>
          <a:xfrm>
            <a:off x="936338" y="1480930"/>
            <a:ext cx="184731" cy="646331"/>
          </a:xfrm>
          <a:prstGeom prst="rect">
            <a:avLst/>
          </a:prstGeom>
          <a:noFill/>
        </p:spPr>
        <p:txBody>
          <a:bodyPr wrap="none" rtlCol="0">
            <a:spAutoFit/>
          </a:bodyPr>
          <a:lstStyle/>
          <a:p>
            <a:endParaRPr lang="en-US" sz="3600" dirty="0">
              <a:highlight>
                <a:srgbClr val="FFFF00"/>
              </a:highlight>
            </a:endParaRPr>
          </a:p>
        </p:txBody>
      </p:sp>
      <p:sp>
        <p:nvSpPr>
          <p:cNvPr id="2" name="Rectangle 1"/>
          <p:cNvSpPr/>
          <p:nvPr/>
        </p:nvSpPr>
        <p:spPr>
          <a:xfrm>
            <a:off x="252549" y="938406"/>
            <a:ext cx="9387840" cy="4801314"/>
          </a:xfrm>
          <a:prstGeom prst="rect">
            <a:avLst/>
          </a:prstGeom>
        </p:spPr>
        <p:txBody>
          <a:bodyPr wrap="square">
            <a:spAutoFit/>
          </a:bodyPr>
          <a:lstStyle/>
          <a:p>
            <a:r>
              <a:rPr lang="en-GB" dirty="0">
                <a:solidFill>
                  <a:srgbClr val="273E57"/>
                </a:solidFill>
                <a:latin typeface="Calibri" panose="020F0502020204030204" pitchFamily="34" charset="0"/>
                <a:cs typeface="Calibri" panose="020F0502020204030204" pitchFamily="34" charset="0"/>
              </a:rPr>
              <a:t>We can not express how important reading from an early age is. </a:t>
            </a:r>
          </a:p>
          <a:p>
            <a:endParaRPr lang="en-GB" dirty="0">
              <a:solidFill>
                <a:srgbClr val="273E57"/>
              </a:solidFill>
              <a:latin typeface="Calibri" panose="020F0502020204030204" pitchFamily="34" charset="0"/>
              <a:cs typeface="Calibri" panose="020F0502020204030204" pitchFamily="34" charset="0"/>
            </a:endParaRPr>
          </a:p>
          <a:p>
            <a:r>
              <a:rPr lang="en-GB" dirty="0">
                <a:solidFill>
                  <a:srgbClr val="273E57"/>
                </a:solidFill>
                <a:latin typeface="Calibri" panose="020F0502020204030204" pitchFamily="34" charset="0"/>
                <a:cs typeface="Calibri" panose="020F0502020204030204" pitchFamily="34" charset="0"/>
              </a:rPr>
              <a:t>Reading makes up a fundamental part of language development in early childhood. Not only does it help with a child’s ability to understand words, it also ignites the spark for imagination. Reading also plays a crucial role for speech development and introduces children to the world around them as well as new concepts.</a:t>
            </a:r>
          </a:p>
          <a:p>
            <a:endParaRPr lang="en-GB" dirty="0">
              <a:solidFill>
                <a:srgbClr val="273E57"/>
              </a:solidFill>
              <a:latin typeface="Calibri" panose="020F0502020204030204" pitchFamily="34" charset="0"/>
              <a:cs typeface="Calibri" panose="020F0502020204030204" pitchFamily="34" charset="0"/>
            </a:endParaRPr>
          </a:p>
          <a:p>
            <a:r>
              <a:rPr lang="en-GB" dirty="0">
                <a:solidFill>
                  <a:srgbClr val="273E57"/>
                </a:solidFill>
                <a:latin typeface="Calibri" panose="020F0502020204030204" pitchFamily="34" charset="0"/>
                <a:cs typeface="Calibri" panose="020F0502020204030204" pitchFamily="34" charset="0"/>
              </a:rPr>
              <a:t>Please try to make reading a part of your child’s daily routine at home. </a:t>
            </a:r>
          </a:p>
          <a:p>
            <a:endParaRPr lang="en-GB" dirty="0"/>
          </a:p>
          <a:p>
            <a:r>
              <a:rPr lang="en-GB" dirty="0"/>
              <a:t>Reading should be fun and not just another chore to get through. Children to enjoy listening to stories as well as looking at books independently. This builds the foundations for a continued love for reading as they start school and progress into adulthood. If we can get the reading journey right from a young age, we are setting children up for life.</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We will be sending home reading books next week. Later in the term children will bring home a library book each week. At this stage, library books  will generally be beyond their word reading skills and are intended to be read </a:t>
            </a:r>
            <a:r>
              <a:rPr lang="en-GB" b="1" i="1" dirty="0">
                <a:latin typeface="Calibri" panose="020F0502020204030204" pitchFamily="34" charset="0"/>
                <a:cs typeface="Calibri" panose="020F0502020204030204" pitchFamily="34" charset="0"/>
              </a:rPr>
              <a:t>to</a:t>
            </a:r>
            <a:r>
              <a:rPr lang="en-GB" b="1" dirty="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the children and enjoyed together.</a:t>
            </a:r>
          </a:p>
        </p:txBody>
      </p:sp>
    </p:spTree>
    <p:extLst>
      <p:ext uri="{BB962C8B-B14F-4D97-AF65-F5344CB8AC3E}">
        <p14:creationId xmlns:p14="http://schemas.microsoft.com/office/powerpoint/2010/main" val="108092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190461" y="168965"/>
            <a:ext cx="3871637" cy="769441"/>
          </a:xfrm>
          <a:prstGeom prst="rect">
            <a:avLst/>
          </a:prstGeom>
          <a:noFill/>
        </p:spPr>
        <p:txBody>
          <a:bodyPr wrap="none" rtlCol="0">
            <a:spAutoFit/>
          </a:bodyPr>
          <a:lstStyle/>
          <a:p>
            <a:r>
              <a:rPr lang="en-US" sz="4400" b="1" dirty="0"/>
              <a:t>Wordless books</a:t>
            </a:r>
          </a:p>
        </p:txBody>
      </p:sp>
      <p:sp>
        <p:nvSpPr>
          <p:cNvPr id="7" name="TextBox 6">
            <a:extLst>
              <a:ext uri="{FF2B5EF4-FFF2-40B4-BE49-F238E27FC236}">
                <a16:creationId xmlns:a16="http://schemas.microsoft.com/office/drawing/2014/main" id="{3E729C8F-3C0F-AFB9-A898-4D9D3D20AFC8}"/>
              </a:ext>
            </a:extLst>
          </p:cNvPr>
          <p:cNvSpPr txBox="1"/>
          <p:nvPr/>
        </p:nvSpPr>
        <p:spPr>
          <a:xfrm>
            <a:off x="936338" y="1480930"/>
            <a:ext cx="184731" cy="646331"/>
          </a:xfrm>
          <a:prstGeom prst="rect">
            <a:avLst/>
          </a:prstGeom>
          <a:noFill/>
        </p:spPr>
        <p:txBody>
          <a:bodyPr wrap="none" rtlCol="0">
            <a:spAutoFit/>
          </a:bodyPr>
          <a:lstStyle/>
          <a:p>
            <a:endParaRPr lang="en-US" sz="3600" dirty="0">
              <a:highlight>
                <a:srgbClr val="FFFF00"/>
              </a:highlight>
            </a:endParaRPr>
          </a:p>
        </p:txBody>
      </p:sp>
      <p:sp>
        <p:nvSpPr>
          <p:cNvPr id="2" name="Rectangle 1"/>
          <p:cNvSpPr/>
          <p:nvPr/>
        </p:nvSpPr>
        <p:spPr>
          <a:xfrm>
            <a:off x="252549" y="938406"/>
            <a:ext cx="9387840" cy="6463308"/>
          </a:xfrm>
          <a:prstGeom prst="rect">
            <a:avLst/>
          </a:prstGeom>
        </p:spPr>
        <p:txBody>
          <a:bodyPr wrap="square">
            <a:spAutoFit/>
          </a:bodyPr>
          <a:lstStyle/>
          <a:p>
            <a:r>
              <a:rPr lang="en-GB" dirty="0"/>
              <a:t>The first books we will send home will be wordless, picture books. This is because children haven’t learnt enough phonic sounds and words to read books with text. </a:t>
            </a:r>
          </a:p>
          <a:p>
            <a:r>
              <a:rPr lang="en-GB" dirty="0"/>
              <a:t>You may think- wordless books? What’s the point?</a:t>
            </a:r>
          </a:p>
          <a:p>
            <a:endParaRPr lang="en-GB" dirty="0"/>
          </a:p>
          <a:p>
            <a:r>
              <a:rPr lang="en-GB" dirty="0"/>
              <a:t>Picture books are a great way to introduce young children to the world of reading.</a:t>
            </a:r>
          </a:p>
          <a:p>
            <a:r>
              <a:rPr lang="en-GB" dirty="0"/>
              <a:t>They develop the following skills:</a:t>
            </a:r>
          </a:p>
          <a:p>
            <a:endParaRPr lang="en-GB" dirty="0"/>
          </a:p>
          <a:p>
            <a:pPr marL="342900" indent="-342900">
              <a:buAutoNum type="arabicPeriod"/>
            </a:pPr>
            <a:r>
              <a:rPr lang="en-GB" dirty="0"/>
              <a:t>Comprehension Skills</a:t>
            </a:r>
          </a:p>
          <a:p>
            <a:pPr marL="342900" indent="-342900">
              <a:buAutoNum type="arabicPeriod"/>
            </a:pPr>
            <a:endParaRPr lang="en-GB" dirty="0"/>
          </a:p>
          <a:p>
            <a:r>
              <a:rPr lang="en-GB" dirty="0"/>
              <a:t>2. Confidence and Independence</a:t>
            </a:r>
          </a:p>
          <a:p>
            <a:endParaRPr lang="en-GB" dirty="0"/>
          </a:p>
          <a:p>
            <a:r>
              <a:rPr lang="en-GB" dirty="0"/>
              <a:t>3. Verbal Skills and Discussion</a:t>
            </a:r>
          </a:p>
          <a:p>
            <a:endParaRPr lang="en-GB" dirty="0"/>
          </a:p>
          <a:p>
            <a:r>
              <a:rPr lang="en-GB" dirty="0"/>
              <a:t>4. Acquisition of New Vocabulary</a:t>
            </a:r>
          </a:p>
          <a:p>
            <a:endParaRPr lang="en-GB" dirty="0"/>
          </a:p>
          <a:p>
            <a:r>
              <a:rPr lang="en-GB" dirty="0"/>
              <a:t>5. Visual Appreciation</a:t>
            </a:r>
          </a:p>
          <a:p>
            <a:endParaRPr lang="en-GB" dirty="0"/>
          </a:p>
          <a:p>
            <a:r>
              <a:rPr lang="en-GB" dirty="0"/>
              <a:t>6. Story Structure and Sequencing</a:t>
            </a:r>
          </a:p>
          <a:p>
            <a:endParaRPr lang="en-GB" dirty="0"/>
          </a:p>
          <a:p>
            <a:r>
              <a:rPr lang="en-GB" dirty="0"/>
              <a:t>7. Writing Skills</a:t>
            </a:r>
          </a:p>
          <a:p>
            <a:endParaRPr lang="en-GB" dirty="0"/>
          </a:p>
          <a:p>
            <a:endParaRPr lang="en-GB" dirty="0"/>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305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190461" y="168965"/>
            <a:ext cx="1991251" cy="769441"/>
          </a:xfrm>
          <a:prstGeom prst="rect">
            <a:avLst/>
          </a:prstGeom>
          <a:noFill/>
        </p:spPr>
        <p:txBody>
          <a:bodyPr wrap="none" rtlCol="0">
            <a:spAutoFit/>
          </a:bodyPr>
          <a:lstStyle/>
          <a:p>
            <a:r>
              <a:rPr lang="en-US" sz="4400" b="1" dirty="0"/>
              <a:t>Phonics</a:t>
            </a:r>
          </a:p>
        </p:txBody>
      </p:sp>
      <p:sp>
        <p:nvSpPr>
          <p:cNvPr id="7" name="TextBox 6">
            <a:extLst>
              <a:ext uri="{FF2B5EF4-FFF2-40B4-BE49-F238E27FC236}">
                <a16:creationId xmlns:a16="http://schemas.microsoft.com/office/drawing/2014/main" id="{3E729C8F-3C0F-AFB9-A898-4D9D3D20AFC8}"/>
              </a:ext>
            </a:extLst>
          </p:cNvPr>
          <p:cNvSpPr txBox="1"/>
          <p:nvPr/>
        </p:nvSpPr>
        <p:spPr>
          <a:xfrm>
            <a:off x="936338" y="1480930"/>
            <a:ext cx="184731" cy="646331"/>
          </a:xfrm>
          <a:prstGeom prst="rect">
            <a:avLst/>
          </a:prstGeom>
          <a:noFill/>
        </p:spPr>
        <p:txBody>
          <a:bodyPr wrap="none" rtlCol="0">
            <a:spAutoFit/>
          </a:bodyPr>
          <a:lstStyle/>
          <a:p>
            <a:endParaRPr lang="en-US" sz="3600" dirty="0">
              <a:highlight>
                <a:srgbClr val="FFFF00"/>
              </a:highlight>
            </a:endParaRPr>
          </a:p>
        </p:txBody>
      </p:sp>
      <p:sp>
        <p:nvSpPr>
          <p:cNvPr id="2" name="Rectangle 1"/>
          <p:cNvSpPr/>
          <p:nvPr/>
        </p:nvSpPr>
        <p:spPr>
          <a:xfrm>
            <a:off x="252549" y="938406"/>
            <a:ext cx="9387840" cy="5909310"/>
          </a:xfrm>
          <a:prstGeom prst="rect">
            <a:avLst/>
          </a:prstGeom>
        </p:spPr>
        <p:txBody>
          <a:bodyPr wrap="square">
            <a:spAutoFit/>
          </a:bodyPr>
          <a:lstStyle/>
          <a:p>
            <a:r>
              <a:rPr lang="en-GB" dirty="0"/>
              <a:t>Early years phonics is a method of teaching children how to read and write by focusing on the sounds and letters that form words. </a:t>
            </a:r>
          </a:p>
          <a:p>
            <a:endParaRPr lang="en-GB" dirty="0"/>
          </a:p>
          <a:p>
            <a:r>
              <a:rPr lang="en-GB" dirty="0"/>
              <a:t>Phonics involves matching the sounds of spoken English with individual letters or groups of letters. For example, the sound k can be spelled as c, k, </a:t>
            </a:r>
            <a:r>
              <a:rPr lang="en-GB" dirty="0" err="1"/>
              <a:t>ck</a:t>
            </a:r>
            <a:r>
              <a:rPr lang="en-GB" dirty="0"/>
              <a:t> or </a:t>
            </a:r>
            <a:r>
              <a:rPr lang="en-GB" dirty="0" err="1"/>
              <a:t>ch.</a:t>
            </a:r>
            <a:r>
              <a:rPr lang="en-GB" dirty="0"/>
              <a:t> Teaching children to blend the sounds of letters together helps them decode unfamiliar or unknown words by sounding them out.</a:t>
            </a:r>
          </a:p>
          <a:p>
            <a:pPr fontAlgn="base"/>
            <a:endParaRPr lang="en-GB" dirty="0"/>
          </a:p>
          <a:p>
            <a:pPr fontAlgn="base"/>
            <a:r>
              <a:rPr lang="en-GB" dirty="0"/>
              <a:t>Through learning phonics, children are working towards meeting the Early Learning Goals for reading and writing (commonly referred to as ‘Literacy’). </a:t>
            </a:r>
          </a:p>
          <a:p>
            <a:pPr fontAlgn="base"/>
            <a:endParaRPr lang="en-GB" dirty="0"/>
          </a:p>
          <a:p>
            <a:pPr fontAlgn="base"/>
            <a:r>
              <a:rPr lang="en-GB"/>
              <a:t>By </a:t>
            </a:r>
            <a:r>
              <a:rPr lang="en-GB" dirty="0"/>
              <a:t>the end of Reception then children should use their phonics knowledge to be able </a:t>
            </a:r>
            <a:r>
              <a:rPr lang="en-GB"/>
              <a:t>to:</a:t>
            </a:r>
          </a:p>
          <a:p>
            <a:pPr fontAlgn="base"/>
            <a:endParaRPr lang="en-GB" dirty="0"/>
          </a:p>
          <a:p>
            <a:pPr fontAlgn="base"/>
            <a:r>
              <a:rPr lang="en-GB" dirty="0"/>
              <a:t>-Continue a rhyming string (</a:t>
            </a:r>
            <a:r>
              <a:rPr lang="en-GB" dirty="0" err="1"/>
              <a:t>eg</a:t>
            </a:r>
            <a:r>
              <a:rPr lang="en-GB" dirty="0"/>
              <a:t>. bat, hat, cat…mat).</a:t>
            </a:r>
          </a:p>
          <a:p>
            <a:pPr fontAlgn="base"/>
            <a:r>
              <a:rPr lang="en-GB" dirty="0"/>
              <a:t>-Hear and say the initial sound in words.</a:t>
            </a:r>
          </a:p>
          <a:p>
            <a:pPr fontAlgn="base"/>
            <a:r>
              <a:rPr lang="en-GB" dirty="0"/>
              <a:t>-Segment the sounds in simple words and blend them together and know which letters represent some of them.</a:t>
            </a:r>
          </a:p>
          <a:p>
            <a:pPr fontAlgn="base"/>
            <a:r>
              <a:rPr lang="en-GB" dirty="0"/>
              <a:t>-Link sounds to letters, naming and sounding the letters of the alphabet.</a:t>
            </a:r>
          </a:p>
          <a:p>
            <a:pPr fontAlgn="base"/>
            <a:r>
              <a:rPr lang="en-GB" dirty="0"/>
              <a:t>-Begin to read words and simple sentences</a:t>
            </a:r>
          </a:p>
          <a:p>
            <a:endParaRPr lang="en-GB" dirty="0"/>
          </a:p>
          <a:p>
            <a:endParaRPr lang="en-GB" dirty="0"/>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707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3791394" y="123031"/>
            <a:ext cx="5822171" cy="769441"/>
          </a:xfrm>
          <a:prstGeom prst="rect">
            <a:avLst/>
          </a:prstGeom>
          <a:noFill/>
        </p:spPr>
        <p:txBody>
          <a:bodyPr wrap="none" rtlCol="0">
            <a:spAutoFit/>
          </a:bodyPr>
          <a:lstStyle/>
          <a:p>
            <a:r>
              <a:rPr lang="en-US" sz="4400" b="1" dirty="0"/>
              <a:t>Homework in Reception</a:t>
            </a:r>
          </a:p>
        </p:txBody>
      </p:sp>
      <p:sp>
        <p:nvSpPr>
          <p:cNvPr id="6" name="TextBox 5">
            <a:extLst>
              <a:ext uri="{FF2B5EF4-FFF2-40B4-BE49-F238E27FC236}">
                <a16:creationId xmlns:a16="http://schemas.microsoft.com/office/drawing/2014/main" id="{046F2DF1-4C72-7E44-B34F-3655B0CF43E6}"/>
              </a:ext>
            </a:extLst>
          </p:cNvPr>
          <p:cNvSpPr txBox="1"/>
          <p:nvPr/>
        </p:nvSpPr>
        <p:spPr>
          <a:xfrm>
            <a:off x="2335033" y="892472"/>
            <a:ext cx="7521931" cy="369332"/>
          </a:xfrm>
          <a:prstGeom prst="rect">
            <a:avLst/>
          </a:prstGeom>
          <a:noFill/>
        </p:spPr>
        <p:txBody>
          <a:bodyPr wrap="none" rtlCol="0">
            <a:spAutoFit/>
          </a:bodyPr>
          <a:lstStyle/>
          <a:p>
            <a:r>
              <a:rPr lang="en-US" dirty="0"/>
              <a:t>We want to make homework as straight forward and stress free for everyone!</a:t>
            </a:r>
          </a:p>
        </p:txBody>
      </p:sp>
      <p:sp>
        <p:nvSpPr>
          <p:cNvPr id="7" name="TextBox 6">
            <a:extLst>
              <a:ext uri="{FF2B5EF4-FFF2-40B4-BE49-F238E27FC236}">
                <a16:creationId xmlns:a16="http://schemas.microsoft.com/office/drawing/2014/main" id="{9EE45B15-BD7F-1C66-E5B2-EF4870E3D00D}"/>
              </a:ext>
            </a:extLst>
          </p:cNvPr>
          <p:cNvSpPr txBox="1"/>
          <p:nvPr/>
        </p:nvSpPr>
        <p:spPr>
          <a:xfrm>
            <a:off x="471160" y="1481538"/>
            <a:ext cx="11249675" cy="5955476"/>
          </a:xfrm>
          <a:prstGeom prst="rect">
            <a:avLst/>
          </a:prstGeom>
          <a:noFill/>
        </p:spPr>
        <p:txBody>
          <a:bodyPr wrap="square" rtlCol="0">
            <a:spAutoFit/>
          </a:bodyPr>
          <a:lstStyle/>
          <a:p>
            <a:r>
              <a:rPr lang="en-US" dirty="0"/>
              <a:t>In Oak class, we set the following homework:</a:t>
            </a:r>
          </a:p>
          <a:p>
            <a:r>
              <a:rPr lang="en-GB" sz="1500" b="1" dirty="0"/>
              <a:t>Reading- with and to your child</a:t>
            </a:r>
          </a:p>
          <a:p>
            <a:r>
              <a:rPr lang="en-GB" sz="1500" b="1" dirty="0"/>
              <a:t>Self-care</a:t>
            </a:r>
          </a:p>
          <a:p>
            <a:r>
              <a:rPr lang="en-GB" sz="1500" dirty="0"/>
              <a:t>Encourage your child to become independent with self-care. We are well equipped to deal with accidents but please teach them independence when using the toilet. Show them how to wash their hands when dirty, how to use aprons to protect their clothing, and how to clean up after themselves, too.</a:t>
            </a:r>
          </a:p>
          <a:p>
            <a:pPr fontAlgn="auto"/>
            <a:r>
              <a:rPr lang="en-GB" sz="1500" b="1" dirty="0"/>
              <a:t>Getting dressed</a:t>
            </a:r>
          </a:p>
          <a:p>
            <a:pPr fontAlgn="auto"/>
            <a:r>
              <a:rPr lang="en-GB" sz="1500" dirty="0"/>
              <a:t>For P.E. lessons, outdoor learning, or even just to remove a layer when hot, it is important that your child is able to dress and undress independently. </a:t>
            </a:r>
          </a:p>
          <a:p>
            <a:pPr fontAlgn="auto"/>
            <a:r>
              <a:rPr lang="en-GB" sz="1500" b="1" dirty="0"/>
              <a:t>Name recognition</a:t>
            </a:r>
          </a:p>
          <a:p>
            <a:pPr fontAlgn="auto"/>
            <a:r>
              <a:rPr lang="en-GB" sz="1500" dirty="0"/>
              <a:t>Before they can begin to write their own name, children need to be able to recognise the patterns and shapes of letters within their name. Once they have mastered this, begin to practise writing their name.</a:t>
            </a:r>
          </a:p>
          <a:p>
            <a:pPr fontAlgn="auto"/>
            <a:r>
              <a:rPr lang="en-GB" sz="1500" b="1" dirty="0"/>
              <a:t>Simple counting</a:t>
            </a:r>
          </a:p>
          <a:p>
            <a:r>
              <a:rPr lang="en-GB" sz="1500" dirty="0"/>
              <a:t>Encourage your child to practise counting so that number patterns become second nature to them. See if you can spot numbers in your day-to-day environment and encourage children to identify them. Learning numbers doesn’t have to be boring!</a:t>
            </a:r>
          </a:p>
          <a:p>
            <a:pPr fontAlgn="auto"/>
            <a:r>
              <a:rPr lang="en-GB" sz="1500" b="1" dirty="0"/>
              <a:t>Let them rest</a:t>
            </a:r>
          </a:p>
          <a:p>
            <a:pPr fontAlgn="auto"/>
            <a:r>
              <a:rPr lang="en-GB" sz="1500" dirty="0"/>
              <a:t>In the first half term of school, your child will be very, very tired. For many, this is their first time in a full-time educational setting and it can be a big shock to the system. </a:t>
            </a:r>
          </a:p>
          <a:p>
            <a:endParaRPr lang="en-GB" dirty="0"/>
          </a:p>
          <a:p>
            <a:endParaRPr lang="en-GB" dirty="0"/>
          </a:p>
          <a:p>
            <a:pPr fontAlgn="auto"/>
            <a:endParaRPr lang="en-GB" dirty="0"/>
          </a:p>
          <a:p>
            <a:endParaRPr lang="en-GB" dirty="0"/>
          </a:p>
          <a:p>
            <a:endParaRPr lang="en-GB" dirty="0"/>
          </a:p>
          <a:p>
            <a:r>
              <a:rPr lang="en-US" dirty="0"/>
              <a:t> </a:t>
            </a:r>
          </a:p>
        </p:txBody>
      </p:sp>
    </p:spTree>
    <p:extLst>
      <p:ext uri="{BB962C8B-B14F-4D97-AF65-F5344CB8AC3E}">
        <p14:creationId xmlns:p14="http://schemas.microsoft.com/office/powerpoint/2010/main" val="912650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6" name="TextBox 5">
            <a:extLst>
              <a:ext uri="{FF2B5EF4-FFF2-40B4-BE49-F238E27FC236}">
                <a16:creationId xmlns:a16="http://schemas.microsoft.com/office/drawing/2014/main" id="{233F4132-ED05-1EC0-E74F-2D811B78A0EB}"/>
              </a:ext>
            </a:extLst>
          </p:cNvPr>
          <p:cNvSpPr txBox="1"/>
          <p:nvPr/>
        </p:nvSpPr>
        <p:spPr>
          <a:xfrm>
            <a:off x="506896" y="1828800"/>
            <a:ext cx="10798413" cy="3416320"/>
          </a:xfrm>
          <a:prstGeom prst="rect">
            <a:avLst/>
          </a:prstGeom>
          <a:noFill/>
        </p:spPr>
        <p:txBody>
          <a:bodyPr wrap="square" rtlCol="0">
            <a:spAutoFit/>
          </a:bodyPr>
          <a:lstStyle/>
          <a:p>
            <a:r>
              <a:rPr lang="en-US" dirty="0"/>
              <a:t>In Oak class, we like to greet the children and yourselves at the door each morning.</a:t>
            </a:r>
          </a:p>
          <a:p>
            <a:endParaRPr lang="en-US" dirty="0"/>
          </a:p>
          <a:p>
            <a:r>
              <a:rPr lang="en-US" dirty="0"/>
              <a:t>We are available for a brief chat, if there are any issues but please be aware that we have 35 children awaiting us. </a:t>
            </a:r>
          </a:p>
          <a:p>
            <a:r>
              <a:rPr lang="en-US" dirty="0"/>
              <a:t>Our daily teaching routines,  involving all staff members, start right at the beginning of each day so we need to get in and  get teaching.</a:t>
            </a:r>
          </a:p>
          <a:p>
            <a:endParaRPr lang="en-US" dirty="0"/>
          </a:p>
          <a:p>
            <a:r>
              <a:rPr lang="en-US" dirty="0"/>
              <a:t>If you have anything to discuss in depth, let us know and we can arrange a meeting.</a:t>
            </a:r>
          </a:p>
          <a:p>
            <a:endParaRPr lang="en-US" dirty="0"/>
          </a:p>
          <a:p>
            <a:r>
              <a:rPr lang="en-US" dirty="0"/>
              <a:t>After school, we are also available for parents to discuss any issues. </a:t>
            </a:r>
          </a:p>
          <a:p>
            <a:endParaRPr lang="en-US" dirty="0"/>
          </a:p>
          <a:p>
            <a:r>
              <a:rPr lang="en-US" dirty="0"/>
              <a:t>Please could you let us see the main bulk of the class out first? The children are eager to be reunited with their parents!</a:t>
            </a:r>
          </a:p>
        </p:txBody>
      </p:sp>
    </p:spTree>
    <p:extLst>
      <p:ext uri="{BB962C8B-B14F-4D97-AF65-F5344CB8AC3E}">
        <p14:creationId xmlns:p14="http://schemas.microsoft.com/office/powerpoint/2010/main" val="3074522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a8159d1-f606-44c3-890f-5777f79c766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2948D935A6D324AB2A56017047E5687" ma:contentTypeVersion="11" ma:contentTypeDescription="Create a new document." ma:contentTypeScope="" ma:versionID="aa48722ddaf147be7daf45ed6eaca580">
  <xsd:schema xmlns:xsd="http://www.w3.org/2001/XMLSchema" xmlns:xs="http://www.w3.org/2001/XMLSchema" xmlns:p="http://schemas.microsoft.com/office/2006/metadata/properties" xmlns:ns3="8a8159d1-f606-44c3-890f-5777f79c7662" xmlns:ns4="9108916b-175f-414b-8b01-8b3a6f340e59" targetNamespace="http://schemas.microsoft.com/office/2006/metadata/properties" ma:root="true" ma:fieldsID="62b92ada0943f160b649400cb31af04d" ns3:_="" ns4:_="">
    <xsd:import namespace="8a8159d1-f606-44c3-890f-5777f79c7662"/>
    <xsd:import namespace="9108916b-175f-414b-8b01-8b3a6f340e5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8159d1-f606-44c3-890f-5777f79c76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08916b-175f-414b-8b01-8b3a6f340e5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98FE0B-6150-464A-988D-F2A001495E9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8a8159d1-f606-44c3-890f-5777f79c7662"/>
    <ds:schemaRef ds:uri="9108916b-175f-414b-8b01-8b3a6f340e59"/>
    <ds:schemaRef ds:uri="http://www.w3.org/XML/1998/namespace"/>
  </ds:schemaRefs>
</ds:datastoreItem>
</file>

<file path=customXml/itemProps2.xml><?xml version="1.0" encoding="utf-8"?>
<ds:datastoreItem xmlns:ds="http://schemas.openxmlformats.org/officeDocument/2006/customXml" ds:itemID="{A4B72908-0FA4-4E7B-AE51-044257DC3F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8159d1-f606-44c3-890f-5777f79c7662"/>
    <ds:schemaRef ds:uri="9108916b-175f-414b-8b01-8b3a6f340e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B1F173-D7EC-412A-BBD3-BF7CAFFAFA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166</TotalTime>
  <Words>1432</Words>
  <Application>Microsoft Office PowerPoint</Application>
  <PresentationFormat>Widescreen</PresentationFormat>
  <Paragraphs>144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Jude Duffy</cp:lastModifiedBy>
  <cp:revision>22</cp:revision>
  <dcterms:created xsi:type="dcterms:W3CDTF">2022-09-04T13:03:29Z</dcterms:created>
  <dcterms:modified xsi:type="dcterms:W3CDTF">2023-10-19T06:41:28Z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0x01010032948D935A6D324AB2A56017047E5687</vt:lpwstr>
  </property>
</Properties>
</file>