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61" r:id="rId5"/>
    <p:sldId id="259" r:id="rId6"/>
    <p:sldId id="260" r:id="rId7"/>
    <p:sldId id="271" r:id="rId8"/>
    <p:sldId id="274" r:id="rId9"/>
    <p:sldId id="262" r:id="rId10"/>
    <p:sldId id="263" r:id="rId11"/>
    <p:sldId id="275" r:id="rId12"/>
    <p:sldId id="265" r:id="rId13"/>
    <p:sldId id="269" r:id="rId14"/>
    <p:sldId id="267" r:id="rId15"/>
    <p:sldId id="268" r:id="rId16"/>
    <p:sldId id="264" r:id="rId17"/>
    <p:sldId id="270" r:id="rId18"/>
    <p:sldId id="273"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AF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5" dt="2026-10-08T11:41:29.9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D0D6E-DF6D-6742-843E-B1482FF1B650}"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20CA5-27CA-3D4C-9B48-19507F747B34}" type="slidenum">
              <a:rPr lang="en-US" smtClean="0"/>
              <a:t>‹#›</a:t>
            </a:fld>
            <a:endParaRPr lang="en-US"/>
          </a:p>
        </p:txBody>
      </p:sp>
    </p:spTree>
    <p:extLst>
      <p:ext uri="{BB962C8B-B14F-4D97-AF65-F5344CB8AC3E}">
        <p14:creationId xmlns:p14="http://schemas.microsoft.com/office/powerpoint/2010/main" val="75459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Explain the importance of partnership working</a:t>
            </a:r>
          </a:p>
        </p:txBody>
      </p:sp>
      <p:sp>
        <p:nvSpPr>
          <p:cNvPr id="4" name="Slide Number Placeholder 3"/>
          <p:cNvSpPr>
            <a:spLocks noGrp="1"/>
          </p:cNvSpPr>
          <p:nvPr>
            <p:ph type="sldNum" sz="quarter" idx="5"/>
          </p:nvPr>
        </p:nvSpPr>
        <p:spPr/>
        <p:txBody>
          <a:bodyPr/>
          <a:lstStyle/>
          <a:p>
            <a:fld id="{7D4F47A0-E25E-4C8E-9672-184EA1CC2EA3}" type="slidenum">
              <a:t>2</a:t>
            </a:fld>
            <a:endParaRPr lang="en-US"/>
          </a:p>
        </p:txBody>
      </p:sp>
    </p:spTree>
    <p:extLst>
      <p:ext uri="{BB962C8B-B14F-4D97-AF65-F5344CB8AC3E}">
        <p14:creationId xmlns:p14="http://schemas.microsoft.com/office/powerpoint/2010/main" val="993051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54F3-0982-78FE-6A71-83CE9AC6C59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590FC5E-B59B-D288-97D9-E7C236CF8D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B72927C-5CDC-04FF-D6FD-28E3276FA923}"/>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BFDB1941-E3C6-502D-CB27-721E6B69C3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F53EF-E3EF-58BD-550D-07AF03A5D30D}"/>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05250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45FEE-1242-6C3C-81BC-C4E1F544E7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6D07C92-7034-E6F8-3F30-3D4EAFC035F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2918F02-A23D-2D91-62B3-6930902C9566}"/>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6DE81CBA-2FAF-C1C2-13C6-D07ADD01E4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34D00-E87F-0E8A-1511-F71171D4A677}"/>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20147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B6A2-1A74-02D6-5435-B9F533CE11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C8C2A85-F538-FAC0-4F43-2CB83AC1E4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69B7AB-4114-76F7-224D-9B3BDB2E014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2678B2A5-6960-C343-89A2-63B4A7FBBF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D8E93-EA02-CC4D-A5E7-D26991FA6650}"/>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08315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72BCE-4C98-AFFD-7E8D-1868D8AA75F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E1B7633-AA4B-DBD0-120A-47A99F026CD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CC85264-33B5-C298-7695-AA2479F7C07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F90E9BD-14C9-33F0-1E79-86A8E36168D1}"/>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9F008BD1-2EB3-08BA-A846-A593A60A4B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CDBD3-F9EF-7AD7-9052-5E74BD06EA63}"/>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45156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4107-A33D-88D3-3C57-4A1192E792F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64B094E-EE60-9041-3ECB-A557793B6B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4D904AC-FA79-8F6A-57AD-3692544474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09C1A80-243B-BC93-F617-A6AE755B57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F93D43-E208-2AF0-82A7-2E0A9E079FB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416A5A2-52F7-5463-B287-CEC418EA1B76}"/>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8" name="Footer Placeholder 7">
            <a:extLst>
              <a:ext uri="{FF2B5EF4-FFF2-40B4-BE49-F238E27FC236}">
                <a16:creationId xmlns:a16="http://schemas.microsoft.com/office/drawing/2014/main" id="{865BF99D-B514-A5E2-2864-1AED2B02C7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09051-D119-4930-4E6B-7D7ACAF91298}"/>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4092947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D978-61B7-F095-1B2F-EF0204C706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30933AE-AD68-1F5E-FFBB-4454F5165BB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4" name="Footer Placeholder 3">
            <a:extLst>
              <a:ext uri="{FF2B5EF4-FFF2-40B4-BE49-F238E27FC236}">
                <a16:creationId xmlns:a16="http://schemas.microsoft.com/office/drawing/2014/main" id="{E5D1B04F-4276-C977-9BB4-D14FF46888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674C6F-1C3B-EE86-C90E-A1146ACF32E4}"/>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345500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57E187-2E5D-FCA3-8A7B-8EB3CD243998}"/>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3" name="Footer Placeholder 2">
            <a:extLst>
              <a:ext uri="{FF2B5EF4-FFF2-40B4-BE49-F238E27FC236}">
                <a16:creationId xmlns:a16="http://schemas.microsoft.com/office/drawing/2014/main" id="{6BFEB1A8-0E30-31CB-11B5-841C7FC0BB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36B4B7-5A1C-06B7-D0A7-C8D78244A765}"/>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72631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11245-7F55-7AB4-53E3-6FA2C5EB575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6A3CAD6-9706-3099-15ED-1BE2E32C7B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491CFC8-CCAE-7060-2A04-D64194619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D186B96-172F-65DC-9194-BB164EFF2B2D}"/>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EB12EAD1-DC85-266F-B504-69BF3DB3E9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6BDA25-D308-1ADE-E6F0-894DA8F627D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653096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1743-301F-C862-E46D-04C5BE9237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1E7C068-67D7-A45F-A38D-9CFCEFF6A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E0A3BF-7847-3251-F3B1-953B1AA56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F55B3F8-49BC-9F72-A043-980BF30B1FEA}"/>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8B84E48B-1FBB-FADD-DC01-4E858D5DB8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28398-96B6-A32C-061D-D0D4386C1046}"/>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067931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7B4A1-E66A-46E2-5896-2148711CFB8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7E124B1-0A51-69AC-530E-E84A2E702DF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BB40260-D877-B285-A53A-F190124FFF9A}"/>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526614F1-FB4F-9B72-B877-3963813690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C4372-401C-27F4-DE71-F40F2E71135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91915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B96FB8-9C5C-8EEE-025B-39E514DF3F5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570392-5B9B-B87B-B1F3-7D1BC8ABD05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F0D5C2-48FE-A8BC-DA80-D1546B19AF6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491E0509-165B-B0C9-64E4-93EE09D0F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5FC45-7048-B174-31BF-881D4657AEFA}"/>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240146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83F962-A5FA-200B-FC7C-90380878EF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3470019-809D-C0BC-DD33-401F3CE91D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C050EFE-DDE7-E8D6-473F-3E8050C8E0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D3EEA13B-5A93-06FC-C68D-AD4F8A976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BE9FFD-1657-FFE9-1699-F963B6C04A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CFCE8D-2C34-3141-8920-163E036E6C36}" type="slidenum">
              <a:rPr lang="en-US" smtClean="0"/>
              <a:t>‹#›</a:t>
            </a:fld>
            <a:endParaRPr lang="en-US"/>
          </a:p>
        </p:txBody>
      </p:sp>
    </p:spTree>
    <p:extLst>
      <p:ext uri="{BB962C8B-B14F-4D97-AF65-F5344CB8AC3E}">
        <p14:creationId xmlns:p14="http://schemas.microsoft.com/office/powerpoint/2010/main" val="648018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539881"/>
            <a:ext cx="4865205" cy="22614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latin typeface="+mn-lt"/>
                <a:ea typeface="Cambria"/>
                <a:cs typeface="Calibri Light"/>
              </a:rPr>
              <a:t>Meet The Teacher Session</a:t>
            </a:r>
            <a:endParaRPr lang="en-US" sz="4800" b="1" u="sng" dirty="0">
              <a:latin typeface="+mn-lt"/>
              <a:ea typeface="Cambria"/>
            </a:endParaRPr>
          </a:p>
        </p:txBody>
      </p:sp>
      <p:sp>
        <p:nvSpPr>
          <p:cNvPr id="6" name="Subtitle 2">
            <a:extLst>
              <a:ext uri="{FF2B5EF4-FFF2-40B4-BE49-F238E27FC236}">
                <a16:creationId xmlns:a16="http://schemas.microsoft.com/office/drawing/2014/main" id="{EADF8AC4-EB7C-028D-90E4-06C6A014F625}"/>
              </a:ext>
            </a:extLst>
          </p:cNvPr>
          <p:cNvSpPr txBox="1">
            <a:spLocks/>
          </p:cNvSpPr>
          <p:nvPr/>
        </p:nvSpPr>
        <p:spPr>
          <a:xfrm>
            <a:off x="136662" y="2801289"/>
            <a:ext cx="4501083" cy="29932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ea typeface="Cambria"/>
                <a:cs typeface="Calibri"/>
              </a:rPr>
              <a:t>Welcome to </a:t>
            </a:r>
            <a:r>
              <a:rPr lang="en-US" sz="3200" b="1" dirty="0">
                <a:ea typeface="Cambria"/>
                <a:cs typeface="Calibri"/>
              </a:rPr>
              <a:t>Willow Class</a:t>
            </a:r>
            <a:br>
              <a:rPr lang="en-US" sz="3200" dirty="0">
                <a:cs typeface="Calibri"/>
              </a:rPr>
            </a:br>
            <a:endParaRPr lang="en-US" sz="3200" dirty="0">
              <a:cs typeface="Calibri"/>
            </a:endParaRPr>
          </a:p>
          <a:p>
            <a:pPr marL="0" indent="0" algn="ctr">
              <a:buNone/>
            </a:pPr>
            <a:r>
              <a:rPr lang="en-US" sz="3200" dirty="0">
                <a:cs typeface="Calibri"/>
              </a:rPr>
              <a:t>Class Teacher: </a:t>
            </a:r>
            <a:r>
              <a:rPr lang="en-US" sz="3200" dirty="0" err="1">
                <a:cs typeface="Calibri"/>
              </a:rPr>
              <a:t>Mr</a:t>
            </a:r>
            <a:r>
              <a:rPr lang="en-US" sz="3200" dirty="0">
                <a:cs typeface="Calibri"/>
              </a:rPr>
              <a:t> Sudell</a:t>
            </a:r>
          </a:p>
        </p:txBody>
      </p:sp>
      <p:pic>
        <p:nvPicPr>
          <p:cNvPr id="1026" name="Picture 2"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r="67417"/>
          <a:stretch/>
        </p:blipFill>
        <p:spPr bwMode="auto">
          <a:xfrm>
            <a:off x="6910336" y="726588"/>
            <a:ext cx="3649509" cy="35713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l="32846" r="2106"/>
          <a:stretch/>
        </p:blipFill>
        <p:spPr bwMode="auto">
          <a:xfrm>
            <a:off x="6042124" y="4009626"/>
            <a:ext cx="5810864" cy="2848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0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9E39-F094-1BC6-3B35-87D0295F66BA}"/>
              </a:ext>
            </a:extLst>
          </p:cNvPr>
          <p:cNvSpPr>
            <a:spLocks noGrp="1"/>
          </p:cNvSpPr>
          <p:nvPr>
            <p:ph type="title"/>
          </p:nvPr>
        </p:nvSpPr>
        <p:spPr>
          <a:xfrm>
            <a:off x="838200" y="585216"/>
            <a:ext cx="10515600" cy="1325563"/>
          </a:xfrm>
        </p:spPr>
        <p:txBody>
          <a:bodyPr>
            <a:normAutofit/>
          </a:bodyPr>
          <a:lstStyle/>
          <a:p>
            <a:r>
              <a:rPr lang="en-US">
                <a:solidFill>
                  <a:schemeClr val="bg1"/>
                </a:solidFill>
                <a:cs typeface="Calibri Light"/>
              </a:rPr>
              <a:t>Pupil, family and teacher partnerships</a:t>
            </a:r>
          </a:p>
        </p:txBody>
      </p:sp>
      <p:pic>
        <p:nvPicPr>
          <p:cNvPr id="4" name="Picture 4" descr="Diagram&#10;&#10;Description automatically generated">
            <a:extLst>
              <a:ext uri="{FF2B5EF4-FFF2-40B4-BE49-F238E27FC236}">
                <a16:creationId xmlns:a16="http://schemas.microsoft.com/office/drawing/2014/main" id="{AD8477D9-04E0-41F7-44F8-8831ECDB1A65}"/>
              </a:ext>
            </a:extLst>
          </p:cNvPr>
          <p:cNvPicPr>
            <a:picLocks noChangeAspect="1"/>
          </p:cNvPicPr>
          <p:nvPr/>
        </p:nvPicPr>
        <p:blipFill rotWithShape="1">
          <a:blip r:embed="rId3"/>
          <a:srcRect l="7077" r="7733"/>
          <a:stretch/>
        </p:blipFill>
        <p:spPr>
          <a:xfrm>
            <a:off x="655320" y="2516777"/>
            <a:ext cx="6236208" cy="3660185"/>
          </a:xfrm>
          <a:prstGeom prst="rect">
            <a:avLst/>
          </a:prstGeom>
        </p:spPr>
      </p:pic>
      <p:sp>
        <p:nvSpPr>
          <p:cNvPr id="8" name="Content Placeholder 7">
            <a:extLst>
              <a:ext uri="{FF2B5EF4-FFF2-40B4-BE49-F238E27FC236}">
                <a16:creationId xmlns:a16="http://schemas.microsoft.com/office/drawing/2014/main" id="{A0917602-DEF7-E560-E2C5-2A6A22E3245D}"/>
              </a:ext>
            </a:extLst>
          </p:cNvPr>
          <p:cNvSpPr>
            <a:spLocks noGrp="1"/>
          </p:cNvSpPr>
          <p:nvPr>
            <p:ph idx="1"/>
          </p:nvPr>
        </p:nvSpPr>
        <p:spPr>
          <a:xfrm>
            <a:off x="7546848" y="2516777"/>
            <a:ext cx="3803904" cy="3660185"/>
          </a:xfrm>
        </p:spPr>
        <p:txBody>
          <a:bodyPr anchor="ctr">
            <a:normAutofit/>
          </a:bodyPr>
          <a:lstStyle/>
          <a:p>
            <a:pPr marL="0" indent="0">
              <a:buNone/>
            </a:pPr>
            <a:r>
              <a:rPr lang="en-US" sz="4000" dirty="0">
                <a:ea typeface="Cambria"/>
                <a:cs typeface="Calibri"/>
              </a:rPr>
              <a:t>Your children achieve their full potential when </a:t>
            </a:r>
            <a:r>
              <a:rPr lang="en-US" sz="4000">
                <a:ea typeface="Cambria"/>
                <a:cs typeface="Calibri"/>
              </a:rPr>
              <a:t>all 3 work well </a:t>
            </a:r>
            <a:r>
              <a:rPr lang="en-US" sz="4000" dirty="0">
                <a:ea typeface="Cambria"/>
                <a:cs typeface="Calibri"/>
              </a:rPr>
              <a:t>together. </a:t>
            </a:r>
          </a:p>
          <a:p>
            <a:pPr marL="0" indent="0">
              <a:buNone/>
            </a:pPr>
            <a:endParaRPr lang="en-US" sz="2200" dirty="0">
              <a:latin typeface="Cambria"/>
              <a:ea typeface="Cambria"/>
              <a:cs typeface="Calibri"/>
            </a:endParaRPr>
          </a:p>
        </p:txBody>
      </p:sp>
      <p:sp>
        <p:nvSpPr>
          <p:cNvPr id="6" name="Rectangle 5">
            <a:extLst>
              <a:ext uri="{FF2B5EF4-FFF2-40B4-BE49-F238E27FC236}">
                <a16:creationId xmlns:a16="http://schemas.microsoft.com/office/drawing/2014/main" id="{01A4B372-0ECC-9048-FFA9-2F85556E5A01}"/>
              </a:ext>
            </a:extLst>
          </p:cNvPr>
          <p:cNvSpPr/>
          <p:nvPr/>
        </p:nvSpPr>
        <p:spPr>
          <a:xfrm>
            <a:off x="258417" y="198783"/>
            <a:ext cx="11608905" cy="1381539"/>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Pupil, family and teacher partnerships</a:t>
            </a:r>
          </a:p>
        </p:txBody>
      </p:sp>
    </p:spTree>
    <p:extLst>
      <p:ext uri="{BB962C8B-B14F-4D97-AF65-F5344CB8AC3E}">
        <p14:creationId xmlns:p14="http://schemas.microsoft.com/office/powerpoint/2010/main" val="161149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31FAC77-4DE1-D0C0-3870-245F3C2E8FD8}"/>
              </a:ext>
            </a:extLst>
          </p:cNvPr>
          <p:cNvSpPr/>
          <p:nvPr/>
        </p:nvSpPr>
        <p:spPr>
          <a:xfrm>
            <a:off x="0" y="3278"/>
            <a:ext cx="2435087" cy="6858000"/>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5">
            <a:extLst>
              <a:ext uri="{FF2B5EF4-FFF2-40B4-BE49-F238E27FC236}">
                <a16:creationId xmlns:a16="http://schemas.microsoft.com/office/drawing/2014/main" id="{4E3F9061-0449-FAAD-EA74-94F19A873212}"/>
              </a:ext>
            </a:extLst>
          </p:cNvPr>
          <p:cNvSpPr txBox="1"/>
          <p:nvPr/>
        </p:nvSpPr>
        <p:spPr>
          <a:xfrm>
            <a:off x="2656109" y="948266"/>
            <a:ext cx="8100060" cy="649605"/>
          </a:xfrm>
          <a:prstGeom prst="rect">
            <a:avLst/>
          </a:prstGeom>
          <a:noFill/>
        </p:spPr>
        <p:txBody>
          <a:bodyPr wrap="square" lIns="91440" tIns="45720" rIns="91440" bIns="45720" anchor="t">
            <a:spAutoFit/>
          </a:bodyPr>
          <a:lstStyle/>
          <a:p>
            <a:r>
              <a:rPr lang="en-US" sz="1800" kern="1200" dirty="0">
                <a:solidFill>
                  <a:srgbClr val="000000"/>
                </a:solidFill>
                <a:effectLst/>
                <a:latin typeface="Calibri"/>
                <a:ea typeface="Calibri"/>
                <a:cs typeface="Times New Roman"/>
              </a:rPr>
              <a:t>Children can arrive </a:t>
            </a:r>
            <a:r>
              <a:rPr lang="en-US" sz="1800" b="1" kern="1200" dirty="0">
                <a:solidFill>
                  <a:srgbClr val="000000"/>
                </a:solidFill>
                <a:effectLst/>
                <a:latin typeface="Calibri"/>
                <a:ea typeface="Calibri"/>
                <a:cs typeface="Times New Roman"/>
              </a:rPr>
              <a:t>from 8:35am</a:t>
            </a:r>
            <a:r>
              <a:rPr lang="en-US" dirty="0">
                <a:solidFill>
                  <a:srgbClr val="000000"/>
                </a:solidFill>
                <a:latin typeface="Calibri"/>
                <a:ea typeface="Calibri"/>
                <a:cs typeface="Times New Roman"/>
              </a:rPr>
              <a:t>. Gates</a:t>
            </a:r>
            <a:r>
              <a:rPr lang="en-US" sz="1800" kern="1200" dirty="0">
                <a:solidFill>
                  <a:srgbClr val="000000"/>
                </a:solidFill>
                <a:effectLst/>
                <a:latin typeface="Calibri"/>
                <a:ea typeface="Calibri"/>
                <a:cs typeface="Times New Roman"/>
              </a:rPr>
              <a:t> will be locked at </a:t>
            </a:r>
            <a:r>
              <a:rPr lang="en-US" b="1" dirty="0">
                <a:solidFill>
                  <a:srgbClr val="000000"/>
                </a:solidFill>
                <a:latin typeface="Calibri"/>
                <a:ea typeface="Calibri"/>
                <a:cs typeface="Times New Roman"/>
              </a:rPr>
              <a:t>8:55am</a:t>
            </a:r>
            <a:r>
              <a:rPr lang="en-US" sz="1800" kern="1200" dirty="0">
                <a:solidFill>
                  <a:srgbClr val="000000"/>
                </a:solidFill>
                <a:effectLst/>
                <a:latin typeface="Calibri"/>
                <a:ea typeface="Calibri"/>
                <a:cs typeface="Times New Roman"/>
              </a:rPr>
              <a:t>. </a:t>
            </a:r>
            <a:br>
              <a:rPr lang="en-US" sz="1800" kern="1200" dirty="0">
                <a:effectLst/>
                <a:latin typeface="Calibri" panose="020F0502020204030204" pitchFamily="34" charset="0"/>
                <a:ea typeface="Calibri" panose="020F0502020204030204" pitchFamily="34" charset="0"/>
                <a:cs typeface="Times New Roman" panose="02020603050405020304" pitchFamily="18" charset="0"/>
              </a:rPr>
            </a:br>
            <a:r>
              <a:rPr lang="en-US" dirty="0">
                <a:solidFill>
                  <a:srgbClr val="000000"/>
                </a:solidFill>
                <a:latin typeface="Calibri"/>
                <a:ea typeface="Calibri"/>
                <a:cs typeface="Times New Roman"/>
              </a:rPr>
              <a:t>D</a:t>
            </a:r>
            <a:r>
              <a:rPr lang="en-US" sz="1800" kern="1200" dirty="0">
                <a:solidFill>
                  <a:srgbClr val="000000"/>
                </a:solidFill>
                <a:effectLst/>
                <a:latin typeface="Calibri"/>
                <a:ea typeface="Calibri"/>
                <a:cs typeface="Times New Roman"/>
              </a:rPr>
              <a:t>uring this time children have the opportunity to practice and consolidate skills.</a:t>
            </a:r>
            <a:endParaRPr lang="en-GB" sz="1200" dirty="0">
              <a:effectLst/>
              <a:latin typeface="Calibri"/>
              <a:ea typeface="Calibri"/>
              <a:cs typeface="Times New Roman"/>
            </a:endParaRPr>
          </a:p>
        </p:txBody>
      </p:sp>
      <p:sp>
        <p:nvSpPr>
          <p:cNvPr id="22" name="TextBox 9">
            <a:extLst>
              <a:ext uri="{FF2B5EF4-FFF2-40B4-BE49-F238E27FC236}">
                <a16:creationId xmlns:a16="http://schemas.microsoft.com/office/drawing/2014/main" id="{FA8356B8-D8A3-8D7A-9D5D-B8FDAB2F8841}"/>
              </a:ext>
            </a:extLst>
          </p:cNvPr>
          <p:cNvSpPr txBox="1"/>
          <p:nvPr/>
        </p:nvSpPr>
        <p:spPr>
          <a:xfrm>
            <a:off x="2656110" y="1958762"/>
            <a:ext cx="9004300" cy="928370"/>
          </a:xfrm>
          <a:prstGeom prst="rect">
            <a:avLst/>
          </a:prstGeom>
          <a:noFill/>
        </p:spPr>
        <p:txBody>
          <a:bodyPr wrap="square">
            <a:spAutoFit/>
          </a:bodyPr>
          <a:lstStyle/>
          <a:p>
            <a:r>
              <a:rPr lang="en-US" sz="1800"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who arrive after </a:t>
            </a:r>
            <a:r>
              <a:rPr lang="en-US" sz="1800" b="1"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8:35am could miss</a:t>
            </a:r>
            <a:r>
              <a:rPr lang="en-US" sz="1800" b="1" i="1" kern="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up to</a:t>
            </a:r>
            <a:r>
              <a:rPr lang="en-US" sz="1800" b="1"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 minutes of learning each day </a:t>
            </a:r>
            <a:r>
              <a:rPr lang="en-US" sz="1800"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equating to an hour lost over the course of a week and 37 hours lost in a year. </a:t>
            </a:r>
            <a:br>
              <a:rPr lang="en-US" sz="1800"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P</a:t>
            </a:r>
            <a:r>
              <a:rPr lang="en-US" sz="1800"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unctuality is important at </a:t>
            </a:r>
            <a:r>
              <a:rPr lang="en-US" sz="1800" i="1"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Kennington</a:t>
            </a:r>
            <a:r>
              <a:rPr lang="en-US" sz="1800"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12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7">
            <a:extLst>
              <a:ext uri="{FF2B5EF4-FFF2-40B4-BE49-F238E27FC236}">
                <a16:creationId xmlns:a16="http://schemas.microsoft.com/office/drawing/2014/main" id="{1FCE27FA-7444-A6ED-9DE7-2FE88AE17BD6}"/>
              </a:ext>
            </a:extLst>
          </p:cNvPr>
          <p:cNvSpPr txBox="1"/>
          <p:nvPr/>
        </p:nvSpPr>
        <p:spPr>
          <a:xfrm>
            <a:off x="2656109" y="3097425"/>
            <a:ext cx="6459855" cy="370205"/>
          </a:xfrm>
          <a:prstGeom prst="rect">
            <a:avLst/>
          </a:prstGeom>
          <a:noFill/>
        </p:spPr>
        <p:txBody>
          <a:bodyPr wrap="square" lIns="91440" tIns="45720" rIns="91440" bIns="45720" anchor="t">
            <a:spAutoFit/>
          </a:bodyPr>
          <a:lstStyle/>
          <a:p>
            <a:r>
              <a:rPr lang="en-US" sz="1800" kern="1200" dirty="0">
                <a:solidFill>
                  <a:srgbClr val="000000"/>
                </a:solidFill>
                <a:effectLst/>
                <a:latin typeface="Calibri"/>
                <a:ea typeface="Calibri"/>
                <a:cs typeface="Times New Roman"/>
              </a:rPr>
              <a:t>Formal teaching starts at </a:t>
            </a:r>
            <a:r>
              <a:rPr lang="en-US" b="1">
                <a:solidFill>
                  <a:srgbClr val="000000"/>
                </a:solidFill>
                <a:latin typeface="Calibri"/>
                <a:ea typeface="Calibri"/>
                <a:cs typeface="Times New Roman"/>
              </a:rPr>
              <a:t>8:55am</a:t>
            </a:r>
            <a:r>
              <a:rPr lang="en-US" sz="1800" kern="1200">
                <a:solidFill>
                  <a:srgbClr val="000000"/>
                </a:solidFill>
                <a:effectLst/>
                <a:latin typeface="Calibri"/>
                <a:ea typeface="Calibri"/>
                <a:cs typeface="Times New Roman"/>
              </a:rPr>
              <a:t>.   </a:t>
            </a:r>
            <a:endParaRPr lang="en-GB" sz="1200">
              <a:effectLst/>
              <a:latin typeface="Calibri"/>
              <a:ea typeface="Calibri"/>
              <a:cs typeface="Times New Roman"/>
            </a:endParaRPr>
          </a:p>
        </p:txBody>
      </p:sp>
      <p:sp>
        <p:nvSpPr>
          <p:cNvPr id="26" name="TextBox 11">
            <a:extLst>
              <a:ext uri="{FF2B5EF4-FFF2-40B4-BE49-F238E27FC236}">
                <a16:creationId xmlns:a16="http://schemas.microsoft.com/office/drawing/2014/main" id="{8E90E15B-F5BA-FE65-B611-3A3DCE982846}"/>
              </a:ext>
            </a:extLst>
          </p:cNvPr>
          <p:cNvSpPr txBox="1"/>
          <p:nvPr/>
        </p:nvSpPr>
        <p:spPr>
          <a:xfrm>
            <a:off x="2656109" y="3830973"/>
            <a:ext cx="9004300" cy="646331"/>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 is currently on </a:t>
            </a:r>
            <a:r>
              <a:rPr lang="en-US"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Mondays</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and </a:t>
            </a:r>
            <a:r>
              <a:rPr lang="en-US"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Wednesdays</a:t>
            </a:r>
            <a:b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Please ensure children are in their PE kits on these days.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Box 15">
            <a:extLst>
              <a:ext uri="{FF2B5EF4-FFF2-40B4-BE49-F238E27FC236}">
                <a16:creationId xmlns:a16="http://schemas.microsoft.com/office/drawing/2014/main" id="{A0085B84-A302-A796-CE03-F4FE67EE3763}"/>
              </a:ext>
            </a:extLst>
          </p:cNvPr>
          <p:cNvSpPr txBox="1"/>
          <p:nvPr/>
        </p:nvSpPr>
        <p:spPr>
          <a:xfrm>
            <a:off x="2656109" y="5572565"/>
            <a:ext cx="8886707" cy="1200329"/>
          </a:xfrm>
          <a:prstGeom prst="rect">
            <a:avLst/>
          </a:prstGeom>
          <a:noFill/>
        </p:spPr>
        <p:txBody>
          <a:bodyPr wrap="square">
            <a:spAutoFit/>
          </a:bodyPr>
          <a:lstStyle/>
          <a:p>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E</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nd of day collection: </a:t>
            </a:r>
            <a:b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Please wait on the infant playground. Children will line up along the wall. </a:t>
            </a:r>
            <a:b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the end of the day, we often have great things to tell our families so please feel relaxed if we call you over. It's more often than not to celebrate success! School finishes at </a:t>
            </a:r>
            <a:r>
              <a:rPr lang="en-US"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3:20pm</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E6A56A6F-525B-A4BB-4325-A25FFE00E727}"/>
              </a:ext>
            </a:extLst>
          </p:cNvPr>
          <p:cNvSpPr txBox="1"/>
          <p:nvPr/>
        </p:nvSpPr>
        <p:spPr>
          <a:xfrm>
            <a:off x="2656109" y="17488"/>
            <a:ext cx="5499326" cy="769441"/>
          </a:xfrm>
          <a:prstGeom prst="rect">
            <a:avLst/>
          </a:prstGeom>
          <a:noFill/>
        </p:spPr>
        <p:txBody>
          <a:bodyPr wrap="none" rtlCol="0">
            <a:spAutoFit/>
          </a:bodyPr>
          <a:lstStyle/>
          <a:p>
            <a:r>
              <a:rPr lang="en-US" sz="4400" b="1" dirty="0"/>
              <a:t>For your information…</a:t>
            </a:r>
          </a:p>
        </p:txBody>
      </p:sp>
      <p:sp>
        <p:nvSpPr>
          <p:cNvPr id="10" name="TextBox 5">
            <a:extLst>
              <a:ext uri="{FF2B5EF4-FFF2-40B4-BE49-F238E27FC236}">
                <a16:creationId xmlns:a16="http://schemas.microsoft.com/office/drawing/2014/main" id="{4E3F9061-0449-FAAD-EA74-94F19A873212}"/>
              </a:ext>
            </a:extLst>
          </p:cNvPr>
          <p:cNvSpPr txBox="1"/>
          <p:nvPr/>
        </p:nvSpPr>
        <p:spPr>
          <a:xfrm>
            <a:off x="656212" y="948266"/>
            <a:ext cx="1889386" cy="369332"/>
          </a:xfrm>
          <a:prstGeom prst="rect">
            <a:avLst/>
          </a:prstGeom>
          <a:noFill/>
        </p:spPr>
        <p:txBody>
          <a:bodyPr wrap="square">
            <a:spAutoFit/>
          </a:bodyPr>
          <a:lstStyle/>
          <a:p>
            <a:r>
              <a:rPr lang="en-US" sz="1800" kern="1200" dirty="0">
                <a:effectLst/>
                <a:latin typeface="Calibri" panose="020F0502020204030204" pitchFamily="34" charset="0"/>
                <a:ea typeface="Calibri" panose="020F0502020204030204" pitchFamily="34" charset="0"/>
                <a:cs typeface="Times New Roman" panose="02020603050405020304" pitchFamily="18" charset="0"/>
              </a:rPr>
              <a:t>Start Times: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5">
            <a:extLst>
              <a:ext uri="{FF2B5EF4-FFF2-40B4-BE49-F238E27FC236}">
                <a16:creationId xmlns:a16="http://schemas.microsoft.com/office/drawing/2014/main" id="{4E3F9061-0449-FAAD-EA74-94F19A873212}"/>
              </a:ext>
            </a:extLst>
          </p:cNvPr>
          <p:cNvSpPr txBox="1"/>
          <p:nvPr/>
        </p:nvSpPr>
        <p:spPr>
          <a:xfrm>
            <a:off x="654555" y="3830973"/>
            <a:ext cx="1889386" cy="369332"/>
          </a:xfrm>
          <a:prstGeom prst="rect">
            <a:avLst/>
          </a:prstGeom>
          <a:noFill/>
        </p:spPr>
        <p:txBody>
          <a:bodyPr wrap="square">
            <a:spAutoFit/>
          </a:bodyPr>
          <a:lstStyle/>
          <a:p>
            <a:r>
              <a:rPr lang="en-US" sz="1800" kern="1200" dirty="0">
                <a:effectLst/>
                <a:latin typeface="Calibri" panose="020F0502020204030204" pitchFamily="34" charset="0"/>
                <a:ea typeface="Calibri" panose="020F0502020204030204" pitchFamily="34" charset="0"/>
                <a:cs typeface="Times New Roman" panose="02020603050405020304" pitchFamily="18" charset="0"/>
              </a:rPr>
              <a:t>PE: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5">
            <a:extLst>
              <a:ext uri="{FF2B5EF4-FFF2-40B4-BE49-F238E27FC236}">
                <a16:creationId xmlns:a16="http://schemas.microsoft.com/office/drawing/2014/main" id="{4E3F9061-0449-FAAD-EA74-94F19A873212}"/>
              </a:ext>
            </a:extLst>
          </p:cNvPr>
          <p:cNvSpPr txBox="1"/>
          <p:nvPr/>
        </p:nvSpPr>
        <p:spPr>
          <a:xfrm>
            <a:off x="654555" y="5572565"/>
            <a:ext cx="1889386" cy="369332"/>
          </a:xfrm>
          <a:prstGeom prst="rect">
            <a:avLst/>
          </a:prstGeom>
          <a:noFill/>
        </p:spPr>
        <p:txBody>
          <a:bodyPr wrap="square">
            <a:spAutoFit/>
          </a:bodyPr>
          <a:lstStyle/>
          <a:p>
            <a:r>
              <a:rPr lang="en-US" sz="1800" kern="1200" dirty="0" err="1">
                <a:effectLst/>
                <a:latin typeface="Calibri" panose="020F0502020204030204" pitchFamily="34" charset="0"/>
                <a:ea typeface="Calibri" panose="020F0502020204030204" pitchFamily="34" charset="0"/>
                <a:cs typeface="Times New Roman" panose="02020603050405020304" pitchFamily="18" charset="0"/>
              </a:rPr>
              <a:t>Hometime</a:t>
            </a:r>
            <a:r>
              <a:rPr lang="en-US" sz="1800" kern="1200" dirty="0">
                <a:effectLst/>
                <a:latin typeface="Calibri" panose="020F0502020204030204" pitchFamily="34" charset="0"/>
                <a:ea typeface="Calibri" panose="020F0502020204030204" pitchFamily="34" charset="0"/>
                <a:cs typeface="Times New Roman" panose="02020603050405020304" pitchFamily="18" charset="0"/>
              </a:rPr>
              <a: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854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26"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2785830" y="-5417"/>
            <a:ext cx="4313745" cy="769441"/>
          </a:xfrm>
          <a:prstGeom prst="rect">
            <a:avLst/>
          </a:prstGeom>
          <a:noFill/>
        </p:spPr>
        <p:txBody>
          <a:bodyPr wrap="none" rtlCol="0">
            <a:spAutoFit/>
          </a:bodyPr>
          <a:lstStyle/>
          <a:p>
            <a:r>
              <a:rPr lang="en-US" sz="4400" b="1" dirty="0"/>
              <a:t>Reading in School</a:t>
            </a:r>
          </a:p>
        </p:txBody>
      </p:sp>
      <p:sp>
        <p:nvSpPr>
          <p:cNvPr id="7" name="TextBox 6">
            <a:extLst>
              <a:ext uri="{FF2B5EF4-FFF2-40B4-BE49-F238E27FC236}">
                <a16:creationId xmlns:a16="http://schemas.microsoft.com/office/drawing/2014/main" id="{3E729C8F-3C0F-AFB9-A898-4D9D3D20AFC8}"/>
              </a:ext>
            </a:extLst>
          </p:cNvPr>
          <p:cNvSpPr txBox="1"/>
          <p:nvPr/>
        </p:nvSpPr>
        <p:spPr>
          <a:xfrm>
            <a:off x="370704" y="764024"/>
            <a:ext cx="9143999" cy="5293757"/>
          </a:xfrm>
          <a:prstGeom prst="rect">
            <a:avLst/>
          </a:prstGeom>
          <a:noFill/>
        </p:spPr>
        <p:txBody>
          <a:bodyPr wrap="square" rtlCol="0">
            <a:spAutoFit/>
          </a:bodyPr>
          <a:lstStyle/>
          <a:p>
            <a:r>
              <a:rPr lang="en-US" sz="2600" dirty="0"/>
              <a:t>Your child should now have a reading book to take home each day. </a:t>
            </a:r>
          </a:p>
          <a:p>
            <a:endParaRPr lang="en-US" sz="2600" dirty="0"/>
          </a:p>
          <a:p>
            <a:pPr marL="342900" indent="-342900">
              <a:buFont typeface="Arial" panose="020B0604020202020204" pitchFamily="34" charset="0"/>
              <a:buChar char="•"/>
            </a:pPr>
            <a:r>
              <a:rPr lang="en-US" sz="2600" b="1" dirty="0"/>
              <a:t>Home reading books </a:t>
            </a:r>
            <a:r>
              <a:rPr lang="en-US" sz="2600" dirty="0"/>
              <a:t>are related to phonic sounds they have </a:t>
            </a:r>
            <a:r>
              <a:rPr lang="en-US" sz="2600" i="1" dirty="0">
                <a:solidFill>
                  <a:srgbClr val="7030A0"/>
                </a:solidFill>
              </a:rPr>
              <a:t>previously been taught </a:t>
            </a:r>
            <a:r>
              <a:rPr lang="en-US" sz="2600" dirty="0"/>
              <a:t>in earlier phases</a:t>
            </a:r>
          </a:p>
          <a:p>
            <a:pPr marL="342900" indent="-342900">
              <a:buFont typeface="Arial" panose="020B0604020202020204" pitchFamily="34" charset="0"/>
              <a:buChar char="•"/>
            </a:pPr>
            <a:r>
              <a:rPr lang="en-US" sz="2600" dirty="0">
                <a:solidFill>
                  <a:prstClr val="black"/>
                </a:solidFill>
              </a:rPr>
              <a:t>Reading in school (</a:t>
            </a:r>
            <a:r>
              <a:rPr lang="en-US" sz="2600" b="1" dirty="0">
                <a:solidFill>
                  <a:prstClr val="black"/>
                </a:solidFill>
              </a:rPr>
              <a:t>Guided Reading</a:t>
            </a:r>
            <a:r>
              <a:rPr lang="en-US" sz="2600" dirty="0">
                <a:solidFill>
                  <a:prstClr val="black"/>
                </a:solidFill>
              </a:rPr>
              <a:t>) books are linked to the new phonic sounds they are </a:t>
            </a:r>
            <a:r>
              <a:rPr lang="en-US" sz="2600" i="1" dirty="0">
                <a:solidFill>
                  <a:srgbClr val="7030A0"/>
                </a:solidFill>
              </a:rPr>
              <a:t>currently learning</a:t>
            </a:r>
            <a:r>
              <a:rPr lang="en-US" sz="2600" i="1" dirty="0">
                <a:solidFill>
                  <a:prstClr val="black"/>
                </a:solidFill>
              </a:rPr>
              <a:t> </a:t>
            </a:r>
            <a:r>
              <a:rPr lang="en-US" sz="2600" dirty="0">
                <a:solidFill>
                  <a:prstClr val="black"/>
                </a:solidFill>
              </a:rPr>
              <a:t>in Phonics groups</a:t>
            </a:r>
            <a:endParaRPr lang="en-US" sz="2600" dirty="0"/>
          </a:p>
          <a:p>
            <a:pPr marL="342900" indent="-342900">
              <a:buFont typeface="Arial" panose="020B0604020202020204" pitchFamily="34" charset="0"/>
              <a:buChar char="•"/>
            </a:pPr>
            <a:r>
              <a:rPr lang="en-US" sz="2600" b="1" dirty="0"/>
              <a:t>Please aim to read every night with your child. </a:t>
            </a:r>
          </a:p>
          <a:p>
            <a:pPr marL="342900" indent="-342900">
              <a:buFont typeface="Arial" panose="020B0604020202020204" pitchFamily="34" charset="0"/>
              <a:buChar char="•"/>
            </a:pPr>
            <a:r>
              <a:rPr lang="en-US" sz="2600" dirty="0"/>
              <a:t>Little and often is best - it is not necessary to read the whole book in one night. Focus on </a:t>
            </a:r>
            <a:r>
              <a:rPr lang="en-US" sz="2600" dirty="0">
                <a:solidFill>
                  <a:prstClr val="black"/>
                </a:solidFill>
              </a:rPr>
              <a:t>talking about the book - the picture/story/characters/ if your child liked it or not -discuss why. </a:t>
            </a:r>
          </a:p>
          <a:p>
            <a:pPr marL="342900" indent="-342900">
              <a:buFont typeface="Arial" panose="020B0604020202020204" pitchFamily="34" charset="0"/>
              <a:buChar char="•"/>
            </a:pPr>
            <a:r>
              <a:rPr lang="en-US" sz="2600" dirty="0">
                <a:solidFill>
                  <a:prstClr val="black"/>
                </a:solidFill>
              </a:rPr>
              <a:t>Share other stories together – books from home/the library and talk about the books</a:t>
            </a:r>
            <a:endParaRPr lang="en-US" sz="2600" dirty="0"/>
          </a:p>
        </p:txBody>
      </p:sp>
    </p:spTree>
    <p:extLst>
      <p:ext uri="{BB962C8B-B14F-4D97-AF65-F5344CB8AC3E}">
        <p14:creationId xmlns:p14="http://schemas.microsoft.com/office/powerpoint/2010/main" val="108092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fade">
                                      <p:cBhvr>
                                        <p:cTn id="26" dur="1000"/>
                                        <p:tgtEl>
                                          <p:spTgt spid="7">
                                            <p:txEl>
                                              <p:pRg st="5" end="5"/>
                                            </p:txEl>
                                          </p:spTgt>
                                        </p:tgtEl>
                                      </p:cBhvr>
                                    </p:animEffect>
                                    <p:anim calcmode="lin" valueType="num">
                                      <p:cBhvr>
                                        <p:cTn id="2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Effect transition="in" filter="fade">
                                      <p:cBhvr>
                                        <p:cTn id="33" dur="1000"/>
                                        <p:tgtEl>
                                          <p:spTgt spid="7">
                                            <p:txEl>
                                              <p:pRg st="6" end="6"/>
                                            </p:txEl>
                                          </p:spTgt>
                                        </p:tgtEl>
                                      </p:cBhvr>
                                    </p:animEffect>
                                    <p:anim calcmode="lin" valueType="num">
                                      <p:cBhvr>
                                        <p:cTn id="34"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6A56A6F-525B-A4BB-4325-A25FFE00E727}"/>
              </a:ext>
            </a:extLst>
          </p:cNvPr>
          <p:cNvSpPr txBox="1"/>
          <p:nvPr/>
        </p:nvSpPr>
        <p:spPr>
          <a:xfrm>
            <a:off x="2710924" y="272951"/>
            <a:ext cx="4555799"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Reading continued</a:t>
            </a:r>
          </a:p>
        </p:txBody>
      </p:sp>
      <p:sp>
        <p:nvSpPr>
          <p:cNvPr id="7" name="TextBox 6">
            <a:extLst>
              <a:ext uri="{FF2B5EF4-FFF2-40B4-BE49-F238E27FC236}">
                <a16:creationId xmlns:a16="http://schemas.microsoft.com/office/drawing/2014/main" id="{3E729C8F-3C0F-AFB9-A898-4D9D3D20AFC8}"/>
              </a:ext>
            </a:extLst>
          </p:cNvPr>
          <p:cNvSpPr txBox="1"/>
          <p:nvPr/>
        </p:nvSpPr>
        <p:spPr>
          <a:xfrm>
            <a:off x="358040" y="500917"/>
            <a:ext cx="9261566" cy="90486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sng" strike="noStrike" kern="1200" cap="none" spc="0" normalizeH="0" baseline="0" noProof="0" dirty="0">
                <a:ln>
                  <a:noFill/>
                </a:ln>
                <a:solidFill>
                  <a:prstClr val="black"/>
                </a:solidFill>
                <a:effectLst/>
                <a:uLnTx/>
                <a:uFillTx/>
                <a:latin typeface="Calibri" panose="020F0502020204030204"/>
                <a:ea typeface="+mn-ea"/>
                <a:cs typeface="+mn-cs"/>
              </a:rPr>
              <a:t>Reading diaries</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Please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sign each time you read </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with your child.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Write down the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pages read, add a comment </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about how they read or something they liked and then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sign it</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If you read every night, you should have signed the diary 5 times in the week (or more including weekend)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When books are completed, comments will be reviewed, comprehension checked and then the book will be changed.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If the diary isn’t signed, the book will not be changed.</a:t>
            </a:r>
            <a:b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500" b="1" i="0" u="none" strike="noStrike" kern="1200" cap="none" spc="0" normalizeH="0" baseline="0" noProof="0" dirty="0">
                <a:ln>
                  <a:noFill/>
                </a:ln>
                <a:solidFill>
                  <a:srgbClr val="FF0000"/>
                </a:solidFill>
                <a:effectLst/>
                <a:uLnTx/>
                <a:uFillTx/>
                <a:latin typeface="Calibri" panose="020F0502020204030204"/>
                <a:ea typeface="+mn-ea"/>
                <a:cs typeface="+mn-cs"/>
              </a:rPr>
              <a:t>**Reading</a:t>
            </a:r>
            <a:r>
              <a:rPr kumimoji="0" lang="en-US" sz="2500" b="1" i="0" u="none" strike="noStrike" kern="1200" cap="none" spc="0" normalizeH="0" noProof="0" dirty="0">
                <a:ln>
                  <a:noFill/>
                </a:ln>
                <a:solidFill>
                  <a:srgbClr val="FF0000"/>
                </a:solidFill>
                <a:effectLst/>
                <a:uLnTx/>
                <a:uFillTx/>
                <a:latin typeface="Calibri" panose="020F0502020204030204"/>
                <a:ea typeface="+mn-ea"/>
                <a:cs typeface="+mn-cs"/>
              </a:rPr>
              <a:t> books will be changed on a Monday and Thursday**</a:t>
            </a:r>
            <a:endParaRPr kumimoji="0" lang="en-US" sz="25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b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500" b="0" i="0" u="sng" strike="noStrike" kern="1200" cap="none" spc="0" normalizeH="0" baseline="0" noProof="0" dirty="0">
                <a:ln>
                  <a:noFill/>
                </a:ln>
                <a:solidFill>
                  <a:prstClr val="black"/>
                </a:solidFill>
                <a:effectLst/>
                <a:uLnTx/>
                <a:uFillTx/>
                <a:latin typeface="Calibri" panose="020F0502020204030204"/>
                <a:ea typeface="+mn-ea"/>
                <a:cs typeface="+mn-cs"/>
              </a:rPr>
              <a:t>Reading Tokens</a:t>
            </a:r>
            <a:r>
              <a:rPr kumimoji="0" lang="en-US" sz="2500" b="0" i="0"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500" b="0" i="0" strike="noStrike" kern="1200" cap="none" spc="0" normalizeH="0" noProof="0" dirty="0">
                <a:ln>
                  <a:noFill/>
                </a:ln>
                <a:solidFill>
                  <a:prstClr val="black"/>
                </a:solidFill>
                <a:effectLst/>
                <a:uLnTx/>
                <a:uFillTx/>
                <a:latin typeface="Calibri" panose="020F0502020204030204"/>
                <a:ea typeface="+mn-ea"/>
                <a:cs typeface="+mn-cs"/>
              </a:rPr>
              <a:t> </a:t>
            </a:r>
            <a:r>
              <a:rPr kumimoji="0" lang="en-US" sz="2500" b="0" i="0" u="none" strike="noStrike" kern="1200" cap="none" spc="0" normalizeH="0" noProof="0" dirty="0">
                <a:ln>
                  <a:noFill/>
                </a:ln>
                <a:solidFill>
                  <a:prstClr val="black"/>
                </a:solidFill>
                <a:effectLst/>
                <a:uLnTx/>
                <a:uFillTx/>
                <a:latin typeface="Calibri" panose="020F0502020204030204"/>
                <a:ea typeface="+mn-ea"/>
                <a:cs typeface="+mn-cs"/>
              </a:rPr>
              <a:t>Each time your child completes a home reading book, they will be given a sticker on their reading rainbow. If they complete 2 arcs of the rainbow, they will receive a token to exchange for a new book from the vending machine in the hall. </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25779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1000"/>
                                        <p:tgtEl>
                                          <p:spTgt spid="7">
                                            <p:txEl>
                                              <p:pRg st="3" end="3"/>
                                            </p:txEl>
                                          </p:spTgt>
                                        </p:tgtEl>
                                      </p:cBhvr>
                                    </p:animEffect>
                                    <p:anim calcmode="lin" valueType="num">
                                      <p:cBhvr>
                                        <p:cTn id="13"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1000"/>
                                        <p:tgtEl>
                                          <p:spTgt spid="7">
                                            <p:txEl>
                                              <p:pRg st="4" end="4"/>
                                            </p:txEl>
                                          </p:spTgt>
                                        </p:tgtEl>
                                      </p:cBhvr>
                                    </p:animEffect>
                                    <p:anim calcmode="lin" valueType="num">
                                      <p:cBhvr>
                                        <p:cTn id="20"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fade">
                                      <p:cBhvr>
                                        <p:cTn id="26" dur="1000"/>
                                        <p:tgtEl>
                                          <p:spTgt spid="7">
                                            <p:txEl>
                                              <p:pRg st="5" end="5"/>
                                            </p:txEl>
                                          </p:spTgt>
                                        </p:tgtEl>
                                      </p:cBhvr>
                                    </p:animEffect>
                                    <p:anim calcmode="lin" valueType="num">
                                      <p:cBhvr>
                                        <p:cTn id="2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Effect transition="in" filter="fade">
                                      <p:cBhvr>
                                        <p:cTn id="33" dur="1000"/>
                                        <p:tgtEl>
                                          <p:spTgt spid="7">
                                            <p:txEl>
                                              <p:pRg st="6" end="6"/>
                                            </p:txEl>
                                          </p:spTgt>
                                        </p:tgtEl>
                                      </p:cBhvr>
                                    </p:animEffect>
                                    <p:anim calcmode="lin" valueType="num">
                                      <p:cBhvr>
                                        <p:cTn id="34"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07DFDF-8C5B-2024-66F8-196FC5D8F6CF}"/>
              </a:ext>
            </a:extLst>
          </p:cNvPr>
          <p:cNvSpPr/>
          <p:nvPr/>
        </p:nvSpPr>
        <p:spPr>
          <a:xfrm>
            <a:off x="9756913" y="0"/>
            <a:ext cx="2435087" cy="6858000"/>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E5F8488-2F55-E6B4-CFB1-A6C733927AE6}"/>
              </a:ext>
            </a:extLst>
          </p:cNvPr>
          <p:cNvSpPr txBox="1"/>
          <p:nvPr/>
        </p:nvSpPr>
        <p:spPr>
          <a:xfrm>
            <a:off x="2892288" y="99392"/>
            <a:ext cx="4613058" cy="830997"/>
          </a:xfrm>
          <a:prstGeom prst="rect">
            <a:avLst/>
          </a:prstGeom>
          <a:noFill/>
        </p:spPr>
        <p:txBody>
          <a:bodyPr wrap="none" rtlCol="0">
            <a:spAutoFit/>
          </a:bodyPr>
          <a:lstStyle/>
          <a:p>
            <a:r>
              <a:rPr lang="en-US" sz="4800" b="1" dirty="0"/>
              <a:t>Reading At Home</a:t>
            </a:r>
          </a:p>
        </p:txBody>
      </p:sp>
      <p:pic>
        <p:nvPicPr>
          <p:cNvPr id="6" name="Picture 3" descr="A picture containing text, book, shelf&#10;&#10;Description automatically generated">
            <a:extLst>
              <a:ext uri="{FF2B5EF4-FFF2-40B4-BE49-F238E27FC236}">
                <a16:creationId xmlns:a16="http://schemas.microsoft.com/office/drawing/2014/main" id="{84F748A0-F2D7-81CA-C914-64A1196E49CB}"/>
              </a:ext>
            </a:extLst>
          </p:cNvPr>
          <p:cNvPicPr>
            <a:picLocks noChangeAspect="1"/>
          </p:cNvPicPr>
          <p:nvPr/>
        </p:nvPicPr>
        <p:blipFill>
          <a:blip r:embed="rId2"/>
          <a:stretch>
            <a:fillRect/>
          </a:stretch>
        </p:blipFill>
        <p:spPr>
          <a:xfrm>
            <a:off x="1119001" y="1187960"/>
            <a:ext cx="7723513" cy="5570648"/>
          </a:xfrm>
          <a:prstGeom prst="rect">
            <a:avLst/>
          </a:prstGeom>
        </p:spPr>
      </p:pic>
    </p:spTree>
    <p:extLst>
      <p:ext uri="{BB962C8B-B14F-4D97-AF65-F5344CB8AC3E}">
        <p14:creationId xmlns:p14="http://schemas.microsoft.com/office/powerpoint/2010/main" val="1936967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7ABEC6-D867-F48A-D318-298031BC1383}"/>
              </a:ext>
            </a:extLst>
          </p:cNvPr>
          <p:cNvSpPr/>
          <p:nvPr/>
        </p:nvSpPr>
        <p:spPr>
          <a:xfrm>
            <a:off x="1" y="5883965"/>
            <a:ext cx="12192000" cy="974034"/>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6D8FEB8-F25F-13E9-E6BC-5241B5AF47F6}"/>
              </a:ext>
            </a:extLst>
          </p:cNvPr>
          <p:cNvSpPr txBox="1"/>
          <p:nvPr/>
        </p:nvSpPr>
        <p:spPr>
          <a:xfrm>
            <a:off x="2940040" y="123031"/>
            <a:ext cx="6536854" cy="769441"/>
          </a:xfrm>
          <a:prstGeom prst="rect">
            <a:avLst/>
          </a:prstGeom>
          <a:noFill/>
        </p:spPr>
        <p:txBody>
          <a:bodyPr wrap="none" rtlCol="0">
            <a:spAutoFit/>
          </a:bodyPr>
          <a:lstStyle/>
          <a:p>
            <a:r>
              <a:rPr lang="en-US" sz="4400" b="1" dirty="0"/>
              <a:t>Homework in Willow Class </a:t>
            </a:r>
          </a:p>
        </p:txBody>
      </p:sp>
      <p:sp>
        <p:nvSpPr>
          <p:cNvPr id="6" name="TextBox 5">
            <a:extLst>
              <a:ext uri="{FF2B5EF4-FFF2-40B4-BE49-F238E27FC236}">
                <a16:creationId xmlns:a16="http://schemas.microsoft.com/office/drawing/2014/main" id="{046F2DF1-4C72-7E44-B34F-3655B0CF43E6}"/>
              </a:ext>
            </a:extLst>
          </p:cNvPr>
          <p:cNvSpPr txBox="1"/>
          <p:nvPr/>
        </p:nvSpPr>
        <p:spPr>
          <a:xfrm>
            <a:off x="1254902" y="892472"/>
            <a:ext cx="9855840" cy="461665"/>
          </a:xfrm>
          <a:prstGeom prst="rect">
            <a:avLst/>
          </a:prstGeom>
          <a:noFill/>
        </p:spPr>
        <p:txBody>
          <a:bodyPr wrap="none" rtlCol="0">
            <a:spAutoFit/>
          </a:bodyPr>
          <a:lstStyle/>
          <a:p>
            <a:r>
              <a:rPr lang="en-US" sz="2400" dirty="0"/>
              <a:t>We want to make homework as straight forward and stress free for everyone!</a:t>
            </a:r>
          </a:p>
        </p:txBody>
      </p:sp>
      <p:sp>
        <p:nvSpPr>
          <p:cNvPr id="8" name="TextBox 7">
            <a:extLst>
              <a:ext uri="{FF2B5EF4-FFF2-40B4-BE49-F238E27FC236}">
                <a16:creationId xmlns:a16="http://schemas.microsoft.com/office/drawing/2014/main" id="{9EE45B15-BD7F-1C66-E5B2-EF4870E3D00D}"/>
              </a:ext>
            </a:extLst>
          </p:cNvPr>
          <p:cNvSpPr txBox="1"/>
          <p:nvPr/>
        </p:nvSpPr>
        <p:spPr>
          <a:xfrm>
            <a:off x="577298" y="1980141"/>
            <a:ext cx="11211048" cy="2923877"/>
          </a:xfrm>
          <a:prstGeom prst="rect">
            <a:avLst/>
          </a:prstGeom>
          <a:noFill/>
        </p:spPr>
        <p:txBody>
          <a:bodyPr wrap="square" rtlCol="0">
            <a:spAutoFit/>
          </a:bodyPr>
          <a:lstStyle/>
          <a:p>
            <a:pPr marL="342900" indent="-342900">
              <a:buFont typeface="Arial" panose="020B0604020202020204" pitchFamily="34" charset="0"/>
              <a:buChar char="•"/>
            </a:pPr>
            <a:r>
              <a:rPr lang="en-US" sz="2300" b="1" dirty="0"/>
              <a:t>Reading</a:t>
            </a:r>
            <a:r>
              <a:rPr lang="en-US" sz="2300" dirty="0"/>
              <a:t> – the main one- every night if possible!</a:t>
            </a:r>
          </a:p>
          <a:p>
            <a:pPr marL="342900" indent="-342900">
              <a:buFont typeface="Arial" panose="020B0604020202020204" pitchFamily="34" charset="0"/>
              <a:buChar char="•"/>
            </a:pPr>
            <a:r>
              <a:rPr lang="en-US" sz="2300" b="1" dirty="0" err="1"/>
              <a:t>Purplemash</a:t>
            </a:r>
            <a:r>
              <a:rPr lang="en-US" sz="2300" dirty="0"/>
              <a:t> - child’s passwords and logins and passwords are stuck in back of your child’s reading diary. </a:t>
            </a:r>
          </a:p>
          <a:p>
            <a:pPr marL="342900" indent="-342900">
              <a:buFont typeface="Arial" panose="020B0604020202020204" pitchFamily="34" charset="0"/>
              <a:buChar char="•"/>
            </a:pPr>
            <a:endParaRPr lang="en-US" sz="2300" dirty="0"/>
          </a:p>
          <a:p>
            <a:r>
              <a:rPr lang="en-US" sz="2300" dirty="0"/>
              <a:t>There will be 1 or 2 tasks set each week, linked to the </a:t>
            </a:r>
            <a:r>
              <a:rPr lang="en-US" sz="2300" b="1" dirty="0"/>
              <a:t>Maths</a:t>
            </a:r>
            <a:r>
              <a:rPr lang="en-US" sz="2300" dirty="0"/>
              <a:t> or </a:t>
            </a:r>
            <a:r>
              <a:rPr lang="en-US" sz="2300" b="1" dirty="0"/>
              <a:t>Spellings</a:t>
            </a:r>
            <a:r>
              <a:rPr lang="en-US" sz="2300" dirty="0"/>
              <a:t> done in class that week.</a:t>
            </a:r>
          </a:p>
          <a:p>
            <a:pPr algn="ctr"/>
            <a:r>
              <a:rPr lang="en-US" sz="2300" dirty="0"/>
              <a:t>         </a:t>
            </a:r>
            <a:r>
              <a:rPr lang="en-US" sz="2300" b="1" dirty="0">
                <a:solidFill>
                  <a:srgbClr val="7030A0"/>
                </a:solidFill>
              </a:rPr>
              <a:t>Homework will be given out on Mondays and will need to be completed by the following Monday. </a:t>
            </a:r>
          </a:p>
        </p:txBody>
      </p:sp>
    </p:spTree>
    <p:extLst>
      <p:ext uri="{BB962C8B-B14F-4D97-AF65-F5344CB8AC3E}">
        <p14:creationId xmlns:p14="http://schemas.microsoft.com/office/powerpoint/2010/main" val="912650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2A380-477C-42FC-B288-FAA476A30371}"/>
              </a:ext>
            </a:extLst>
          </p:cNvPr>
          <p:cNvSpPr>
            <a:spLocks noGrp="1"/>
          </p:cNvSpPr>
          <p:nvPr>
            <p:ph type="title"/>
          </p:nvPr>
        </p:nvSpPr>
        <p:spPr>
          <a:xfrm>
            <a:off x="1082266" y="2410819"/>
            <a:ext cx="3141430" cy="3317206"/>
          </a:xfrm>
        </p:spPr>
        <p:txBody>
          <a:bodyPr>
            <a:noAutofit/>
          </a:bodyPr>
          <a:lstStyle/>
          <a:p>
            <a:pPr algn="ctr"/>
            <a:r>
              <a:rPr lang="en-GB" dirty="0"/>
              <a:t>Routines</a:t>
            </a:r>
          </a:p>
        </p:txBody>
      </p:sp>
      <p:sp>
        <p:nvSpPr>
          <p:cNvPr id="3" name="Content Placeholder 2">
            <a:extLst>
              <a:ext uri="{FF2B5EF4-FFF2-40B4-BE49-F238E27FC236}">
                <a16:creationId xmlns:a16="http://schemas.microsoft.com/office/drawing/2014/main" id="{03006C57-5DC7-48D1-963D-D9CF4BF2D1AB}"/>
              </a:ext>
            </a:extLst>
          </p:cNvPr>
          <p:cNvSpPr>
            <a:spLocks noGrp="1"/>
          </p:cNvSpPr>
          <p:nvPr>
            <p:ph idx="1"/>
          </p:nvPr>
        </p:nvSpPr>
        <p:spPr>
          <a:xfrm>
            <a:off x="4750145" y="1612565"/>
            <a:ext cx="5688900" cy="4975302"/>
          </a:xfrm>
        </p:spPr>
        <p:txBody>
          <a:bodyPr anchor="ctr">
            <a:normAutofit/>
          </a:bodyPr>
          <a:lstStyle/>
          <a:p>
            <a:pPr marL="182562" indent="0">
              <a:buNone/>
              <a:defRPr/>
            </a:pPr>
            <a:r>
              <a:rPr lang="en-GB" sz="2400" dirty="0">
                <a:solidFill>
                  <a:schemeClr val="bg2">
                    <a:lumMod val="10000"/>
                  </a:schemeClr>
                </a:solidFill>
              </a:rPr>
              <a:t>-</a:t>
            </a:r>
            <a:r>
              <a:rPr lang="en-GB" sz="2400" b="1" dirty="0">
                <a:solidFill>
                  <a:schemeClr val="bg2">
                    <a:lumMod val="10000"/>
                  </a:schemeClr>
                </a:solidFill>
              </a:rPr>
              <a:t>Morning activities </a:t>
            </a:r>
            <a:r>
              <a:rPr lang="en-GB" sz="2400" dirty="0">
                <a:solidFill>
                  <a:schemeClr val="bg2">
                    <a:lumMod val="10000"/>
                  </a:schemeClr>
                </a:solidFill>
              </a:rPr>
              <a:t>during registration</a:t>
            </a:r>
          </a:p>
          <a:p>
            <a:pPr marL="182562" indent="0">
              <a:buNone/>
              <a:defRPr/>
            </a:pPr>
            <a:r>
              <a:rPr lang="en-GB" sz="2400" dirty="0">
                <a:solidFill>
                  <a:schemeClr val="bg2">
                    <a:lumMod val="10000"/>
                  </a:schemeClr>
                </a:solidFill>
              </a:rPr>
              <a:t>-</a:t>
            </a:r>
            <a:r>
              <a:rPr lang="en-GB" sz="2400" b="1" dirty="0">
                <a:solidFill>
                  <a:schemeClr val="bg2">
                    <a:lumMod val="10000"/>
                  </a:schemeClr>
                </a:solidFill>
              </a:rPr>
              <a:t>Phonics- </a:t>
            </a:r>
            <a:r>
              <a:rPr lang="en-GB" sz="2400" dirty="0">
                <a:solidFill>
                  <a:schemeClr val="bg2">
                    <a:lumMod val="10000"/>
                  </a:schemeClr>
                </a:solidFill>
              </a:rPr>
              <a:t>in groups</a:t>
            </a:r>
          </a:p>
          <a:p>
            <a:pPr marL="182562" indent="0">
              <a:buNone/>
              <a:defRPr/>
            </a:pPr>
            <a:r>
              <a:rPr lang="en-GB" sz="2400" dirty="0">
                <a:solidFill>
                  <a:schemeClr val="bg2">
                    <a:lumMod val="10000"/>
                  </a:schemeClr>
                </a:solidFill>
              </a:rPr>
              <a:t>-</a:t>
            </a:r>
            <a:r>
              <a:rPr lang="en-GB" sz="2400" b="1" dirty="0">
                <a:solidFill>
                  <a:schemeClr val="bg2">
                    <a:lumMod val="10000"/>
                  </a:schemeClr>
                </a:solidFill>
              </a:rPr>
              <a:t>Maths</a:t>
            </a:r>
            <a:r>
              <a:rPr lang="en-GB" sz="2400" dirty="0">
                <a:solidFill>
                  <a:schemeClr val="bg2">
                    <a:lumMod val="10000"/>
                  </a:schemeClr>
                </a:solidFill>
              </a:rPr>
              <a:t>- Year 1 and Year 2 split</a:t>
            </a:r>
          </a:p>
          <a:p>
            <a:pPr marL="182562" indent="0">
              <a:buNone/>
              <a:defRPr/>
            </a:pPr>
            <a:r>
              <a:rPr lang="en-GB" sz="2400" dirty="0">
                <a:solidFill>
                  <a:schemeClr val="bg2">
                    <a:lumMod val="10000"/>
                  </a:schemeClr>
                </a:solidFill>
              </a:rPr>
              <a:t>-Breaktime</a:t>
            </a:r>
          </a:p>
          <a:p>
            <a:pPr marL="182562" indent="0">
              <a:buNone/>
              <a:defRPr/>
            </a:pPr>
            <a:r>
              <a:rPr lang="en-GB" sz="2400" dirty="0">
                <a:solidFill>
                  <a:schemeClr val="bg2">
                    <a:lumMod val="10000"/>
                  </a:schemeClr>
                </a:solidFill>
              </a:rPr>
              <a:t>-</a:t>
            </a:r>
            <a:r>
              <a:rPr lang="en-GB" sz="2400" b="1" dirty="0">
                <a:solidFill>
                  <a:schemeClr val="bg2">
                    <a:lumMod val="10000"/>
                  </a:schemeClr>
                </a:solidFill>
              </a:rPr>
              <a:t>English</a:t>
            </a:r>
            <a:r>
              <a:rPr lang="en-GB" sz="2400" dirty="0">
                <a:solidFill>
                  <a:schemeClr val="bg2">
                    <a:lumMod val="10000"/>
                  </a:schemeClr>
                </a:solidFill>
              </a:rPr>
              <a:t> </a:t>
            </a:r>
          </a:p>
          <a:p>
            <a:pPr marL="182562" indent="0">
              <a:buNone/>
              <a:defRPr/>
            </a:pPr>
            <a:r>
              <a:rPr lang="en-GB" sz="2400" dirty="0">
                <a:solidFill>
                  <a:schemeClr val="bg2">
                    <a:lumMod val="10000"/>
                  </a:schemeClr>
                </a:solidFill>
              </a:rPr>
              <a:t>-Lunch</a:t>
            </a:r>
          </a:p>
          <a:p>
            <a:pPr marL="182562" indent="0">
              <a:buNone/>
              <a:defRPr/>
            </a:pPr>
            <a:r>
              <a:rPr lang="en-GB" sz="2400" dirty="0">
                <a:solidFill>
                  <a:schemeClr val="bg2">
                    <a:lumMod val="10000"/>
                  </a:schemeClr>
                </a:solidFill>
              </a:rPr>
              <a:t>-</a:t>
            </a:r>
            <a:r>
              <a:rPr lang="en-GB" sz="2400" b="1" dirty="0">
                <a:solidFill>
                  <a:schemeClr val="bg2">
                    <a:lumMod val="10000"/>
                  </a:schemeClr>
                </a:solidFill>
              </a:rPr>
              <a:t>Handwriting</a:t>
            </a:r>
            <a:r>
              <a:rPr lang="en-GB" sz="2400" dirty="0">
                <a:solidFill>
                  <a:schemeClr val="bg2">
                    <a:lumMod val="10000"/>
                  </a:schemeClr>
                </a:solidFill>
              </a:rPr>
              <a:t> and </a:t>
            </a:r>
            <a:r>
              <a:rPr lang="en-GB" sz="2400" b="1" dirty="0">
                <a:solidFill>
                  <a:schemeClr val="bg2">
                    <a:lumMod val="10000"/>
                  </a:schemeClr>
                </a:solidFill>
              </a:rPr>
              <a:t>Number Sense</a:t>
            </a:r>
          </a:p>
          <a:p>
            <a:pPr marL="182562" indent="0">
              <a:buNone/>
              <a:defRPr/>
            </a:pPr>
            <a:r>
              <a:rPr lang="en-GB" sz="2400" dirty="0">
                <a:solidFill>
                  <a:schemeClr val="bg2">
                    <a:lumMod val="10000"/>
                  </a:schemeClr>
                </a:solidFill>
              </a:rPr>
              <a:t>-</a:t>
            </a:r>
            <a:r>
              <a:rPr lang="en-GB" sz="2400" b="1" dirty="0">
                <a:solidFill>
                  <a:schemeClr val="bg2">
                    <a:lumMod val="10000"/>
                  </a:schemeClr>
                </a:solidFill>
              </a:rPr>
              <a:t>Topic lessons</a:t>
            </a:r>
            <a:r>
              <a:rPr lang="en-GB" sz="2400" dirty="0">
                <a:solidFill>
                  <a:schemeClr val="bg2">
                    <a:lumMod val="10000"/>
                  </a:schemeClr>
                </a:solidFill>
              </a:rPr>
              <a:t>- Science, History, Geography, DT, Art, Music, PSHE, PE, RE </a:t>
            </a:r>
          </a:p>
          <a:p>
            <a:pPr marL="182562" indent="0">
              <a:buNone/>
              <a:defRPr/>
            </a:pPr>
            <a:r>
              <a:rPr lang="en-GB" sz="2400" dirty="0">
                <a:solidFill>
                  <a:schemeClr val="bg2">
                    <a:lumMod val="10000"/>
                  </a:schemeClr>
                </a:solidFill>
              </a:rPr>
              <a:t>-Short break and snack</a:t>
            </a:r>
          </a:p>
          <a:p>
            <a:pPr marL="182562" indent="0">
              <a:buNone/>
              <a:defRPr/>
            </a:pPr>
            <a:r>
              <a:rPr lang="en-GB" sz="2400" dirty="0">
                <a:solidFill>
                  <a:schemeClr val="bg2">
                    <a:lumMod val="10000"/>
                  </a:schemeClr>
                </a:solidFill>
              </a:rPr>
              <a:t>-</a:t>
            </a:r>
            <a:r>
              <a:rPr lang="en-GB" sz="2400" b="1" dirty="0">
                <a:solidFill>
                  <a:schemeClr val="bg2">
                    <a:lumMod val="10000"/>
                  </a:schemeClr>
                </a:solidFill>
              </a:rPr>
              <a:t>Story</a:t>
            </a:r>
          </a:p>
          <a:p>
            <a:pPr marL="182562" indent="0">
              <a:buNone/>
              <a:defRPr/>
            </a:pPr>
            <a:endParaRPr lang="en-GB" sz="2400" dirty="0">
              <a:solidFill>
                <a:schemeClr val="bg2">
                  <a:lumMod val="10000"/>
                </a:schemeClr>
              </a:solidFill>
            </a:endParaRPr>
          </a:p>
          <a:p>
            <a:pPr marL="182562" indent="0">
              <a:buNone/>
              <a:defRPr/>
            </a:pPr>
            <a:endParaRPr lang="en-GB" sz="2400" dirty="0">
              <a:solidFill>
                <a:schemeClr val="bg2">
                  <a:lumMod val="10000"/>
                </a:schemeClr>
              </a:solidFill>
            </a:endParaRPr>
          </a:p>
          <a:p>
            <a:pPr marL="525462" indent="-342900">
              <a:buFontTx/>
              <a:buChar char="-"/>
              <a:defRPr/>
            </a:pPr>
            <a:endParaRPr lang="en-GB" sz="2400" dirty="0">
              <a:solidFill>
                <a:schemeClr val="bg2">
                  <a:lumMod val="10000"/>
                </a:schemeClr>
              </a:solidFill>
              <a:latin typeface="BPreplay" panose="02000503000000020004" pitchFamily="50" charset="0"/>
            </a:endParaRPr>
          </a:p>
          <a:p>
            <a:pPr marL="0" indent="0">
              <a:buNone/>
            </a:pPr>
            <a:endParaRPr lang="en-GB" sz="2400" dirty="0"/>
          </a:p>
          <a:p>
            <a:pPr marL="0" indent="0">
              <a:buNone/>
            </a:pPr>
            <a:endParaRPr lang="en-GB" sz="2400" dirty="0"/>
          </a:p>
        </p:txBody>
      </p:sp>
      <p:pic>
        <p:nvPicPr>
          <p:cNvPr id="11" name="Picture 4"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r="67088"/>
          <a:stretch/>
        </p:blipFill>
        <p:spPr bwMode="auto">
          <a:xfrm>
            <a:off x="1731804" y="1557397"/>
            <a:ext cx="1975381" cy="191371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4B7ABEC6-D867-F48A-D318-298031BC1383}"/>
              </a:ext>
            </a:extLst>
          </p:cNvPr>
          <p:cNvSpPr/>
          <p:nvPr/>
        </p:nvSpPr>
        <p:spPr>
          <a:xfrm>
            <a:off x="1" y="5883965"/>
            <a:ext cx="12192000" cy="974034"/>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9429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834C4-A5D2-B35D-923F-263E895D971B}"/>
              </a:ext>
            </a:extLst>
          </p:cNvPr>
          <p:cNvSpPr/>
          <p:nvPr/>
        </p:nvSpPr>
        <p:spPr>
          <a:xfrm>
            <a:off x="0" y="0"/>
            <a:ext cx="12192000" cy="974034"/>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30E79B-5B50-E751-2267-5139A95A61C6}"/>
              </a:ext>
            </a:extLst>
          </p:cNvPr>
          <p:cNvSpPr txBox="1"/>
          <p:nvPr/>
        </p:nvSpPr>
        <p:spPr>
          <a:xfrm>
            <a:off x="2991678" y="974034"/>
            <a:ext cx="6910225" cy="646331"/>
          </a:xfrm>
          <a:prstGeom prst="rect">
            <a:avLst/>
          </a:prstGeom>
          <a:noFill/>
        </p:spPr>
        <p:txBody>
          <a:bodyPr wrap="none" rtlCol="0">
            <a:spAutoFit/>
          </a:bodyPr>
          <a:lstStyle/>
          <a:p>
            <a:r>
              <a:rPr lang="en-US" sz="3600" b="1" dirty="0"/>
              <a:t>Communicating with class teachers</a:t>
            </a:r>
          </a:p>
        </p:txBody>
      </p:sp>
      <p:sp>
        <p:nvSpPr>
          <p:cNvPr id="7" name="TextBox 6">
            <a:extLst>
              <a:ext uri="{FF2B5EF4-FFF2-40B4-BE49-F238E27FC236}">
                <a16:creationId xmlns:a16="http://schemas.microsoft.com/office/drawing/2014/main" id="{233F4132-ED05-1EC0-E74F-2D811B78A0EB}"/>
              </a:ext>
            </a:extLst>
          </p:cNvPr>
          <p:cNvSpPr txBox="1"/>
          <p:nvPr/>
        </p:nvSpPr>
        <p:spPr>
          <a:xfrm>
            <a:off x="391560" y="1709541"/>
            <a:ext cx="11408879" cy="3939540"/>
          </a:xfrm>
          <a:prstGeom prst="rect">
            <a:avLst/>
          </a:prstGeom>
          <a:noFill/>
        </p:spPr>
        <p:txBody>
          <a:bodyPr wrap="square" rtlCol="0">
            <a:spAutoFit/>
          </a:bodyPr>
          <a:lstStyle/>
          <a:p>
            <a:r>
              <a:rPr lang="en-US" sz="2500" dirty="0"/>
              <a:t>Please talk to us if you have any questions, queries or problems.</a:t>
            </a:r>
            <a:br>
              <a:rPr lang="en-US" sz="2500" dirty="0"/>
            </a:br>
            <a:r>
              <a:rPr lang="en-US" sz="2500" dirty="0"/>
              <a:t>We want to know so we can sort things out. </a:t>
            </a:r>
          </a:p>
          <a:p>
            <a:endParaRPr lang="en-US" sz="2500" dirty="0"/>
          </a:p>
          <a:p>
            <a:pPr marL="342900" indent="-342900">
              <a:buFont typeface="Arial" panose="020B0604020202020204" pitchFamily="34" charset="0"/>
              <a:buChar char="•"/>
            </a:pPr>
            <a:r>
              <a:rPr lang="en-US" sz="2500" dirty="0"/>
              <a:t>Write a message in the </a:t>
            </a:r>
            <a:r>
              <a:rPr lang="en-US" sz="2500" b="1" dirty="0"/>
              <a:t>reading diary</a:t>
            </a:r>
          </a:p>
          <a:p>
            <a:pPr marL="342900" indent="-342900">
              <a:buFont typeface="Arial" panose="020B0604020202020204" pitchFamily="34" charset="0"/>
              <a:buChar char="•"/>
            </a:pPr>
            <a:r>
              <a:rPr lang="en-US" sz="2500" dirty="0"/>
              <a:t>Leave a message with the </a:t>
            </a:r>
            <a:r>
              <a:rPr lang="en-US" sz="2500" b="1" dirty="0"/>
              <a:t>staff member on duty in a morning </a:t>
            </a:r>
            <a:r>
              <a:rPr lang="en-US" sz="2500" dirty="0"/>
              <a:t>– messages are passed on when they come in</a:t>
            </a:r>
          </a:p>
          <a:p>
            <a:pPr marL="342900" indent="-342900">
              <a:buFont typeface="Arial" panose="020B0604020202020204" pitchFamily="34" charset="0"/>
              <a:buChar char="•"/>
            </a:pPr>
            <a:r>
              <a:rPr lang="en-US" sz="2500" dirty="0"/>
              <a:t>Talk to us </a:t>
            </a:r>
            <a:r>
              <a:rPr lang="en-US" sz="2500" b="1" dirty="0"/>
              <a:t>at the end of the day </a:t>
            </a:r>
            <a:br>
              <a:rPr lang="en-US" sz="2500" b="1" dirty="0"/>
            </a:br>
            <a:r>
              <a:rPr lang="en-US" sz="2500" dirty="0"/>
              <a:t>(or if we are unable to talk there and then, we can arrange a suitable time)</a:t>
            </a:r>
          </a:p>
          <a:p>
            <a:pPr marL="342900" indent="-342900">
              <a:buFont typeface="Arial" panose="020B0604020202020204" pitchFamily="34" charset="0"/>
              <a:buChar char="•"/>
            </a:pPr>
            <a:r>
              <a:rPr lang="en-US" sz="2500" b="1" dirty="0"/>
              <a:t>Arrange a meeting </a:t>
            </a:r>
            <a:r>
              <a:rPr lang="en-US" sz="2500" dirty="0"/>
              <a:t>with us by phoning the office</a:t>
            </a:r>
          </a:p>
          <a:p>
            <a:endParaRPr lang="en-US" sz="2500" dirty="0"/>
          </a:p>
        </p:txBody>
      </p:sp>
    </p:spTree>
    <p:extLst>
      <p:ext uri="{BB962C8B-B14F-4D97-AF65-F5344CB8AC3E}">
        <p14:creationId xmlns:p14="http://schemas.microsoft.com/office/powerpoint/2010/main" val="307452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521B9-7228-CF40-84EF-692E5168F109}"/>
              </a:ext>
            </a:extLst>
          </p:cNvPr>
          <p:cNvSpPr/>
          <p:nvPr/>
        </p:nvSpPr>
        <p:spPr>
          <a:xfrm>
            <a:off x="0" y="3278"/>
            <a:ext cx="2435087" cy="6858000"/>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F70661-6A71-35BD-E2D7-F4C51B2323BC}"/>
              </a:ext>
            </a:extLst>
          </p:cNvPr>
          <p:cNvSpPr txBox="1"/>
          <p:nvPr/>
        </p:nvSpPr>
        <p:spPr>
          <a:xfrm>
            <a:off x="2554356" y="79512"/>
            <a:ext cx="4232569" cy="707886"/>
          </a:xfrm>
          <a:prstGeom prst="rect">
            <a:avLst/>
          </a:prstGeom>
          <a:noFill/>
        </p:spPr>
        <p:txBody>
          <a:bodyPr wrap="none" rtlCol="0">
            <a:spAutoFit/>
          </a:bodyPr>
          <a:lstStyle/>
          <a:p>
            <a:r>
              <a:rPr lang="en-US" sz="4000" dirty="0"/>
              <a:t>Resolving Problems</a:t>
            </a:r>
          </a:p>
        </p:txBody>
      </p:sp>
      <p:sp>
        <p:nvSpPr>
          <p:cNvPr id="7" name="TextBox 6">
            <a:extLst>
              <a:ext uri="{FF2B5EF4-FFF2-40B4-BE49-F238E27FC236}">
                <a16:creationId xmlns:a16="http://schemas.microsoft.com/office/drawing/2014/main" id="{EBBFA94F-CD53-2D20-9720-CBCE81961F26}"/>
              </a:ext>
            </a:extLst>
          </p:cNvPr>
          <p:cNvSpPr txBox="1"/>
          <p:nvPr/>
        </p:nvSpPr>
        <p:spPr>
          <a:xfrm>
            <a:off x="2554356" y="921171"/>
            <a:ext cx="8967581" cy="923330"/>
          </a:xfrm>
          <a:prstGeom prst="rect">
            <a:avLst/>
          </a:prstGeom>
          <a:noFill/>
        </p:spPr>
        <p:txBody>
          <a:bodyPr wrap="square">
            <a:spAutoFit/>
          </a:bodyPr>
          <a:lstStyle/>
          <a:p>
            <a:pPr marL="0" indent="0">
              <a:buNone/>
            </a:pPr>
            <a:r>
              <a:rPr lang="en-US" dirty="0">
                <a:ea typeface="Cambria"/>
                <a:cs typeface="Calibri" panose="020F0502020204030204"/>
              </a:rPr>
              <a:t>We wish for a smooth year for each and every child and family but it is inevitable that at times, issues and complexities may arise. It is in everybody's interest that these are dealt with quickly and effectively. Our process for supporting families to resolve problems is outlined here: </a:t>
            </a:r>
            <a:endParaRPr lang="en-US" dirty="0">
              <a:cs typeface="Calibri" panose="020F0502020204030204"/>
            </a:endParaRPr>
          </a:p>
        </p:txBody>
      </p:sp>
      <p:sp>
        <p:nvSpPr>
          <p:cNvPr id="9" name="TextBox 8">
            <a:extLst>
              <a:ext uri="{FF2B5EF4-FFF2-40B4-BE49-F238E27FC236}">
                <a16:creationId xmlns:a16="http://schemas.microsoft.com/office/drawing/2014/main" id="{C2201B4A-A98C-6477-4FA4-0E2666E90944}"/>
              </a:ext>
            </a:extLst>
          </p:cNvPr>
          <p:cNvSpPr txBox="1"/>
          <p:nvPr/>
        </p:nvSpPr>
        <p:spPr>
          <a:xfrm>
            <a:off x="3830378" y="1946496"/>
            <a:ext cx="156721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rPr>
              <a:t>Class Teacher</a:t>
            </a:r>
            <a:endParaRPr lang="en-US" sz="2400" dirty="0">
              <a:ea typeface="Cambria"/>
              <a:cs typeface="Calibri"/>
            </a:endParaRPr>
          </a:p>
        </p:txBody>
      </p:sp>
      <p:sp>
        <p:nvSpPr>
          <p:cNvPr id="12" name="TextBox 11">
            <a:extLst>
              <a:ext uri="{FF2B5EF4-FFF2-40B4-BE49-F238E27FC236}">
                <a16:creationId xmlns:a16="http://schemas.microsoft.com/office/drawing/2014/main" id="{989A7614-C17C-8238-47D5-172011417DBC}"/>
              </a:ext>
            </a:extLst>
          </p:cNvPr>
          <p:cNvSpPr txBox="1"/>
          <p:nvPr/>
        </p:nvSpPr>
        <p:spPr>
          <a:xfrm>
            <a:off x="5655366" y="2921266"/>
            <a:ext cx="305639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rPr>
              <a:t>Key Stage Leaders</a:t>
            </a:r>
          </a:p>
          <a:p>
            <a:pPr algn="ctr"/>
            <a:r>
              <a:rPr lang="en-US" dirty="0">
                <a:cs typeface="Calibri" panose="020F0502020204030204"/>
              </a:rPr>
              <a:t>(KS1 </a:t>
            </a:r>
            <a:r>
              <a:rPr lang="en-US" dirty="0" err="1">
                <a:cs typeface="Calibri" panose="020F0502020204030204"/>
              </a:rPr>
              <a:t>Mr</a:t>
            </a:r>
            <a:r>
              <a:rPr lang="en-US" dirty="0">
                <a:cs typeface="Calibri" panose="020F0502020204030204"/>
              </a:rPr>
              <a:t> Sudell, KS2 </a:t>
            </a:r>
            <a:r>
              <a:rPr lang="en-US" dirty="0" err="1">
                <a:cs typeface="Calibri" panose="020F0502020204030204"/>
              </a:rPr>
              <a:t>Mrs</a:t>
            </a:r>
            <a:r>
              <a:rPr lang="en-US" dirty="0">
                <a:cs typeface="Calibri" panose="020F0502020204030204"/>
              </a:rPr>
              <a:t> Riley)</a:t>
            </a:r>
          </a:p>
        </p:txBody>
      </p:sp>
      <p:sp>
        <p:nvSpPr>
          <p:cNvPr id="13" name="TextBox 12">
            <a:extLst>
              <a:ext uri="{FF2B5EF4-FFF2-40B4-BE49-F238E27FC236}">
                <a16:creationId xmlns:a16="http://schemas.microsoft.com/office/drawing/2014/main" id="{5512B806-B483-7F92-CE30-C9D1B0D54C84}"/>
              </a:ext>
            </a:extLst>
          </p:cNvPr>
          <p:cNvSpPr txBox="1"/>
          <p:nvPr/>
        </p:nvSpPr>
        <p:spPr>
          <a:xfrm>
            <a:off x="7749926" y="3885700"/>
            <a:ext cx="1923664"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cs typeface="Calibri"/>
              </a:rPr>
              <a:t>Deputy Head</a:t>
            </a:r>
          </a:p>
          <a:p>
            <a:pPr algn="ctr"/>
            <a:r>
              <a:rPr lang="en-US" dirty="0" err="1">
                <a:cs typeface="Calibri"/>
              </a:rPr>
              <a:t>Mrs</a:t>
            </a:r>
            <a:r>
              <a:rPr lang="en-US" dirty="0">
                <a:cs typeface="Calibri"/>
              </a:rPr>
              <a:t> Duffy</a:t>
            </a:r>
            <a:endParaRPr lang="en-US" dirty="0"/>
          </a:p>
        </p:txBody>
      </p:sp>
      <p:sp>
        <p:nvSpPr>
          <p:cNvPr id="14" name="TextBox 13">
            <a:extLst>
              <a:ext uri="{FF2B5EF4-FFF2-40B4-BE49-F238E27FC236}">
                <a16:creationId xmlns:a16="http://schemas.microsoft.com/office/drawing/2014/main" id="{60D84C34-8708-2AC3-1171-C1006391E019}"/>
              </a:ext>
            </a:extLst>
          </p:cNvPr>
          <p:cNvSpPr txBox="1"/>
          <p:nvPr/>
        </p:nvSpPr>
        <p:spPr>
          <a:xfrm>
            <a:off x="9375085" y="4848569"/>
            <a:ext cx="214685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cs typeface="Calibri"/>
              </a:rPr>
              <a:t>Head Teacher</a:t>
            </a:r>
          </a:p>
          <a:p>
            <a:pPr algn="ctr"/>
            <a:r>
              <a:rPr lang="en-US" dirty="0" err="1">
                <a:cs typeface="Calibri"/>
              </a:rPr>
              <a:t>Mr</a:t>
            </a:r>
            <a:r>
              <a:rPr lang="en-US" dirty="0">
                <a:cs typeface="Calibri"/>
              </a:rPr>
              <a:t> Pritchard</a:t>
            </a:r>
            <a:endParaRPr lang="en-US" dirty="0"/>
          </a:p>
        </p:txBody>
      </p:sp>
      <p:sp>
        <p:nvSpPr>
          <p:cNvPr id="17" name="Bent Up Arrow 16">
            <a:extLst>
              <a:ext uri="{FF2B5EF4-FFF2-40B4-BE49-F238E27FC236}">
                <a16:creationId xmlns:a16="http://schemas.microsoft.com/office/drawing/2014/main" id="{F5868D08-C842-C970-6CC5-0CF0C9F4F238}"/>
              </a:ext>
            </a:extLst>
          </p:cNvPr>
          <p:cNvSpPr/>
          <p:nvPr/>
        </p:nvSpPr>
        <p:spPr>
          <a:xfrm rot="5400000">
            <a:off x="4768153" y="2611565"/>
            <a:ext cx="646332" cy="1128093"/>
          </a:xfrm>
          <a:prstGeom prst="bentUpArrow">
            <a:avLst>
              <a:gd name="adj1" fmla="val 25000"/>
              <a:gd name="adj2" fmla="val 22693"/>
              <a:gd name="adj3" fmla="val 41916"/>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Bent Up Arrow 17">
            <a:extLst>
              <a:ext uri="{FF2B5EF4-FFF2-40B4-BE49-F238E27FC236}">
                <a16:creationId xmlns:a16="http://schemas.microsoft.com/office/drawing/2014/main" id="{9A19E9C9-8E36-C96E-460E-4D5BE06734BD}"/>
              </a:ext>
            </a:extLst>
          </p:cNvPr>
          <p:cNvSpPr/>
          <p:nvPr/>
        </p:nvSpPr>
        <p:spPr>
          <a:xfrm rot="5400000">
            <a:off x="6927887" y="3530924"/>
            <a:ext cx="646332" cy="1128093"/>
          </a:xfrm>
          <a:prstGeom prst="bentUpArrow">
            <a:avLst>
              <a:gd name="adj1" fmla="val 25000"/>
              <a:gd name="adj2" fmla="val 22693"/>
              <a:gd name="adj3" fmla="val 41916"/>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Bent Up Arrow 18">
            <a:extLst>
              <a:ext uri="{FF2B5EF4-FFF2-40B4-BE49-F238E27FC236}">
                <a16:creationId xmlns:a16="http://schemas.microsoft.com/office/drawing/2014/main" id="{BE636D69-4966-551E-3AFE-B4F978C6ECDD}"/>
              </a:ext>
            </a:extLst>
          </p:cNvPr>
          <p:cNvSpPr/>
          <p:nvPr/>
        </p:nvSpPr>
        <p:spPr>
          <a:xfrm rot="5400000">
            <a:off x="8600974" y="4429649"/>
            <a:ext cx="646332" cy="1128093"/>
          </a:xfrm>
          <a:prstGeom prst="bentUpArrow">
            <a:avLst>
              <a:gd name="adj1" fmla="val 25000"/>
              <a:gd name="adj2" fmla="val 22693"/>
              <a:gd name="adj3" fmla="val 41916"/>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extBox 19">
            <a:extLst>
              <a:ext uri="{FF2B5EF4-FFF2-40B4-BE49-F238E27FC236}">
                <a16:creationId xmlns:a16="http://schemas.microsoft.com/office/drawing/2014/main" id="{E634B33C-4505-2CF8-A7F1-56E3A4D10A93}"/>
              </a:ext>
            </a:extLst>
          </p:cNvPr>
          <p:cNvSpPr txBox="1"/>
          <p:nvPr/>
        </p:nvSpPr>
        <p:spPr>
          <a:xfrm>
            <a:off x="3710912" y="6041181"/>
            <a:ext cx="7224798" cy="461665"/>
          </a:xfrm>
          <a:prstGeom prst="rect">
            <a:avLst/>
          </a:prstGeom>
          <a:noFill/>
        </p:spPr>
        <p:txBody>
          <a:bodyPr wrap="none" rtlCol="0">
            <a:spAutoFit/>
          </a:bodyPr>
          <a:lstStyle/>
          <a:p>
            <a:r>
              <a:rPr lang="en-US" sz="2400" dirty="0"/>
              <a:t>If the issue concerns SEN our current SENCo is </a:t>
            </a:r>
            <a:r>
              <a:rPr lang="en-US" sz="2400" dirty="0" err="1"/>
              <a:t>Mrs</a:t>
            </a:r>
            <a:r>
              <a:rPr lang="en-US" sz="2400" dirty="0"/>
              <a:t> Duffy</a:t>
            </a:r>
          </a:p>
        </p:txBody>
      </p:sp>
    </p:spTree>
    <p:extLst>
      <p:ext uri="{BB962C8B-B14F-4D97-AF65-F5344CB8AC3E}">
        <p14:creationId xmlns:p14="http://schemas.microsoft.com/office/powerpoint/2010/main" val="1472097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72F75C-9039-952C-E4A5-35B646CF0F0E}"/>
              </a:ext>
            </a:extLst>
          </p:cNvPr>
          <p:cNvSpPr/>
          <p:nvPr/>
        </p:nvSpPr>
        <p:spPr>
          <a:xfrm>
            <a:off x="9756913" y="0"/>
            <a:ext cx="2435087" cy="6858000"/>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5750894-0E19-BD7C-C9C3-A21DE0E5BC72}"/>
              </a:ext>
            </a:extLst>
          </p:cNvPr>
          <p:cNvSpPr txBox="1"/>
          <p:nvPr/>
        </p:nvSpPr>
        <p:spPr>
          <a:xfrm>
            <a:off x="2524539" y="109330"/>
            <a:ext cx="5593198" cy="584775"/>
          </a:xfrm>
          <a:prstGeom prst="rect">
            <a:avLst/>
          </a:prstGeom>
          <a:noFill/>
        </p:spPr>
        <p:txBody>
          <a:bodyPr wrap="none" rtlCol="0">
            <a:spAutoFit/>
          </a:bodyPr>
          <a:lstStyle/>
          <a:p>
            <a:r>
              <a:rPr lang="en-US" sz="3200" b="1" dirty="0"/>
              <a:t>National Statutory Assessments</a:t>
            </a:r>
          </a:p>
        </p:txBody>
      </p:sp>
      <p:sp>
        <p:nvSpPr>
          <p:cNvPr id="7" name="TextBox 6">
            <a:extLst>
              <a:ext uri="{FF2B5EF4-FFF2-40B4-BE49-F238E27FC236}">
                <a16:creationId xmlns:a16="http://schemas.microsoft.com/office/drawing/2014/main" id="{046F2DF1-4C72-7E44-B34F-3655B0CF43E6}"/>
              </a:ext>
            </a:extLst>
          </p:cNvPr>
          <p:cNvSpPr txBox="1"/>
          <p:nvPr/>
        </p:nvSpPr>
        <p:spPr>
          <a:xfrm>
            <a:off x="327250" y="985238"/>
            <a:ext cx="9287013" cy="6073458"/>
          </a:xfrm>
          <a:prstGeom prst="rect">
            <a:avLst/>
          </a:prstGeom>
          <a:noFill/>
        </p:spPr>
        <p:txBody>
          <a:bodyPr wrap="square" rtlCol="0">
            <a:spAutoFit/>
          </a:bodyPr>
          <a:lstStyle/>
          <a:p>
            <a:r>
              <a:rPr lang="en-US" sz="2400" b="1" dirty="0"/>
              <a:t>Phonics: </a:t>
            </a:r>
            <a:br>
              <a:rPr lang="en-US" sz="2400" b="1" dirty="0"/>
            </a:br>
            <a:r>
              <a:rPr lang="en-US" sz="2400" b="1" dirty="0"/>
              <a:t>Year 2 </a:t>
            </a:r>
            <a:r>
              <a:rPr lang="en-US" sz="2400" dirty="0"/>
              <a:t>Children will have completed a Phonics screening check in Year 1. Children who didn’t achieve the pass mark will have another chance to reach the pass mark at the end of Year 2.</a:t>
            </a:r>
            <a:br>
              <a:rPr lang="en-US" sz="2400" dirty="0"/>
            </a:br>
            <a:r>
              <a:rPr lang="en-US" sz="2400" b="1" dirty="0"/>
              <a:t>Year 1 </a:t>
            </a:r>
            <a:r>
              <a:rPr lang="en-US" sz="2400" dirty="0"/>
              <a:t>children will complete their Phonics screening check in May 2026- usually a pass mark of 32 out of 40. </a:t>
            </a:r>
            <a:br>
              <a:rPr lang="en-US" sz="2400" dirty="0"/>
            </a:br>
            <a:endParaRPr lang="en-US" sz="2400" dirty="0"/>
          </a:p>
          <a:p>
            <a:r>
              <a:rPr lang="en-US" sz="2400" b="1" dirty="0"/>
              <a:t>KS1 SATS:</a:t>
            </a:r>
            <a:r>
              <a:rPr lang="en-US" sz="2400" dirty="0"/>
              <a:t> These are no longer statutory- meaning they are now optional for us as a school. </a:t>
            </a:r>
          </a:p>
          <a:p>
            <a:endParaRPr lang="en-US" sz="2400" b="1" dirty="0"/>
          </a:p>
          <a:p>
            <a:pPr marL="228600" lvl="0" indent="-228600">
              <a:lnSpc>
                <a:spcPct val="90000"/>
              </a:lnSpc>
              <a:buClr>
                <a:schemeClr val="dk1"/>
              </a:buClr>
              <a:buSzPts val="2400"/>
              <a:buChar char="•"/>
            </a:pPr>
            <a:r>
              <a:rPr lang="en-GB" sz="2400" dirty="0"/>
              <a:t>Previously done in May- We now do them in June. </a:t>
            </a:r>
          </a:p>
          <a:p>
            <a:pPr marL="228600" lvl="0" indent="-228600">
              <a:lnSpc>
                <a:spcPct val="90000"/>
              </a:lnSpc>
              <a:buClr>
                <a:schemeClr val="dk1"/>
              </a:buClr>
              <a:buSzPts val="2400"/>
              <a:buChar char="•"/>
            </a:pPr>
            <a:r>
              <a:rPr lang="en-GB" sz="2400" dirty="0"/>
              <a:t>Assessing </a:t>
            </a:r>
            <a:r>
              <a:rPr lang="en-GB" sz="2400" b="1" dirty="0"/>
              <a:t>Maths</a:t>
            </a:r>
            <a:r>
              <a:rPr lang="en-GB" sz="2400" dirty="0"/>
              <a:t>, </a:t>
            </a:r>
            <a:r>
              <a:rPr lang="en-GB" sz="2400" b="1" dirty="0"/>
              <a:t>Reading</a:t>
            </a:r>
            <a:r>
              <a:rPr lang="en-GB" sz="2400" dirty="0"/>
              <a:t>, </a:t>
            </a:r>
            <a:r>
              <a:rPr lang="en-GB" sz="2400" b="1" dirty="0"/>
              <a:t>Grammar</a:t>
            </a:r>
            <a:r>
              <a:rPr lang="en-GB" sz="2400" dirty="0"/>
              <a:t>,</a:t>
            </a:r>
            <a:r>
              <a:rPr lang="en-GB" sz="2400" b="1" dirty="0"/>
              <a:t> Punctuation</a:t>
            </a:r>
            <a:r>
              <a:rPr lang="en-GB" sz="2400" dirty="0"/>
              <a:t> and </a:t>
            </a:r>
            <a:r>
              <a:rPr lang="en-GB" sz="2400" b="1" dirty="0"/>
              <a:t>Spelling</a:t>
            </a:r>
          </a:p>
          <a:p>
            <a:pPr marL="228600" lvl="0" indent="-228600">
              <a:lnSpc>
                <a:spcPct val="90000"/>
              </a:lnSpc>
              <a:spcBef>
                <a:spcPts val="1000"/>
              </a:spcBef>
              <a:buClr>
                <a:schemeClr val="dk1"/>
              </a:buClr>
              <a:buSzPts val="2400"/>
              <a:buChar char="•"/>
            </a:pPr>
            <a:endParaRPr lang="en-GB" sz="2400" b="1" dirty="0"/>
          </a:p>
          <a:p>
            <a:pPr lvl="0">
              <a:lnSpc>
                <a:spcPct val="90000"/>
              </a:lnSpc>
              <a:spcBef>
                <a:spcPts val="1000"/>
              </a:spcBef>
              <a:buClr>
                <a:schemeClr val="dk1"/>
              </a:buClr>
              <a:buSzPts val="2400"/>
            </a:pPr>
            <a:r>
              <a:rPr lang="en-GB" sz="2400" dirty="0"/>
              <a:t>They are marked internally and they are used to support the overall teacher assessment. </a:t>
            </a:r>
          </a:p>
          <a:p>
            <a:endParaRPr lang="en-US" sz="2400" b="1" dirty="0"/>
          </a:p>
        </p:txBody>
      </p:sp>
    </p:spTree>
    <p:extLst>
      <p:ext uri="{BB962C8B-B14F-4D97-AF65-F5344CB8AC3E}">
        <p14:creationId xmlns:p14="http://schemas.microsoft.com/office/powerpoint/2010/main" val="410439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1000"/>
                                        <p:tgtEl>
                                          <p:spTgt spid="7">
                                            <p:txEl>
                                              <p:pRg st="3" end="3"/>
                                            </p:txEl>
                                          </p:spTgt>
                                        </p:tgtEl>
                                      </p:cBhvr>
                                    </p:animEffect>
                                    <p:anim calcmode="lin" valueType="num">
                                      <p:cBhvr>
                                        <p:cTn id="2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4" end="4"/>
                                            </p:txEl>
                                          </p:spTgt>
                                        </p:tgtEl>
                                        <p:attrNameLst>
                                          <p:attrName>style.visibility</p:attrName>
                                        </p:attrNameLst>
                                      </p:cBhvr>
                                      <p:to>
                                        <p:strVal val="visible"/>
                                      </p:to>
                                    </p:set>
                                    <p:animEffect transition="in" filter="fade">
                                      <p:cBhvr>
                                        <p:cTn id="24" dur="1000"/>
                                        <p:tgtEl>
                                          <p:spTgt spid="7">
                                            <p:txEl>
                                              <p:pRg st="4" end="4"/>
                                            </p:txEl>
                                          </p:spTgt>
                                        </p:tgtEl>
                                      </p:cBhvr>
                                    </p:animEffect>
                                    <p:anim calcmode="lin" valueType="num">
                                      <p:cBhvr>
                                        <p:cTn id="25"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xEl>
                                              <p:pRg st="6" end="6"/>
                                            </p:txEl>
                                          </p:spTgt>
                                        </p:tgtEl>
                                        <p:attrNameLst>
                                          <p:attrName>style.visibility</p:attrName>
                                        </p:attrNameLst>
                                      </p:cBhvr>
                                      <p:to>
                                        <p:strVal val="visible"/>
                                      </p:to>
                                    </p:set>
                                    <p:animEffect transition="in" filter="fade">
                                      <p:cBhvr>
                                        <p:cTn id="29" dur="1000"/>
                                        <p:tgtEl>
                                          <p:spTgt spid="7">
                                            <p:txEl>
                                              <p:pRg st="6" end="6"/>
                                            </p:txEl>
                                          </p:spTgt>
                                        </p:tgtEl>
                                      </p:cBhvr>
                                    </p:animEffect>
                                    <p:anim calcmode="lin" valueType="num">
                                      <p:cBhvr>
                                        <p:cTn id="3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78238C9-826E-90F0-9A49-F7BA5E56A605}"/>
              </a:ext>
            </a:extLst>
          </p:cNvPr>
          <p:cNvSpPr/>
          <p:nvPr/>
        </p:nvSpPr>
        <p:spPr>
          <a:xfrm>
            <a:off x="0" y="5883966"/>
            <a:ext cx="12192000" cy="974034"/>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C769B7B-4383-D5A7-EF21-9BC6CFFA51AB}"/>
              </a:ext>
            </a:extLst>
          </p:cNvPr>
          <p:cNvSpPr txBox="1"/>
          <p:nvPr/>
        </p:nvSpPr>
        <p:spPr>
          <a:xfrm>
            <a:off x="874644" y="218517"/>
            <a:ext cx="11221278" cy="523220"/>
          </a:xfrm>
          <a:prstGeom prst="rect">
            <a:avLst/>
          </a:prstGeom>
          <a:noFill/>
        </p:spPr>
        <p:txBody>
          <a:bodyPr wrap="square">
            <a:spAutoFit/>
          </a:bodyPr>
          <a:lstStyle/>
          <a:p>
            <a:r>
              <a:rPr lang="en-US" sz="2800" b="1" u="sng" dirty="0">
                <a:ea typeface="Cambria"/>
                <a:cs typeface="Calibri Light"/>
              </a:rPr>
              <a:t>Informing you of information and progress…</a:t>
            </a:r>
            <a:endParaRPr lang="en-US" sz="2800" dirty="0"/>
          </a:p>
        </p:txBody>
      </p:sp>
      <p:sp>
        <p:nvSpPr>
          <p:cNvPr id="9" name="TextBox 8">
            <a:extLst>
              <a:ext uri="{FF2B5EF4-FFF2-40B4-BE49-F238E27FC236}">
                <a16:creationId xmlns:a16="http://schemas.microsoft.com/office/drawing/2014/main" id="{3E621206-CCD3-4317-7890-17D5F7556A31}"/>
              </a:ext>
            </a:extLst>
          </p:cNvPr>
          <p:cNvSpPr txBox="1"/>
          <p:nvPr/>
        </p:nvSpPr>
        <p:spPr>
          <a:xfrm>
            <a:off x="874644" y="1281526"/>
            <a:ext cx="10137913" cy="2677656"/>
          </a:xfrm>
          <a:prstGeom prst="rect">
            <a:avLst/>
          </a:prstGeom>
          <a:noFill/>
        </p:spPr>
        <p:txBody>
          <a:bodyPr wrap="square">
            <a:spAutoFit/>
          </a:bodyPr>
          <a:lstStyle/>
          <a:p>
            <a:pPr marL="0" indent="0">
              <a:buNone/>
            </a:pPr>
            <a:r>
              <a:rPr lang="en-US" sz="2400" b="1" dirty="0">
                <a:ea typeface="+mn-lt"/>
                <a:cs typeface="+mn-lt"/>
              </a:rPr>
              <a:t>1. </a:t>
            </a:r>
            <a:r>
              <a:rPr lang="en-US" sz="2400" dirty="0">
                <a:ea typeface="+mn-lt"/>
                <a:cs typeface="+mn-lt"/>
              </a:rPr>
              <a:t> </a:t>
            </a:r>
            <a:r>
              <a:rPr lang="en-US" sz="2400" b="1" dirty="0">
                <a:ea typeface="+mn-lt"/>
                <a:cs typeface="+mn-lt"/>
              </a:rPr>
              <a:t>Class information sheets</a:t>
            </a:r>
            <a:r>
              <a:rPr lang="en-US" sz="2400" dirty="0">
                <a:ea typeface="+mn-lt"/>
                <a:cs typeface="+mn-lt"/>
              </a:rPr>
              <a:t> (newsletters) are shared each term. </a:t>
            </a:r>
          </a:p>
          <a:p>
            <a:pPr marL="0" indent="0">
              <a:buNone/>
            </a:pPr>
            <a:endParaRPr lang="en-US" sz="2400" dirty="0">
              <a:ea typeface="+mn-lt"/>
              <a:cs typeface="+mn-lt"/>
            </a:endParaRPr>
          </a:p>
          <a:p>
            <a:pPr marL="0" indent="0">
              <a:buNone/>
            </a:pPr>
            <a:r>
              <a:rPr lang="en-US" sz="2400" b="1" dirty="0">
                <a:ea typeface="+mn-lt"/>
                <a:cs typeface="+mn-lt"/>
              </a:rPr>
              <a:t>2. </a:t>
            </a:r>
            <a:r>
              <a:rPr lang="en-US" sz="2400" dirty="0">
                <a:ea typeface="+mn-lt"/>
                <a:cs typeface="+mn-lt"/>
              </a:rPr>
              <a:t>Two in-person </a:t>
            </a:r>
            <a:r>
              <a:rPr lang="en-US" sz="2400" b="1" dirty="0">
                <a:ea typeface="+mn-lt"/>
                <a:cs typeface="+mn-lt"/>
              </a:rPr>
              <a:t>parents' evenings, termly Pupil Information Sheets </a:t>
            </a:r>
            <a:r>
              <a:rPr lang="en-US" sz="2400" dirty="0">
                <a:ea typeface="+mn-lt"/>
                <a:cs typeface="+mn-lt"/>
              </a:rPr>
              <a:t> and the </a:t>
            </a:r>
            <a:r>
              <a:rPr lang="en-US" sz="2400" b="1" dirty="0">
                <a:ea typeface="+mn-lt"/>
                <a:cs typeface="+mn-lt"/>
              </a:rPr>
              <a:t>summer term school report </a:t>
            </a:r>
            <a:r>
              <a:rPr lang="en-US" sz="2400" dirty="0">
                <a:ea typeface="+mn-lt"/>
                <a:cs typeface="+mn-lt"/>
              </a:rPr>
              <a:t>will communicate progress. </a:t>
            </a:r>
          </a:p>
          <a:p>
            <a:pPr marL="0" indent="0">
              <a:buNone/>
            </a:pPr>
            <a:endParaRPr lang="en-US" sz="2400" dirty="0">
              <a:ea typeface="+mn-lt"/>
              <a:cs typeface="+mn-lt"/>
            </a:endParaRPr>
          </a:p>
          <a:p>
            <a:pPr marL="0" indent="0">
              <a:buNone/>
            </a:pPr>
            <a:endParaRPr lang="en-US" sz="2400" dirty="0">
              <a:ea typeface="Cambria"/>
              <a:cs typeface="Calibri"/>
            </a:endParaRPr>
          </a:p>
          <a:p>
            <a:pPr marL="0" indent="0">
              <a:buNone/>
            </a:pPr>
            <a:r>
              <a:rPr lang="en-US" sz="2400" dirty="0">
                <a:ea typeface="Cambria"/>
                <a:cs typeface="Calibri"/>
              </a:rPr>
              <a:t>Parents of children with SEND have additional review points during the year.</a:t>
            </a:r>
          </a:p>
        </p:txBody>
      </p:sp>
    </p:spTree>
    <p:extLst>
      <p:ext uri="{BB962C8B-B14F-4D97-AF65-F5344CB8AC3E}">
        <p14:creationId xmlns:p14="http://schemas.microsoft.com/office/powerpoint/2010/main" val="3494317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8E8227-6E1C-A7B8-1791-87A1C7C94F4C}"/>
              </a:ext>
            </a:extLst>
          </p:cNvPr>
          <p:cNvSpPr/>
          <p:nvPr/>
        </p:nvSpPr>
        <p:spPr>
          <a:xfrm>
            <a:off x="0" y="0"/>
            <a:ext cx="12192000" cy="974034"/>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FDD504A-F349-C52A-C643-E19C9EE54088}"/>
              </a:ext>
            </a:extLst>
          </p:cNvPr>
          <p:cNvSpPr txBox="1"/>
          <p:nvPr/>
        </p:nvSpPr>
        <p:spPr>
          <a:xfrm>
            <a:off x="4237382" y="974034"/>
            <a:ext cx="3717235" cy="646331"/>
          </a:xfrm>
          <a:prstGeom prst="rect">
            <a:avLst/>
          </a:prstGeom>
          <a:noFill/>
        </p:spPr>
        <p:txBody>
          <a:bodyPr wrap="square">
            <a:spAutoFit/>
          </a:bodyPr>
          <a:lstStyle/>
          <a:p>
            <a:r>
              <a:rPr lang="en-US" sz="3600" dirty="0">
                <a:ea typeface="Cambria"/>
              </a:rPr>
              <a:t>Assessment</a:t>
            </a:r>
            <a:r>
              <a:rPr lang="en-US" sz="3600" kern="1200" dirty="0">
                <a:ea typeface="Cambria"/>
              </a:rPr>
              <a:t> Weeks</a:t>
            </a:r>
            <a:endParaRPr lang="en-US" sz="3600" dirty="0"/>
          </a:p>
        </p:txBody>
      </p:sp>
      <p:sp>
        <p:nvSpPr>
          <p:cNvPr id="9" name="TextBox 8">
            <a:extLst>
              <a:ext uri="{FF2B5EF4-FFF2-40B4-BE49-F238E27FC236}">
                <a16:creationId xmlns:a16="http://schemas.microsoft.com/office/drawing/2014/main" id="{5B6228E5-07EC-2F22-E6F1-C47536593DB6}"/>
              </a:ext>
            </a:extLst>
          </p:cNvPr>
          <p:cNvSpPr txBox="1"/>
          <p:nvPr/>
        </p:nvSpPr>
        <p:spPr>
          <a:xfrm>
            <a:off x="506895" y="4703705"/>
            <a:ext cx="11241156" cy="1492716"/>
          </a:xfrm>
          <a:prstGeom prst="rect">
            <a:avLst/>
          </a:prstGeom>
          <a:noFill/>
        </p:spPr>
        <p:txBody>
          <a:bodyPr wrap="square">
            <a:spAutoFit/>
          </a:bodyPr>
          <a:lstStyle/>
          <a:p>
            <a:pPr>
              <a:lnSpc>
                <a:spcPct val="90000"/>
              </a:lnSpc>
              <a:spcAft>
                <a:spcPts val="600"/>
              </a:spcAft>
            </a:pPr>
            <a:r>
              <a:rPr lang="en-US" sz="1800" dirty="0">
                <a:ea typeface="Cambria"/>
              </a:rPr>
              <a:t>Assessments are a key tool in finding out what strengths children have and what areas they need to develop further.</a:t>
            </a:r>
            <a:endParaRPr lang="en-US" sz="1800" dirty="0">
              <a:ea typeface="Calibri" panose="020F0502020204030204"/>
              <a:cs typeface="Calibri" panose="020F0502020204030204"/>
            </a:endParaRPr>
          </a:p>
          <a:p>
            <a:pPr>
              <a:lnSpc>
                <a:spcPct val="90000"/>
              </a:lnSpc>
              <a:spcAft>
                <a:spcPts val="600"/>
              </a:spcAft>
            </a:pPr>
            <a:endParaRPr lang="en-US" sz="1800" dirty="0">
              <a:ea typeface="Cambria"/>
            </a:endParaRPr>
          </a:p>
          <a:p>
            <a:pPr>
              <a:lnSpc>
                <a:spcPct val="90000"/>
              </a:lnSpc>
              <a:spcAft>
                <a:spcPts val="600"/>
              </a:spcAft>
            </a:pPr>
            <a:r>
              <a:rPr lang="en-US" sz="1800" dirty="0">
                <a:ea typeface="Cambria"/>
              </a:rPr>
              <a:t>Assessments help to identify gaps in knowledge so that teachers can plan their future lessons. For example, if a whole class is struggling on the "fractions" element of </a:t>
            </a:r>
            <a:r>
              <a:rPr lang="en-US" sz="1800" dirty="0" err="1">
                <a:ea typeface="Cambria"/>
              </a:rPr>
              <a:t>maths</a:t>
            </a:r>
            <a:r>
              <a:rPr lang="en-US" sz="1800" dirty="0">
                <a:ea typeface="Cambria"/>
              </a:rPr>
              <a:t>, more lessons will focus on this. If all the class score well on times table questions, less time needs to be given to this. </a:t>
            </a:r>
            <a:endParaRPr lang="en-US" sz="1800" dirty="0">
              <a:ea typeface="Cambria"/>
              <a:cs typeface="Calibri"/>
            </a:endParaRPr>
          </a:p>
        </p:txBody>
      </p:sp>
      <p:sp>
        <p:nvSpPr>
          <p:cNvPr id="2" name="Rectangle 1"/>
          <p:cNvSpPr/>
          <p:nvPr/>
        </p:nvSpPr>
        <p:spPr>
          <a:xfrm>
            <a:off x="506895" y="1620365"/>
            <a:ext cx="11141765" cy="2585323"/>
          </a:xfrm>
          <a:prstGeom prst="rect">
            <a:avLst/>
          </a:prstGeom>
        </p:spPr>
        <p:txBody>
          <a:bodyPr wrap="square">
            <a:spAutoFit/>
          </a:bodyPr>
          <a:lstStyle/>
          <a:p>
            <a:r>
              <a:rPr lang="en-US" b="1" dirty="0"/>
              <a:t>Autumn and Spring term:</a:t>
            </a:r>
          </a:p>
          <a:p>
            <a:r>
              <a:rPr lang="en-US" dirty="0"/>
              <a:t>Maths – End of Term Tests- using NFER Assessments</a:t>
            </a:r>
          </a:p>
          <a:p>
            <a:r>
              <a:rPr lang="en-US" dirty="0"/>
              <a:t>Reading – End of Term Tests- using NFER Assessments</a:t>
            </a:r>
          </a:p>
          <a:p>
            <a:r>
              <a:rPr lang="en-US" dirty="0"/>
              <a:t>Writing – written pieces of work, 1 per half term. </a:t>
            </a:r>
          </a:p>
          <a:p>
            <a:endParaRPr lang="en-US" dirty="0"/>
          </a:p>
          <a:p>
            <a:r>
              <a:rPr lang="en-US" b="1" dirty="0"/>
              <a:t>Summer Term</a:t>
            </a:r>
          </a:p>
          <a:p>
            <a:r>
              <a:rPr lang="en-US" dirty="0"/>
              <a:t>Maths- Mock Assessments and SATS: Arithmetic and reasoning Papers</a:t>
            </a:r>
            <a:br>
              <a:rPr lang="en-US" dirty="0"/>
            </a:br>
            <a:r>
              <a:rPr lang="en-US" dirty="0"/>
              <a:t>Reading- Mock Assessments and SATS: 2 Reading Papers</a:t>
            </a:r>
            <a:br>
              <a:rPr lang="en-US" dirty="0"/>
            </a:br>
            <a:r>
              <a:rPr lang="en-US" dirty="0"/>
              <a:t>Writing –written pieces of work, 1 per half term. </a:t>
            </a:r>
          </a:p>
        </p:txBody>
      </p:sp>
    </p:spTree>
    <p:extLst>
      <p:ext uri="{BB962C8B-B14F-4D97-AF65-F5344CB8AC3E}">
        <p14:creationId xmlns:p14="http://schemas.microsoft.com/office/powerpoint/2010/main" val="365587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fade">
                                      <p:cBhvr>
                                        <p:cTn id="29" dur="1000"/>
                                        <p:tgtEl>
                                          <p:spTgt spid="2">
                                            <p:txEl>
                                              <p:pRg st="5" end="5"/>
                                            </p:txEl>
                                          </p:spTgt>
                                        </p:tgtEl>
                                      </p:cBhvr>
                                    </p:animEffect>
                                    <p:anim calcmode="lin" valueType="num">
                                      <p:cBhvr>
                                        <p:cTn id="3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Effect transition="in" filter="fade">
                                      <p:cBhvr>
                                        <p:cTn id="34" dur="1000"/>
                                        <p:tgtEl>
                                          <p:spTgt spid="2">
                                            <p:txEl>
                                              <p:pRg st="6" end="6"/>
                                            </p:txEl>
                                          </p:spTgt>
                                        </p:tgtEl>
                                      </p:cBhvr>
                                    </p:animEffect>
                                    <p:anim calcmode="lin" valueType="num">
                                      <p:cBhvr>
                                        <p:cTn id="3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fade">
                                      <p:cBhvr>
                                        <p:cTn id="41" dur="1000"/>
                                        <p:tgtEl>
                                          <p:spTgt spid="9">
                                            <p:txEl>
                                              <p:pRg st="0" end="0"/>
                                            </p:txEl>
                                          </p:spTgt>
                                        </p:tgtEl>
                                      </p:cBhvr>
                                    </p:animEffect>
                                    <p:anim calcmode="lin" valueType="num">
                                      <p:cBhvr>
                                        <p:cTn id="4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9">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9">
                                            <p:txEl>
                                              <p:pRg st="2" end="2"/>
                                            </p:txEl>
                                          </p:spTgt>
                                        </p:tgtEl>
                                        <p:attrNameLst>
                                          <p:attrName>style.visibility</p:attrName>
                                        </p:attrNameLst>
                                      </p:cBhvr>
                                      <p:to>
                                        <p:strVal val="visible"/>
                                      </p:to>
                                    </p:set>
                                    <p:animEffect transition="in" filter="fade">
                                      <p:cBhvr>
                                        <p:cTn id="46" dur="1000"/>
                                        <p:tgtEl>
                                          <p:spTgt spid="9">
                                            <p:txEl>
                                              <p:pRg st="2" end="2"/>
                                            </p:txEl>
                                          </p:spTgt>
                                        </p:tgtEl>
                                      </p:cBhvr>
                                    </p:animEffect>
                                    <p:anim calcmode="lin" valueType="num">
                                      <p:cBhvr>
                                        <p:cTn id="4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4A222-BD97-D310-0109-4E8DC727D3C6}"/>
              </a:ext>
            </a:extLst>
          </p:cNvPr>
          <p:cNvSpPr/>
          <p:nvPr/>
        </p:nvSpPr>
        <p:spPr>
          <a:xfrm>
            <a:off x="9756913" y="0"/>
            <a:ext cx="2435087" cy="6858000"/>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40A91A-DF4B-B4D3-0DF8-916ED53957A3}"/>
              </a:ext>
            </a:extLst>
          </p:cNvPr>
          <p:cNvSpPr txBox="1"/>
          <p:nvPr/>
        </p:nvSpPr>
        <p:spPr>
          <a:xfrm>
            <a:off x="685801" y="592561"/>
            <a:ext cx="4691541" cy="769441"/>
          </a:xfrm>
          <a:prstGeom prst="rect">
            <a:avLst/>
          </a:prstGeom>
          <a:noFill/>
        </p:spPr>
        <p:txBody>
          <a:bodyPr wrap="none" rtlCol="0">
            <a:spAutoFit/>
          </a:bodyPr>
          <a:lstStyle/>
          <a:p>
            <a:r>
              <a:rPr lang="en-US" sz="4400" dirty="0"/>
              <a:t>Celebrating Success</a:t>
            </a:r>
          </a:p>
        </p:txBody>
      </p:sp>
      <p:sp>
        <p:nvSpPr>
          <p:cNvPr id="6" name="TextBox 5">
            <a:extLst>
              <a:ext uri="{FF2B5EF4-FFF2-40B4-BE49-F238E27FC236}">
                <a16:creationId xmlns:a16="http://schemas.microsoft.com/office/drawing/2014/main" id="{ACD1D42F-E4BE-E1A0-B61C-B929F9AF695F}"/>
              </a:ext>
            </a:extLst>
          </p:cNvPr>
          <p:cNvSpPr txBox="1"/>
          <p:nvPr/>
        </p:nvSpPr>
        <p:spPr>
          <a:xfrm>
            <a:off x="579783" y="1649895"/>
            <a:ext cx="8961782" cy="4678204"/>
          </a:xfrm>
          <a:prstGeom prst="rect">
            <a:avLst/>
          </a:prstGeom>
          <a:noFill/>
        </p:spPr>
        <p:txBody>
          <a:bodyPr wrap="square" rtlCol="0">
            <a:spAutoFit/>
          </a:bodyPr>
          <a:lstStyle/>
          <a:p>
            <a:r>
              <a:rPr lang="en-US" sz="2800" dirty="0"/>
              <a:t>We celebrate success and effort in many ways at </a:t>
            </a:r>
            <a:r>
              <a:rPr lang="en-US" sz="2800" dirty="0" err="1"/>
              <a:t>Kennington</a:t>
            </a:r>
            <a:r>
              <a:rPr lang="en-US" sz="2800" dirty="0"/>
              <a:t>. These include:</a:t>
            </a:r>
          </a:p>
          <a:p>
            <a:endParaRPr lang="en-US" sz="2800" dirty="0"/>
          </a:p>
          <a:p>
            <a:pPr marL="285750" indent="-285750">
              <a:buFont typeface="Arial" panose="020B0604020202020204" pitchFamily="34" charset="0"/>
              <a:buChar char="•"/>
            </a:pPr>
            <a:r>
              <a:rPr lang="en-US" sz="2800" dirty="0"/>
              <a:t>Certificates- Star of the Week and Reader of the Week</a:t>
            </a:r>
          </a:p>
          <a:p>
            <a:pPr marL="285750" indent="-285750">
              <a:buFont typeface="Arial" panose="020B0604020202020204" pitchFamily="34" charset="0"/>
              <a:buChar char="•"/>
            </a:pPr>
            <a:r>
              <a:rPr lang="en-US" sz="2800" dirty="0"/>
              <a:t>Dojos</a:t>
            </a:r>
          </a:p>
          <a:p>
            <a:pPr marL="285750" indent="-285750">
              <a:buFont typeface="Arial" panose="020B0604020202020204" pitchFamily="34" charset="0"/>
              <a:buChar char="•"/>
            </a:pPr>
            <a:r>
              <a:rPr lang="en-US" sz="2800" dirty="0"/>
              <a:t>Verbal Praise</a:t>
            </a:r>
          </a:p>
          <a:p>
            <a:pPr marL="285750" indent="-285750">
              <a:buFont typeface="Arial" panose="020B0604020202020204" pitchFamily="34" charset="0"/>
              <a:buChar char="•"/>
            </a:pPr>
            <a:r>
              <a:rPr lang="en-US" sz="2800" dirty="0"/>
              <a:t>Attendance Incentives</a:t>
            </a:r>
          </a:p>
          <a:p>
            <a:pPr marL="285750" indent="-285750">
              <a:buFont typeface="Arial" panose="020B0604020202020204" pitchFamily="34" charset="0"/>
              <a:buChar char="•"/>
            </a:pPr>
            <a:r>
              <a:rPr lang="en-US" sz="2800" dirty="0"/>
              <a:t>Postcards home</a:t>
            </a:r>
          </a:p>
          <a:p>
            <a:pPr marL="285750" indent="-285750">
              <a:buFont typeface="Arial" panose="020B0604020202020204" pitchFamily="34" charset="0"/>
              <a:buChar char="•"/>
            </a:pPr>
            <a:r>
              <a:rPr lang="en-US" sz="2800" dirty="0"/>
              <a:t>Book Tokens for the Book Machine</a:t>
            </a:r>
          </a:p>
          <a:p>
            <a:pPr marL="285750" indent="-285750">
              <a:buFont typeface="Arial" panose="020B0604020202020204" pitchFamily="34" charset="0"/>
              <a:buChar char="•"/>
            </a:pPr>
            <a:r>
              <a:rPr lang="en-US" sz="2800" dirty="0"/>
              <a:t>Stickers</a:t>
            </a:r>
          </a:p>
          <a:p>
            <a:endParaRPr lang="en-US" dirty="0"/>
          </a:p>
        </p:txBody>
      </p:sp>
    </p:spTree>
    <p:extLst>
      <p:ext uri="{BB962C8B-B14F-4D97-AF65-F5344CB8AC3E}">
        <p14:creationId xmlns:p14="http://schemas.microsoft.com/office/powerpoint/2010/main" val="3880543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B3D015-4950-7CC0-5E2E-618E742B5246}"/>
              </a:ext>
            </a:extLst>
          </p:cNvPr>
          <p:cNvSpPr/>
          <p:nvPr/>
        </p:nvSpPr>
        <p:spPr>
          <a:xfrm>
            <a:off x="0" y="5883966"/>
            <a:ext cx="12192000" cy="974034"/>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823DD10-752F-7502-3B8D-AC66AD21ACE5}"/>
              </a:ext>
            </a:extLst>
          </p:cNvPr>
          <p:cNvSpPr txBox="1"/>
          <p:nvPr/>
        </p:nvSpPr>
        <p:spPr>
          <a:xfrm>
            <a:off x="3529207" y="1500808"/>
            <a:ext cx="5133585" cy="3662541"/>
          </a:xfrm>
          <a:prstGeom prst="rect">
            <a:avLst/>
          </a:prstGeom>
          <a:noFill/>
        </p:spPr>
        <p:txBody>
          <a:bodyPr wrap="none" rtlCol="0">
            <a:spAutoFit/>
          </a:bodyPr>
          <a:lstStyle/>
          <a:p>
            <a:pPr algn="ctr"/>
            <a:r>
              <a:rPr lang="en-US" sz="6600" dirty="0"/>
              <a:t>Any Questions</a:t>
            </a:r>
          </a:p>
          <a:p>
            <a:pPr algn="ctr"/>
            <a:r>
              <a:rPr lang="en-US" sz="16600" dirty="0"/>
              <a:t>?</a:t>
            </a:r>
          </a:p>
        </p:txBody>
      </p:sp>
    </p:spTree>
    <p:extLst>
      <p:ext uri="{BB962C8B-B14F-4D97-AF65-F5344CB8AC3E}">
        <p14:creationId xmlns:p14="http://schemas.microsoft.com/office/powerpoint/2010/main" val="944377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488602"/>
            <a:ext cx="4865205" cy="5406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atin typeface="+mn-lt"/>
                <a:ea typeface="Cambria"/>
              </a:rPr>
              <a:t>Thank you for coming to meet us this afternoon and we look forward to a great year working together!</a:t>
            </a:r>
          </a:p>
        </p:txBody>
      </p:sp>
      <p:pic>
        <p:nvPicPr>
          <p:cNvPr id="8" name="Picture 2"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r="67417"/>
          <a:stretch/>
        </p:blipFill>
        <p:spPr bwMode="auto">
          <a:xfrm>
            <a:off x="6910336" y="726588"/>
            <a:ext cx="3649509" cy="35713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l="32846" r="2106"/>
          <a:stretch/>
        </p:blipFill>
        <p:spPr bwMode="auto">
          <a:xfrm>
            <a:off x="6042124" y="4009626"/>
            <a:ext cx="5810864" cy="2848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705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EB8625BD7D784B93DC62980B22809D" ma:contentTypeVersion="16" ma:contentTypeDescription="Create a new document." ma:contentTypeScope="" ma:versionID="32b01d97d8757d7f02f4a8a1733ec0b3">
  <xsd:schema xmlns:xsd="http://www.w3.org/2001/XMLSchema" xmlns:xs="http://www.w3.org/2001/XMLSchema" xmlns:p="http://schemas.microsoft.com/office/2006/metadata/properties" xmlns:ns2="82d014b0-692a-4089-af1a-df732bf73787" xmlns:ns3="04f65636-0589-4ae2-b338-1c8080d40689" targetNamespace="http://schemas.microsoft.com/office/2006/metadata/properties" ma:root="true" ma:fieldsID="da9862bd8e992388d51fe527c83c1aa1" ns2:_="" ns3:_="">
    <xsd:import namespace="82d014b0-692a-4089-af1a-df732bf73787"/>
    <xsd:import namespace="04f65636-0589-4ae2-b338-1c8080d406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d014b0-692a-4089-af1a-df732bf737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121b248-be32-4aa6-92d9-43a5957bfd79"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f65636-0589-4ae2-b338-1c8080d4068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4550a23-27fd-4476-9b56-55d6c03953ee}" ma:internalName="TaxCatchAll" ma:showField="CatchAllData" ma:web="04f65636-0589-4ae2-b338-1c8080d406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2d014b0-692a-4089-af1a-df732bf73787">
      <Terms xmlns="http://schemas.microsoft.com/office/infopath/2007/PartnerControls"/>
    </lcf76f155ced4ddcb4097134ff3c332f>
    <TaxCatchAll xmlns="04f65636-0589-4ae2-b338-1c8080d4068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64171C-2711-4DAB-9CFA-02C38A5901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d014b0-692a-4089-af1a-df732bf73787"/>
    <ds:schemaRef ds:uri="04f65636-0589-4ae2-b338-1c8080d406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B371E8-EBE9-4004-BC60-653ECD21B19D}">
  <ds:schemaRefs>
    <ds:schemaRef ds:uri="04f65636-0589-4ae2-b338-1c8080d40689"/>
    <ds:schemaRef ds:uri="82d014b0-692a-4089-af1a-df732bf73787"/>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www.w3.org/XML/1998/namespace"/>
    <ds:schemaRef ds:uri="http://purl.org/dc/elements/1.1/"/>
  </ds:schemaRefs>
</ds:datastoreItem>
</file>

<file path=customXml/itemProps3.xml><?xml version="1.0" encoding="utf-8"?>
<ds:datastoreItem xmlns:ds="http://schemas.openxmlformats.org/officeDocument/2006/customXml" ds:itemID="{92D58F7C-8044-4F66-B43C-A4973BB3A5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930</TotalTime>
  <Words>1223</Words>
  <Application>Microsoft Office PowerPoint</Application>
  <PresentationFormat>Widescreen</PresentationFormat>
  <Paragraphs>117</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BPreplay</vt:lpstr>
      <vt:lpstr>Calibri</vt:lpstr>
      <vt:lpstr>Calibri Light</vt:lpstr>
      <vt:lpstr>Cambria</vt:lpstr>
      <vt:lpstr>Office Theme</vt:lpstr>
      <vt:lpstr>PowerPoint Presentation</vt:lpstr>
      <vt:lpstr>Pupil, family and teacher partnerships</vt:lpstr>
      <vt:lpstr>PowerPoint Presentation</vt:lpstr>
      <vt:lpstr>PowerPoint Presentation</vt:lpstr>
      <vt:lpstr>PowerPoint Presentation</vt:lpstr>
      <vt:lpstr>PowerPoint Presentation</vt:lpstr>
      <vt:lpstr>PowerPoint Presentation</vt:lpstr>
      <vt:lpstr>Routines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Pritchard , Thomas (T0077677)</dc:creator>
  <cp:lastModifiedBy>Harley Gavell</cp:lastModifiedBy>
  <cp:revision>59</cp:revision>
  <dcterms:created xsi:type="dcterms:W3CDTF">2022-09-04T13:03:29Z</dcterms:created>
  <dcterms:modified xsi:type="dcterms:W3CDTF">2026-10-08T11:45:39Z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0x010100FDEB8625BD7D784B93DC62980B22809D</vt:lpwstr>
  </property>
  <property fmtid="{D5CDD505-2E9C-101B-9397-08002B2CF9AE}" pid="3" name="MediaServiceImageTags">
    <vt:lpwstr/>
  </property>
</Properties>
</file>