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1"/>
  </p:notesMasterIdLst>
  <p:sldIdLst>
    <p:sldId id="261" r:id="rId2"/>
    <p:sldId id="259" r:id="rId3"/>
    <p:sldId id="260" r:id="rId4"/>
    <p:sldId id="278" r:id="rId5"/>
    <p:sldId id="274" r:id="rId6"/>
    <p:sldId id="275" r:id="rId7"/>
    <p:sldId id="271" r:id="rId8"/>
    <p:sldId id="262" r:id="rId9"/>
    <p:sldId id="263" r:id="rId10"/>
    <p:sldId id="265" r:id="rId11"/>
    <p:sldId id="266" r:id="rId12"/>
    <p:sldId id="268" r:id="rId13"/>
    <p:sldId id="264" r:id="rId14"/>
    <p:sldId id="269" r:id="rId15"/>
    <p:sldId id="270" r:id="rId16"/>
    <p:sldId id="276" r:id="rId17"/>
    <p:sldId id="277" r:id="rId18"/>
    <p:sldId id="273" r:id="rId19"/>
    <p:sldId id="272"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503" autoAdjust="0"/>
    <p:restoredTop sz="96327"/>
  </p:normalViewPr>
  <p:slideViewPr>
    <p:cSldViewPr snapToGrid="0">
      <p:cViewPr varScale="1">
        <p:scale>
          <a:sx n="86" d="100"/>
          <a:sy n="86" d="100"/>
        </p:scale>
        <p:origin x="446"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44D0D6E-DF6D-6742-843E-B1482FF1B650}" type="datetimeFigureOut">
              <a:rPr lang="en-US" smtClean="0"/>
              <a:t>10/19/2026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0620CA5-27CA-3D4C-9B48-19507F747B34}" type="slidenum">
              <a:rPr lang="en-US" smtClean="0"/>
              <a:t>‹#›</a:t>
            </a:fld>
            <a:endParaRPr lang="en-US"/>
          </a:p>
        </p:txBody>
      </p:sp>
    </p:spTree>
    <p:extLst>
      <p:ext uri="{BB962C8B-B14F-4D97-AF65-F5344CB8AC3E}">
        <p14:creationId xmlns:p14="http://schemas.microsoft.com/office/powerpoint/2010/main" val="7545987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Explain the importance of partnership working</a:t>
            </a:r>
          </a:p>
        </p:txBody>
      </p:sp>
      <p:sp>
        <p:nvSpPr>
          <p:cNvPr id="4" name="Slide Number Placeholder 3"/>
          <p:cNvSpPr>
            <a:spLocks noGrp="1"/>
          </p:cNvSpPr>
          <p:nvPr>
            <p:ph type="sldNum" sz="quarter" idx="5"/>
          </p:nvPr>
        </p:nvSpPr>
        <p:spPr/>
        <p:txBody>
          <a:bodyPr/>
          <a:lstStyle/>
          <a:p>
            <a:fld id="{7D4F47A0-E25E-4C8E-9672-184EA1CC2EA3}" type="slidenum">
              <a:t>2</a:t>
            </a:fld>
            <a:endParaRPr lang="en-US"/>
          </a:p>
        </p:txBody>
      </p:sp>
    </p:spTree>
    <p:extLst>
      <p:ext uri="{BB962C8B-B14F-4D97-AF65-F5344CB8AC3E}">
        <p14:creationId xmlns:p14="http://schemas.microsoft.com/office/powerpoint/2010/main" val="9930511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C54F3-0982-78FE-6A71-83CE9AC6C595}"/>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3590FC5E-B59B-D288-97D9-E7C236CF8DF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7B72927C-5CDC-04FF-D6FD-28E3276FA923}"/>
              </a:ext>
            </a:extLst>
          </p:cNvPr>
          <p:cNvSpPr>
            <a:spLocks noGrp="1"/>
          </p:cNvSpPr>
          <p:nvPr>
            <p:ph type="dt" sz="half" idx="10"/>
          </p:nvPr>
        </p:nvSpPr>
        <p:spPr/>
        <p:txBody>
          <a:bodyPr/>
          <a:lstStyle/>
          <a:p>
            <a:fld id="{7187CC36-1ABB-0441-BACA-10D617B38A3E}" type="datetimeFigureOut">
              <a:rPr lang="en-US" smtClean="0"/>
              <a:t>10/19/2026</a:t>
            </a:fld>
            <a:endParaRPr lang="en-US"/>
          </a:p>
        </p:txBody>
      </p:sp>
      <p:sp>
        <p:nvSpPr>
          <p:cNvPr id="5" name="Footer Placeholder 4">
            <a:extLst>
              <a:ext uri="{FF2B5EF4-FFF2-40B4-BE49-F238E27FC236}">
                <a16:creationId xmlns:a16="http://schemas.microsoft.com/office/drawing/2014/main" id="{BFDB1941-E3C6-502D-CB27-721E6B69C3D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C1F53EF-E3EF-58BD-550D-07AF03A5D30D}"/>
              </a:ext>
            </a:extLst>
          </p:cNvPr>
          <p:cNvSpPr>
            <a:spLocks noGrp="1"/>
          </p:cNvSpPr>
          <p:nvPr>
            <p:ph type="sldNum" sz="quarter" idx="12"/>
          </p:nvPr>
        </p:nvSpPr>
        <p:spPr/>
        <p:txBody>
          <a:bodyPr/>
          <a:lstStyle/>
          <a:p>
            <a:fld id="{F0CFCE8D-2C34-3141-8920-163E036E6C36}" type="slidenum">
              <a:rPr lang="en-US" smtClean="0"/>
              <a:t>‹#›</a:t>
            </a:fld>
            <a:endParaRPr lang="en-US"/>
          </a:p>
        </p:txBody>
      </p:sp>
    </p:spTree>
    <p:extLst>
      <p:ext uri="{BB962C8B-B14F-4D97-AF65-F5344CB8AC3E}">
        <p14:creationId xmlns:p14="http://schemas.microsoft.com/office/powerpoint/2010/main" val="30525035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D45FEE-1242-6C3C-81BC-C4E1F544E7DE}"/>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96D07C92-7034-E6F8-3F30-3D4EAFC035F9}"/>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C2918F02-A23D-2D91-62B3-6930902C9566}"/>
              </a:ext>
            </a:extLst>
          </p:cNvPr>
          <p:cNvSpPr>
            <a:spLocks noGrp="1"/>
          </p:cNvSpPr>
          <p:nvPr>
            <p:ph type="dt" sz="half" idx="10"/>
          </p:nvPr>
        </p:nvSpPr>
        <p:spPr/>
        <p:txBody>
          <a:bodyPr/>
          <a:lstStyle/>
          <a:p>
            <a:fld id="{7187CC36-1ABB-0441-BACA-10D617B38A3E}" type="datetimeFigureOut">
              <a:rPr lang="en-US" smtClean="0"/>
              <a:t>10/19/2026</a:t>
            </a:fld>
            <a:endParaRPr lang="en-US"/>
          </a:p>
        </p:txBody>
      </p:sp>
      <p:sp>
        <p:nvSpPr>
          <p:cNvPr id="5" name="Footer Placeholder 4">
            <a:extLst>
              <a:ext uri="{FF2B5EF4-FFF2-40B4-BE49-F238E27FC236}">
                <a16:creationId xmlns:a16="http://schemas.microsoft.com/office/drawing/2014/main" id="{6DE81CBA-2FAF-C1C2-13C6-D07ADD01E40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0134D00-E87F-0E8A-1511-F71171D4A677}"/>
              </a:ext>
            </a:extLst>
          </p:cNvPr>
          <p:cNvSpPr>
            <a:spLocks noGrp="1"/>
          </p:cNvSpPr>
          <p:nvPr>
            <p:ph type="sldNum" sz="quarter" idx="12"/>
          </p:nvPr>
        </p:nvSpPr>
        <p:spPr/>
        <p:txBody>
          <a:bodyPr/>
          <a:lstStyle/>
          <a:p>
            <a:fld id="{F0CFCE8D-2C34-3141-8920-163E036E6C36}" type="slidenum">
              <a:rPr lang="en-US" smtClean="0"/>
              <a:t>‹#›</a:t>
            </a:fld>
            <a:endParaRPr lang="en-US"/>
          </a:p>
        </p:txBody>
      </p:sp>
    </p:spTree>
    <p:extLst>
      <p:ext uri="{BB962C8B-B14F-4D97-AF65-F5344CB8AC3E}">
        <p14:creationId xmlns:p14="http://schemas.microsoft.com/office/powerpoint/2010/main" val="22014750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46B6A2-1A74-02D6-5435-B9F533CE1116}"/>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0C8C2A85-F538-FAC0-4F43-2CB83AC1E4C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C569B7AB-4114-76F7-224D-9B3BDB2E0149}"/>
              </a:ext>
            </a:extLst>
          </p:cNvPr>
          <p:cNvSpPr>
            <a:spLocks noGrp="1"/>
          </p:cNvSpPr>
          <p:nvPr>
            <p:ph type="dt" sz="half" idx="10"/>
          </p:nvPr>
        </p:nvSpPr>
        <p:spPr/>
        <p:txBody>
          <a:bodyPr/>
          <a:lstStyle/>
          <a:p>
            <a:fld id="{7187CC36-1ABB-0441-BACA-10D617B38A3E}" type="datetimeFigureOut">
              <a:rPr lang="en-US" smtClean="0"/>
              <a:t>10/19/2026</a:t>
            </a:fld>
            <a:endParaRPr lang="en-US"/>
          </a:p>
        </p:txBody>
      </p:sp>
      <p:sp>
        <p:nvSpPr>
          <p:cNvPr id="5" name="Footer Placeholder 4">
            <a:extLst>
              <a:ext uri="{FF2B5EF4-FFF2-40B4-BE49-F238E27FC236}">
                <a16:creationId xmlns:a16="http://schemas.microsoft.com/office/drawing/2014/main" id="{2678B2A5-6960-C343-89A2-63B4A7FBBF5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CDD8E93-EA02-CC4D-A5E7-D26991FA6650}"/>
              </a:ext>
            </a:extLst>
          </p:cNvPr>
          <p:cNvSpPr>
            <a:spLocks noGrp="1"/>
          </p:cNvSpPr>
          <p:nvPr>
            <p:ph type="sldNum" sz="quarter" idx="12"/>
          </p:nvPr>
        </p:nvSpPr>
        <p:spPr/>
        <p:txBody>
          <a:bodyPr/>
          <a:lstStyle/>
          <a:p>
            <a:fld id="{F0CFCE8D-2C34-3141-8920-163E036E6C36}" type="slidenum">
              <a:rPr lang="en-US" smtClean="0"/>
              <a:t>‹#›</a:t>
            </a:fld>
            <a:endParaRPr lang="en-US"/>
          </a:p>
        </p:txBody>
      </p:sp>
    </p:spTree>
    <p:extLst>
      <p:ext uri="{BB962C8B-B14F-4D97-AF65-F5344CB8AC3E}">
        <p14:creationId xmlns:p14="http://schemas.microsoft.com/office/powerpoint/2010/main" val="20831576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672BCE-4C98-AFFD-7E8D-1868D8AA75FB}"/>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1E1B7633-AA4B-DBD0-120A-47A99F026CD9}"/>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2CC85264-33B5-C298-7695-AA2479F7C075}"/>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EF90E9BD-14C9-33F0-1E79-86A8E36168D1}"/>
              </a:ext>
            </a:extLst>
          </p:cNvPr>
          <p:cNvSpPr>
            <a:spLocks noGrp="1"/>
          </p:cNvSpPr>
          <p:nvPr>
            <p:ph type="dt" sz="half" idx="10"/>
          </p:nvPr>
        </p:nvSpPr>
        <p:spPr/>
        <p:txBody>
          <a:bodyPr/>
          <a:lstStyle/>
          <a:p>
            <a:fld id="{7187CC36-1ABB-0441-BACA-10D617B38A3E}" type="datetimeFigureOut">
              <a:rPr lang="en-US" smtClean="0"/>
              <a:t>10/19/2026</a:t>
            </a:fld>
            <a:endParaRPr lang="en-US"/>
          </a:p>
        </p:txBody>
      </p:sp>
      <p:sp>
        <p:nvSpPr>
          <p:cNvPr id="6" name="Footer Placeholder 5">
            <a:extLst>
              <a:ext uri="{FF2B5EF4-FFF2-40B4-BE49-F238E27FC236}">
                <a16:creationId xmlns:a16="http://schemas.microsoft.com/office/drawing/2014/main" id="{9F008BD1-2EB3-08BA-A846-A593A60A4B5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0DCDBD3-F9EF-7AD7-9052-5E74BD06EA63}"/>
              </a:ext>
            </a:extLst>
          </p:cNvPr>
          <p:cNvSpPr>
            <a:spLocks noGrp="1"/>
          </p:cNvSpPr>
          <p:nvPr>
            <p:ph type="sldNum" sz="quarter" idx="12"/>
          </p:nvPr>
        </p:nvSpPr>
        <p:spPr/>
        <p:txBody>
          <a:bodyPr/>
          <a:lstStyle/>
          <a:p>
            <a:fld id="{F0CFCE8D-2C34-3141-8920-163E036E6C36}" type="slidenum">
              <a:rPr lang="en-US" smtClean="0"/>
              <a:t>‹#›</a:t>
            </a:fld>
            <a:endParaRPr lang="en-US"/>
          </a:p>
        </p:txBody>
      </p:sp>
    </p:spTree>
    <p:extLst>
      <p:ext uri="{BB962C8B-B14F-4D97-AF65-F5344CB8AC3E}">
        <p14:creationId xmlns:p14="http://schemas.microsoft.com/office/powerpoint/2010/main" val="3451565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324107-A33D-88D3-3C57-4A1192E792FB}"/>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764B094E-EE60-9041-3ECB-A557793B6BA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84D904AC-FA79-8F6A-57AD-3692544474C9}"/>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509C1A80-243B-BC93-F617-A6AE755B57E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E1F93D43-E208-2AF0-82A7-2E0A9E079FBA}"/>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B416A5A2-52F7-5463-B287-CEC418EA1B76}"/>
              </a:ext>
            </a:extLst>
          </p:cNvPr>
          <p:cNvSpPr>
            <a:spLocks noGrp="1"/>
          </p:cNvSpPr>
          <p:nvPr>
            <p:ph type="dt" sz="half" idx="10"/>
          </p:nvPr>
        </p:nvSpPr>
        <p:spPr/>
        <p:txBody>
          <a:bodyPr/>
          <a:lstStyle/>
          <a:p>
            <a:fld id="{7187CC36-1ABB-0441-BACA-10D617B38A3E}" type="datetimeFigureOut">
              <a:rPr lang="en-US" smtClean="0"/>
              <a:t>10/19/2026</a:t>
            </a:fld>
            <a:endParaRPr lang="en-US"/>
          </a:p>
        </p:txBody>
      </p:sp>
      <p:sp>
        <p:nvSpPr>
          <p:cNvPr id="8" name="Footer Placeholder 7">
            <a:extLst>
              <a:ext uri="{FF2B5EF4-FFF2-40B4-BE49-F238E27FC236}">
                <a16:creationId xmlns:a16="http://schemas.microsoft.com/office/drawing/2014/main" id="{865BF99D-B514-A5E2-2864-1AED2B02C7F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2509051-D119-4930-4E6B-7D7ACAF91298}"/>
              </a:ext>
            </a:extLst>
          </p:cNvPr>
          <p:cNvSpPr>
            <a:spLocks noGrp="1"/>
          </p:cNvSpPr>
          <p:nvPr>
            <p:ph type="sldNum" sz="quarter" idx="12"/>
          </p:nvPr>
        </p:nvSpPr>
        <p:spPr/>
        <p:txBody>
          <a:bodyPr/>
          <a:lstStyle/>
          <a:p>
            <a:fld id="{F0CFCE8D-2C34-3141-8920-163E036E6C36}" type="slidenum">
              <a:rPr lang="en-US" smtClean="0"/>
              <a:t>‹#›</a:t>
            </a:fld>
            <a:endParaRPr lang="en-US"/>
          </a:p>
        </p:txBody>
      </p:sp>
    </p:spTree>
    <p:extLst>
      <p:ext uri="{BB962C8B-B14F-4D97-AF65-F5344CB8AC3E}">
        <p14:creationId xmlns:p14="http://schemas.microsoft.com/office/powerpoint/2010/main" val="40929477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81D978-61B7-F095-1B2F-EF0204C70632}"/>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330933AE-AD68-1F5E-FFBB-4454F5165BB9}"/>
              </a:ext>
            </a:extLst>
          </p:cNvPr>
          <p:cNvSpPr>
            <a:spLocks noGrp="1"/>
          </p:cNvSpPr>
          <p:nvPr>
            <p:ph type="dt" sz="half" idx="10"/>
          </p:nvPr>
        </p:nvSpPr>
        <p:spPr/>
        <p:txBody>
          <a:bodyPr/>
          <a:lstStyle/>
          <a:p>
            <a:fld id="{7187CC36-1ABB-0441-BACA-10D617B38A3E}" type="datetimeFigureOut">
              <a:rPr lang="en-US" smtClean="0"/>
              <a:t>10/19/2026</a:t>
            </a:fld>
            <a:endParaRPr lang="en-US"/>
          </a:p>
        </p:txBody>
      </p:sp>
      <p:sp>
        <p:nvSpPr>
          <p:cNvPr id="4" name="Footer Placeholder 3">
            <a:extLst>
              <a:ext uri="{FF2B5EF4-FFF2-40B4-BE49-F238E27FC236}">
                <a16:creationId xmlns:a16="http://schemas.microsoft.com/office/drawing/2014/main" id="{E5D1B04F-4276-C977-9BB4-D14FF46888B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0674C6F-1C3B-EE86-C90E-A1146ACF32E4}"/>
              </a:ext>
            </a:extLst>
          </p:cNvPr>
          <p:cNvSpPr>
            <a:spLocks noGrp="1"/>
          </p:cNvSpPr>
          <p:nvPr>
            <p:ph type="sldNum" sz="quarter" idx="12"/>
          </p:nvPr>
        </p:nvSpPr>
        <p:spPr/>
        <p:txBody>
          <a:bodyPr/>
          <a:lstStyle/>
          <a:p>
            <a:fld id="{F0CFCE8D-2C34-3141-8920-163E036E6C36}" type="slidenum">
              <a:rPr lang="en-US" smtClean="0"/>
              <a:t>‹#›</a:t>
            </a:fld>
            <a:endParaRPr lang="en-US"/>
          </a:p>
        </p:txBody>
      </p:sp>
    </p:spTree>
    <p:extLst>
      <p:ext uri="{BB962C8B-B14F-4D97-AF65-F5344CB8AC3E}">
        <p14:creationId xmlns:p14="http://schemas.microsoft.com/office/powerpoint/2010/main" val="33455005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B57E187-2E5D-FCA3-8A7B-8EB3CD243998}"/>
              </a:ext>
            </a:extLst>
          </p:cNvPr>
          <p:cNvSpPr>
            <a:spLocks noGrp="1"/>
          </p:cNvSpPr>
          <p:nvPr>
            <p:ph type="dt" sz="half" idx="10"/>
          </p:nvPr>
        </p:nvSpPr>
        <p:spPr/>
        <p:txBody>
          <a:bodyPr/>
          <a:lstStyle/>
          <a:p>
            <a:fld id="{7187CC36-1ABB-0441-BACA-10D617B38A3E}" type="datetimeFigureOut">
              <a:rPr lang="en-US" smtClean="0"/>
              <a:t>10/19/2026</a:t>
            </a:fld>
            <a:endParaRPr lang="en-US"/>
          </a:p>
        </p:txBody>
      </p:sp>
      <p:sp>
        <p:nvSpPr>
          <p:cNvPr id="3" name="Footer Placeholder 2">
            <a:extLst>
              <a:ext uri="{FF2B5EF4-FFF2-40B4-BE49-F238E27FC236}">
                <a16:creationId xmlns:a16="http://schemas.microsoft.com/office/drawing/2014/main" id="{6BFEB1A8-0E30-31CB-11B5-841C7FC0BBD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136B4B7-5A1C-06B7-D0A7-C8D78244A765}"/>
              </a:ext>
            </a:extLst>
          </p:cNvPr>
          <p:cNvSpPr>
            <a:spLocks noGrp="1"/>
          </p:cNvSpPr>
          <p:nvPr>
            <p:ph type="sldNum" sz="quarter" idx="12"/>
          </p:nvPr>
        </p:nvSpPr>
        <p:spPr/>
        <p:txBody>
          <a:bodyPr/>
          <a:lstStyle/>
          <a:p>
            <a:fld id="{F0CFCE8D-2C34-3141-8920-163E036E6C36}" type="slidenum">
              <a:rPr lang="en-US" smtClean="0"/>
              <a:t>‹#›</a:t>
            </a:fld>
            <a:endParaRPr lang="en-US"/>
          </a:p>
        </p:txBody>
      </p:sp>
    </p:spTree>
    <p:extLst>
      <p:ext uri="{BB962C8B-B14F-4D97-AF65-F5344CB8AC3E}">
        <p14:creationId xmlns:p14="http://schemas.microsoft.com/office/powerpoint/2010/main" val="17263151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311245-7F55-7AB4-53E3-6FA2C5EB575C}"/>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B6A3CAD6-9706-3099-15ED-1BE2E32C7B7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1491CFC8-CCAE-7060-2A04-D641946195D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9D186B96-172F-65DC-9194-BB164EFF2B2D}"/>
              </a:ext>
            </a:extLst>
          </p:cNvPr>
          <p:cNvSpPr>
            <a:spLocks noGrp="1"/>
          </p:cNvSpPr>
          <p:nvPr>
            <p:ph type="dt" sz="half" idx="10"/>
          </p:nvPr>
        </p:nvSpPr>
        <p:spPr/>
        <p:txBody>
          <a:bodyPr/>
          <a:lstStyle/>
          <a:p>
            <a:fld id="{7187CC36-1ABB-0441-BACA-10D617B38A3E}" type="datetimeFigureOut">
              <a:rPr lang="en-US" smtClean="0"/>
              <a:t>10/19/2026</a:t>
            </a:fld>
            <a:endParaRPr lang="en-US"/>
          </a:p>
        </p:txBody>
      </p:sp>
      <p:sp>
        <p:nvSpPr>
          <p:cNvPr id="6" name="Footer Placeholder 5">
            <a:extLst>
              <a:ext uri="{FF2B5EF4-FFF2-40B4-BE49-F238E27FC236}">
                <a16:creationId xmlns:a16="http://schemas.microsoft.com/office/drawing/2014/main" id="{EB12EAD1-DC85-266F-B504-69BF3DB3E96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46BDA25-D308-1ADE-E6F0-894DA8F627DB}"/>
              </a:ext>
            </a:extLst>
          </p:cNvPr>
          <p:cNvSpPr>
            <a:spLocks noGrp="1"/>
          </p:cNvSpPr>
          <p:nvPr>
            <p:ph type="sldNum" sz="quarter" idx="12"/>
          </p:nvPr>
        </p:nvSpPr>
        <p:spPr/>
        <p:txBody>
          <a:bodyPr/>
          <a:lstStyle/>
          <a:p>
            <a:fld id="{F0CFCE8D-2C34-3141-8920-163E036E6C36}" type="slidenum">
              <a:rPr lang="en-US" smtClean="0"/>
              <a:t>‹#›</a:t>
            </a:fld>
            <a:endParaRPr lang="en-US"/>
          </a:p>
        </p:txBody>
      </p:sp>
    </p:spTree>
    <p:extLst>
      <p:ext uri="{BB962C8B-B14F-4D97-AF65-F5344CB8AC3E}">
        <p14:creationId xmlns:p14="http://schemas.microsoft.com/office/powerpoint/2010/main" val="16530960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A11743-301F-C862-E46D-04C5BE9237CA}"/>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C1E7C068-67D7-A45F-A38D-9CFCEFF6A04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4E0A3BF-7847-3251-F3B1-953B1AA56B3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0F55B3F8-49BC-9F72-A043-980BF30B1FEA}"/>
              </a:ext>
            </a:extLst>
          </p:cNvPr>
          <p:cNvSpPr>
            <a:spLocks noGrp="1"/>
          </p:cNvSpPr>
          <p:nvPr>
            <p:ph type="dt" sz="half" idx="10"/>
          </p:nvPr>
        </p:nvSpPr>
        <p:spPr/>
        <p:txBody>
          <a:bodyPr/>
          <a:lstStyle/>
          <a:p>
            <a:fld id="{7187CC36-1ABB-0441-BACA-10D617B38A3E}" type="datetimeFigureOut">
              <a:rPr lang="en-US" smtClean="0"/>
              <a:t>10/19/2026</a:t>
            </a:fld>
            <a:endParaRPr lang="en-US"/>
          </a:p>
        </p:txBody>
      </p:sp>
      <p:sp>
        <p:nvSpPr>
          <p:cNvPr id="6" name="Footer Placeholder 5">
            <a:extLst>
              <a:ext uri="{FF2B5EF4-FFF2-40B4-BE49-F238E27FC236}">
                <a16:creationId xmlns:a16="http://schemas.microsoft.com/office/drawing/2014/main" id="{8B84E48B-1FBB-FADD-DC01-4E858D5DB8E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6328398-96B6-A32C-061D-D0D4386C1046}"/>
              </a:ext>
            </a:extLst>
          </p:cNvPr>
          <p:cNvSpPr>
            <a:spLocks noGrp="1"/>
          </p:cNvSpPr>
          <p:nvPr>
            <p:ph type="sldNum" sz="quarter" idx="12"/>
          </p:nvPr>
        </p:nvSpPr>
        <p:spPr/>
        <p:txBody>
          <a:bodyPr/>
          <a:lstStyle/>
          <a:p>
            <a:fld id="{F0CFCE8D-2C34-3141-8920-163E036E6C36}" type="slidenum">
              <a:rPr lang="en-US" smtClean="0"/>
              <a:t>‹#›</a:t>
            </a:fld>
            <a:endParaRPr lang="en-US"/>
          </a:p>
        </p:txBody>
      </p:sp>
    </p:spTree>
    <p:extLst>
      <p:ext uri="{BB962C8B-B14F-4D97-AF65-F5344CB8AC3E}">
        <p14:creationId xmlns:p14="http://schemas.microsoft.com/office/powerpoint/2010/main" val="1067931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07B4A1-E66A-46E2-5896-2148711CFB8C}"/>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17E124B1-0A51-69AC-530E-E84A2E702DF8}"/>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1BB40260-D877-B285-A53A-F190124FFF9A}"/>
              </a:ext>
            </a:extLst>
          </p:cNvPr>
          <p:cNvSpPr>
            <a:spLocks noGrp="1"/>
          </p:cNvSpPr>
          <p:nvPr>
            <p:ph type="dt" sz="half" idx="10"/>
          </p:nvPr>
        </p:nvSpPr>
        <p:spPr/>
        <p:txBody>
          <a:bodyPr/>
          <a:lstStyle/>
          <a:p>
            <a:fld id="{7187CC36-1ABB-0441-BACA-10D617B38A3E}" type="datetimeFigureOut">
              <a:rPr lang="en-US" smtClean="0"/>
              <a:t>10/19/2026</a:t>
            </a:fld>
            <a:endParaRPr lang="en-US"/>
          </a:p>
        </p:txBody>
      </p:sp>
      <p:sp>
        <p:nvSpPr>
          <p:cNvPr id="5" name="Footer Placeholder 4">
            <a:extLst>
              <a:ext uri="{FF2B5EF4-FFF2-40B4-BE49-F238E27FC236}">
                <a16:creationId xmlns:a16="http://schemas.microsoft.com/office/drawing/2014/main" id="{526614F1-FB4F-9B72-B877-39638136904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5FC4372-401C-27F4-DE71-F40F2E71135B}"/>
              </a:ext>
            </a:extLst>
          </p:cNvPr>
          <p:cNvSpPr>
            <a:spLocks noGrp="1"/>
          </p:cNvSpPr>
          <p:nvPr>
            <p:ph type="sldNum" sz="quarter" idx="12"/>
          </p:nvPr>
        </p:nvSpPr>
        <p:spPr/>
        <p:txBody>
          <a:bodyPr/>
          <a:lstStyle/>
          <a:p>
            <a:fld id="{F0CFCE8D-2C34-3141-8920-163E036E6C36}" type="slidenum">
              <a:rPr lang="en-US" smtClean="0"/>
              <a:t>‹#›</a:t>
            </a:fld>
            <a:endParaRPr lang="en-US"/>
          </a:p>
        </p:txBody>
      </p:sp>
    </p:spTree>
    <p:extLst>
      <p:ext uri="{BB962C8B-B14F-4D97-AF65-F5344CB8AC3E}">
        <p14:creationId xmlns:p14="http://schemas.microsoft.com/office/powerpoint/2010/main" val="9191505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4B96FB8-9C5C-8EEE-025B-39E514DF3F5E}"/>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AB570392-5B9B-B87B-B1F3-7D1BC8ABD05B}"/>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68F0D5C2-48FE-A8BC-DA80-D1546B19AF69}"/>
              </a:ext>
            </a:extLst>
          </p:cNvPr>
          <p:cNvSpPr>
            <a:spLocks noGrp="1"/>
          </p:cNvSpPr>
          <p:nvPr>
            <p:ph type="dt" sz="half" idx="10"/>
          </p:nvPr>
        </p:nvSpPr>
        <p:spPr/>
        <p:txBody>
          <a:bodyPr/>
          <a:lstStyle/>
          <a:p>
            <a:fld id="{7187CC36-1ABB-0441-BACA-10D617B38A3E}" type="datetimeFigureOut">
              <a:rPr lang="en-US" smtClean="0"/>
              <a:t>10/19/2026</a:t>
            </a:fld>
            <a:endParaRPr lang="en-US"/>
          </a:p>
        </p:txBody>
      </p:sp>
      <p:sp>
        <p:nvSpPr>
          <p:cNvPr id="5" name="Footer Placeholder 4">
            <a:extLst>
              <a:ext uri="{FF2B5EF4-FFF2-40B4-BE49-F238E27FC236}">
                <a16:creationId xmlns:a16="http://schemas.microsoft.com/office/drawing/2014/main" id="{491E0509-165B-B0C9-64E4-93EE09D0FEA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55FC45-7048-B174-31BF-881D4657AEFA}"/>
              </a:ext>
            </a:extLst>
          </p:cNvPr>
          <p:cNvSpPr>
            <a:spLocks noGrp="1"/>
          </p:cNvSpPr>
          <p:nvPr>
            <p:ph type="sldNum" sz="quarter" idx="12"/>
          </p:nvPr>
        </p:nvSpPr>
        <p:spPr/>
        <p:txBody>
          <a:bodyPr/>
          <a:lstStyle/>
          <a:p>
            <a:fld id="{F0CFCE8D-2C34-3141-8920-163E036E6C36}" type="slidenum">
              <a:rPr lang="en-US" smtClean="0"/>
              <a:t>‹#›</a:t>
            </a:fld>
            <a:endParaRPr lang="en-US"/>
          </a:p>
        </p:txBody>
      </p:sp>
    </p:spTree>
    <p:extLst>
      <p:ext uri="{BB962C8B-B14F-4D97-AF65-F5344CB8AC3E}">
        <p14:creationId xmlns:p14="http://schemas.microsoft.com/office/powerpoint/2010/main" val="12401464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983F962-A5FA-200B-FC7C-90380878EF2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03470019-809D-C0BC-DD33-401F3CE91D3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DC050EFE-DDE7-E8D6-473F-3E8050C8E0C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187CC36-1ABB-0441-BACA-10D617B38A3E}" type="datetimeFigureOut">
              <a:rPr lang="en-US" smtClean="0"/>
              <a:t>10/19/2026</a:t>
            </a:fld>
            <a:endParaRPr lang="en-US"/>
          </a:p>
        </p:txBody>
      </p:sp>
      <p:sp>
        <p:nvSpPr>
          <p:cNvPr id="5" name="Footer Placeholder 4">
            <a:extLst>
              <a:ext uri="{FF2B5EF4-FFF2-40B4-BE49-F238E27FC236}">
                <a16:creationId xmlns:a16="http://schemas.microsoft.com/office/drawing/2014/main" id="{D3EEA13B-5A93-06FC-C68D-AD4F8A97602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5BE9FFD-1657-FFE9-1699-F963B6C04AB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0CFCE8D-2C34-3141-8920-163E036E6C36}" type="slidenum">
              <a:rPr lang="en-US" smtClean="0"/>
              <a:t>‹#›</a:t>
            </a:fld>
            <a:endParaRPr lang="en-US"/>
          </a:p>
        </p:txBody>
      </p:sp>
    </p:spTree>
    <p:extLst>
      <p:ext uri="{BB962C8B-B14F-4D97-AF65-F5344CB8AC3E}">
        <p14:creationId xmlns:p14="http://schemas.microsoft.com/office/powerpoint/2010/main" val="64801870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DB7D181-8C1B-7628-4FF0-921E9548FB7E}"/>
              </a:ext>
            </a:extLst>
          </p:cNvPr>
          <p:cNvSpPr/>
          <p:nvPr/>
        </p:nvSpPr>
        <p:spPr>
          <a:xfrm>
            <a:off x="0" y="0"/>
            <a:ext cx="5476460" cy="6858000"/>
          </a:xfrm>
          <a:prstGeom prst="rect">
            <a:avLst/>
          </a:prstGeom>
          <a:solidFill>
            <a:schemeClr val="accent6">
              <a:lumMod val="60000"/>
              <a:lumOff val="40000"/>
            </a:schemeClr>
          </a:solidFill>
          <a:ln>
            <a:solidFill>
              <a:schemeClr val="accent6">
                <a:lumMod val="40000"/>
                <a:lumOff val="6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5" name="Title 1">
            <a:extLst>
              <a:ext uri="{FF2B5EF4-FFF2-40B4-BE49-F238E27FC236}">
                <a16:creationId xmlns:a16="http://schemas.microsoft.com/office/drawing/2014/main" id="{473D9E3A-2CDF-72B8-5258-6D599F052637}"/>
              </a:ext>
            </a:extLst>
          </p:cNvPr>
          <p:cNvSpPr txBox="1">
            <a:spLocks/>
          </p:cNvSpPr>
          <p:nvPr/>
        </p:nvSpPr>
        <p:spPr>
          <a:xfrm>
            <a:off x="305627" y="0"/>
            <a:ext cx="4865205" cy="226140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800" b="1" u="sng" dirty="0">
                <a:latin typeface="+mn-lt"/>
                <a:ea typeface="Cambria"/>
                <a:cs typeface="Calibri Light"/>
              </a:rPr>
              <a:t>Meet The Teacher Session</a:t>
            </a:r>
            <a:endParaRPr lang="en-US" sz="4800" b="1" u="sng" dirty="0">
              <a:latin typeface="+mn-lt"/>
              <a:ea typeface="Cambria"/>
            </a:endParaRPr>
          </a:p>
        </p:txBody>
      </p:sp>
      <p:sp>
        <p:nvSpPr>
          <p:cNvPr id="6" name="Subtitle 2">
            <a:extLst>
              <a:ext uri="{FF2B5EF4-FFF2-40B4-BE49-F238E27FC236}">
                <a16:creationId xmlns:a16="http://schemas.microsoft.com/office/drawing/2014/main" id="{EADF8AC4-EB7C-028D-90E4-06C6A014F625}"/>
              </a:ext>
            </a:extLst>
          </p:cNvPr>
          <p:cNvSpPr txBox="1">
            <a:spLocks/>
          </p:cNvSpPr>
          <p:nvPr/>
        </p:nvSpPr>
        <p:spPr>
          <a:xfrm>
            <a:off x="136662" y="2801289"/>
            <a:ext cx="5232172" cy="299322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3200" dirty="0">
                <a:ea typeface="Cambria"/>
                <a:cs typeface="Calibri"/>
              </a:rPr>
              <a:t>Welcome to Acer Class Year 4</a:t>
            </a:r>
            <a:br>
              <a:rPr lang="en-US" sz="3200" dirty="0">
                <a:cs typeface="Calibri"/>
              </a:rPr>
            </a:br>
            <a:endParaRPr lang="en-US" sz="3200" dirty="0">
              <a:cs typeface="Calibri"/>
            </a:endParaRPr>
          </a:p>
          <a:p>
            <a:pPr marL="0" indent="0">
              <a:buNone/>
            </a:pPr>
            <a:r>
              <a:rPr lang="en-US" sz="3200" dirty="0">
                <a:cs typeface="Calibri"/>
              </a:rPr>
              <a:t>Class Teacher: </a:t>
            </a:r>
            <a:r>
              <a:rPr lang="en-US" sz="3200" dirty="0" err="1">
                <a:cs typeface="Calibri"/>
              </a:rPr>
              <a:t>Mr</a:t>
            </a:r>
            <a:r>
              <a:rPr lang="en-US" sz="3200" dirty="0">
                <a:cs typeface="Calibri"/>
              </a:rPr>
              <a:t> Housley</a:t>
            </a:r>
          </a:p>
          <a:p>
            <a:pPr marL="0" indent="0">
              <a:buNone/>
            </a:pPr>
            <a:r>
              <a:rPr lang="en-US" sz="3200" dirty="0">
                <a:ea typeface="Cambria"/>
                <a:cs typeface="Calibri"/>
              </a:rPr>
              <a:t>Supported by:</a:t>
            </a:r>
          </a:p>
          <a:p>
            <a:pPr marL="0" indent="0">
              <a:buNone/>
            </a:pPr>
            <a:r>
              <a:rPr lang="en-US" sz="3200" dirty="0" err="1">
                <a:ea typeface="Cambria"/>
                <a:cs typeface="Calibri"/>
              </a:rPr>
              <a:t>Mr</a:t>
            </a:r>
            <a:r>
              <a:rPr lang="en-US" sz="3200" dirty="0">
                <a:ea typeface="Cambria"/>
                <a:cs typeface="Calibri"/>
              </a:rPr>
              <a:t> Burton and Miss Hull</a:t>
            </a:r>
          </a:p>
        </p:txBody>
      </p:sp>
      <p:pic>
        <p:nvPicPr>
          <p:cNvPr id="8" name="Picture 2" descr="Kennington Primary School">
            <a:extLst>
              <a:ext uri="{FF2B5EF4-FFF2-40B4-BE49-F238E27FC236}">
                <a16:creationId xmlns:a16="http://schemas.microsoft.com/office/drawing/2014/main" id="{44D7C019-A2BE-38B9-13C0-515BE4AF78F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67688"/>
          <a:stretch/>
        </p:blipFill>
        <p:spPr bwMode="auto">
          <a:xfrm>
            <a:off x="5958701" y="504027"/>
            <a:ext cx="5927672" cy="58499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94041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299E39-F094-1BC6-3B35-87D0295F66BA}"/>
              </a:ext>
            </a:extLst>
          </p:cNvPr>
          <p:cNvSpPr>
            <a:spLocks noGrp="1"/>
          </p:cNvSpPr>
          <p:nvPr>
            <p:ph type="title"/>
          </p:nvPr>
        </p:nvSpPr>
        <p:spPr>
          <a:xfrm>
            <a:off x="838200" y="585216"/>
            <a:ext cx="10515600" cy="1325563"/>
          </a:xfrm>
        </p:spPr>
        <p:txBody>
          <a:bodyPr>
            <a:normAutofit/>
          </a:bodyPr>
          <a:lstStyle/>
          <a:p>
            <a:r>
              <a:rPr lang="en-US">
                <a:solidFill>
                  <a:schemeClr val="bg1"/>
                </a:solidFill>
                <a:cs typeface="Calibri Light"/>
              </a:rPr>
              <a:t>Pupil, family and teacher partnerships</a:t>
            </a:r>
          </a:p>
        </p:txBody>
      </p:sp>
      <p:pic>
        <p:nvPicPr>
          <p:cNvPr id="4" name="Picture 4" descr="Diagram&#10;&#10;Description automatically generated">
            <a:extLst>
              <a:ext uri="{FF2B5EF4-FFF2-40B4-BE49-F238E27FC236}">
                <a16:creationId xmlns:a16="http://schemas.microsoft.com/office/drawing/2014/main" id="{AD8477D9-04E0-41F7-44F8-8831ECDB1A65}"/>
              </a:ext>
            </a:extLst>
          </p:cNvPr>
          <p:cNvPicPr>
            <a:picLocks noChangeAspect="1"/>
          </p:cNvPicPr>
          <p:nvPr/>
        </p:nvPicPr>
        <p:blipFill rotWithShape="1">
          <a:blip r:embed="rId3"/>
          <a:srcRect l="7077" r="7733"/>
          <a:stretch/>
        </p:blipFill>
        <p:spPr>
          <a:xfrm>
            <a:off x="655320" y="2516777"/>
            <a:ext cx="6236208" cy="3660185"/>
          </a:xfrm>
          <a:prstGeom prst="rect">
            <a:avLst/>
          </a:prstGeom>
        </p:spPr>
      </p:pic>
      <p:sp>
        <p:nvSpPr>
          <p:cNvPr id="8" name="Content Placeholder 7">
            <a:extLst>
              <a:ext uri="{FF2B5EF4-FFF2-40B4-BE49-F238E27FC236}">
                <a16:creationId xmlns:a16="http://schemas.microsoft.com/office/drawing/2014/main" id="{A0917602-DEF7-E560-E2C5-2A6A22E3245D}"/>
              </a:ext>
            </a:extLst>
          </p:cNvPr>
          <p:cNvSpPr>
            <a:spLocks noGrp="1"/>
          </p:cNvSpPr>
          <p:nvPr>
            <p:ph idx="1"/>
          </p:nvPr>
        </p:nvSpPr>
        <p:spPr>
          <a:xfrm>
            <a:off x="7546848" y="2516777"/>
            <a:ext cx="3803904" cy="3660185"/>
          </a:xfrm>
        </p:spPr>
        <p:txBody>
          <a:bodyPr anchor="ctr">
            <a:normAutofit/>
          </a:bodyPr>
          <a:lstStyle/>
          <a:p>
            <a:pPr marL="0" indent="0">
              <a:buNone/>
            </a:pPr>
            <a:r>
              <a:rPr lang="en-US" sz="4000" dirty="0">
                <a:ea typeface="Cambria"/>
                <a:cs typeface="Calibri"/>
              </a:rPr>
              <a:t>Your children achieve their full potential when all 3 work work well together. </a:t>
            </a:r>
          </a:p>
          <a:p>
            <a:pPr marL="0" indent="0">
              <a:buNone/>
            </a:pPr>
            <a:endParaRPr lang="en-US" sz="2200" dirty="0">
              <a:latin typeface="Cambria"/>
              <a:ea typeface="Cambria"/>
              <a:cs typeface="Calibri"/>
            </a:endParaRPr>
          </a:p>
        </p:txBody>
      </p:sp>
      <p:sp>
        <p:nvSpPr>
          <p:cNvPr id="6" name="Rectangle 5">
            <a:extLst>
              <a:ext uri="{FF2B5EF4-FFF2-40B4-BE49-F238E27FC236}">
                <a16:creationId xmlns:a16="http://schemas.microsoft.com/office/drawing/2014/main" id="{01A4B372-0ECC-9048-FFA9-2F85556E5A01}"/>
              </a:ext>
            </a:extLst>
          </p:cNvPr>
          <p:cNvSpPr/>
          <p:nvPr/>
        </p:nvSpPr>
        <p:spPr>
          <a:xfrm>
            <a:off x="258417" y="198783"/>
            <a:ext cx="11608905" cy="1381539"/>
          </a:xfrm>
          <a:prstGeom prst="rect">
            <a:avLst/>
          </a:prstGeom>
          <a:solidFill>
            <a:schemeClr val="accent6">
              <a:lumMod val="60000"/>
              <a:lumOff val="4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dirty="0">
                <a:solidFill>
                  <a:sysClr val="windowText" lastClr="000000"/>
                </a:solidFill>
              </a:rPr>
              <a:t>Pupil, family and teacher partnerships</a:t>
            </a:r>
          </a:p>
        </p:txBody>
      </p:sp>
    </p:spTree>
    <p:extLst>
      <p:ext uri="{BB962C8B-B14F-4D97-AF65-F5344CB8AC3E}">
        <p14:creationId xmlns:p14="http://schemas.microsoft.com/office/powerpoint/2010/main" val="16114941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431FAC77-4DE1-D0C0-3870-245F3C2E8FD8}"/>
              </a:ext>
            </a:extLst>
          </p:cNvPr>
          <p:cNvSpPr/>
          <p:nvPr/>
        </p:nvSpPr>
        <p:spPr>
          <a:xfrm>
            <a:off x="0" y="3278"/>
            <a:ext cx="2435087" cy="6858000"/>
          </a:xfrm>
          <a:prstGeom prst="rect">
            <a:avLst/>
          </a:prstGeom>
          <a:solidFill>
            <a:schemeClr val="accent6">
              <a:lumMod val="60000"/>
              <a:lumOff val="4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5">
            <a:extLst>
              <a:ext uri="{FF2B5EF4-FFF2-40B4-BE49-F238E27FC236}">
                <a16:creationId xmlns:a16="http://schemas.microsoft.com/office/drawing/2014/main" id="{4E3F9061-0449-FAAD-EA74-94F19A873212}"/>
              </a:ext>
            </a:extLst>
          </p:cNvPr>
          <p:cNvSpPr txBox="1"/>
          <p:nvPr/>
        </p:nvSpPr>
        <p:spPr>
          <a:xfrm>
            <a:off x="2703610" y="402001"/>
            <a:ext cx="8100060" cy="649605"/>
          </a:xfrm>
          <a:prstGeom prst="rect">
            <a:avLst/>
          </a:prstGeom>
          <a:noFill/>
        </p:spPr>
        <p:txBody>
          <a:bodyPr wrap="square">
            <a:spAutoFit/>
          </a:bodyPr>
          <a:lstStyle/>
          <a:p>
            <a:r>
              <a:rPr lang="en-US" sz="1800" kern="1200" dirty="0">
                <a:solidFill>
                  <a:srgbClr val="000000"/>
                </a:solidFill>
                <a:effectLst/>
                <a:latin typeface="Comic Sans MS" panose="030F0702030302020204" pitchFamily="66" charset="0"/>
                <a:ea typeface="Calibri" panose="020F0502020204030204" pitchFamily="34" charset="0"/>
                <a:cs typeface="Times New Roman" panose="02020603050405020304" pitchFamily="18" charset="0"/>
              </a:rPr>
              <a:t>Children can arrive from 8:35am doors locked at 8:50am. During this time children have the opportunity to practice and consolidate skills.</a:t>
            </a:r>
            <a:endParaRPr lang="en-GB" sz="1200" dirty="0">
              <a:effectLst/>
              <a:latin typeface="Comic Sans MS" panose="030F0702030302020204" pitchFamily="66" charset="0"/>
              <a:ea typeface="Calibri" panose="020F0502020204030204" pitchFamily="34" charset="0"/>
              <a:cs typeface="Times New Roman" panose="02020603050405020304" pitchFamily="18" charset="0"/>
            </a:endParaRPr>
          </a:p>
        </p:txBody>
      </p:sp>
      <p:sp>
        <p:nvSpPr>
          <p:cNvPr id="22" name="TextBox 9">
            <a:extLst>
              <a:ext uri="{FF2B5EF4-FFF2-40B4-BE49-F238E27FC236}">
                <a16:creationId xmlns:a16="http://schemas.microsoft.com/office/drawing/2014/main" id="{FA8356B8-D8A3-8D7A-9D5D-B8FDAB2F8841}"/>
              </a:ext>
            </a:extLst>
          </p:cNvPr>
          <p:cNvSpPr txBox="1"/>
          <p:nvPr/>
        </p:nvSpPr>
        <p:spPr>
          <a:xfrm>
            <a:off x="2703610" y="1264222"/>
            <a:ext cx="9451975" cy="928370"/>
          </a:xfrm>
          <a:prstGeom prst="rect">
            <a:avLst/>
          </a:prstGeom>
          <a:noFill/>
        </p:spPr>
        <p:txBody>
          <a:bodyPr wrap="square">
            <a:spAutoFit/>
          </a:bodyPr>
          <a:lstStyle/>
          <a:p>
            <a:r>
              <a:rPr lang="en-US" sz="1800" kern="1200" dirty="0">
                <a:solidFill>
                  <a:srgbClr val="000000"/>
                </a:solidFill>
                <a:effectLst/>
                <a:latin typeface="Comic Sans MS" panose="030F0702030302020204" pitchFamily="66" charset="0"/>
                <a:ea typeface="Calibri" panose="020F0502020204030204" pitchFamily="34" charset="0"/>
                <a:cs typeface="Times New Roman" panose="02020603050405020304" pitchFamily="18" charset="0"/>
              </a:rPr>
              <a:t>Children who are late and arrive after 8:50am or after miss up to 20 minutes of learning each day – equating to an hour lost over the course of a week and 37 hours lost in a year. </a:t>
            </a:r>
            <a:r>
              <a:rPr lang="en-US" dirty="0">
                <a:solidFill>
                  <a:srgbClr val="000000"/>
                </a:solidFill>
                <a:latin typeface="Comic Sans MS" panose="030F0702030302020204" pitchFamily="66" charset="0"/>
                <a:ea typeface="Calibri" panose="020F0502020204030204" pitchFamily="34" charset="0"/>
                <a:cs typeface="Times New Roman" panose="02020603050405020304" pitchFamily="18" charset="0"/>
              </a:rPr>
              <a:t>P</a:t>
            </a:r>
            <a:r>
              <a:rPr lang="en-US" sz="1800" kern="1200" dirty="0">
                <a:solidFill>
                  <a:srgbClr val="000000"/>
                </a:solidFill>
                <a:effectLst/>
                <a:latin typeface="Comic Sans MS" panose="030F0702030302020204" pitchFamily="66" charset="0"/>
                <a:ea typeface="Calibri" panose="020F0502020204030204" pitchFamily="34" charset="0"/>
                <a:cs typeface="Times New Roman" panose="02020603050405020304" pitchFamily="18" charset="0"/>
              </a:rPr>
              <a:t>unctuality is important at </a:t>
            </a:r>
            <a:r>
              <a:rPr lang="en-US" sz="1800" kern="1200" dirty="0" err="1">
                <a:solidFill>
                  <a:srgbClr val="000000"/>
                </a:solidFill>
                <a:effectLst/>
                <a:latin typeface="Comic Sans MS" panose="030F0702030302020204" pitchFamily="66" charset="0"/>
                <a:ea typeface="Calibri" panose="020F0502020204030204" pitchFamily="34" charset="0"/>
                <a:cs typeface="Times New Roman" panose="02020603050405020304" pitchFamily="18" charset="0"/>
              </a:rPr>
              <a:t>Kennington</a:t>
            </a:r>
            <a:r>
              <a:rPr lang="en-US" sz="1800" kern="1200" dirty="0">
                <a:solidFill>
                  <a:srgbClr val="000000"/>
                </a:solidFill>
                <a:effectLst/>
                <a:latin typeface="Comic Sans MS" panose="030F0702030302020204" pitchFamily="66" charset="0"/>
                <a:ea typeface="Calibri" panose="020F0502020204030204" pitchFamily="34" charset="0"/>
                <a:cs typeface="Times New Roman" panose="02020603050405020304" pitchFamily="18" charset="0"/>
              </a:rPr>
              <a:t>.</a:t>
            </a:r>
            <a:endParaRPr lang="en-GB" sz="1200" dirty="0">
              <a:effectLst/>
              <a:latin typeface="Comic Sans MS" panose="030F0702030302020204" pitchFamily="66" charset="0"/>
              <a:ea typeface="Calibri" panose="020F0502020204030204" pitchFamily="34" charset="0"/>
              <a:cs typeface="Times New Roman" panose="02020603050405020304" pitchFamily="18" charset="0"/>
            </a:endParaRPr>
          </a:p>
        </p:txBody>
      </p:sp>
      <p:sp>
        <p:nvSpPr>
          <p:cNvPr id="24" name="TextBox 7">
            <a:extLst>
              <a:ext uri="{FF2B5EF4-FFF2-40B4-BE49-F238E27FC236}">
                <a16:creationId xmlns:a16="http://schemas.microsoft.com/office/drawing/2014/main" id="{1FCE27FA-7444-A6ED-9DE7-2FE88AE17BD6}"/>
              </a:ext>
            </a:extLst>
          </p:cNvPr>
          <p:cNvSpPr txBox="1"/>
          <p:nvPr/>
        </p:nvSpPr>
        <p:spPr>
          <a:xfrm>
            <a:off x="2703610" y="2551160"/>
            <a:ext cx="6459855" cy="370205"/>
          </a:xfrm>
          <a:prstGeom prst="rect">
            <a:avLst/>
          </a:prstGeom>
          <a:noFill/>
        </p:spPr>
        <p:txBody>
          <a:bodyPr wrap="square">
            <a:spAutoFit/>
          </a:bodyPr>
          <a:lstStyle/>
          <a:p>
            <a:r>
              <a:rPr lang="en-US" sz="1800" kern="1200" dirty="0">
                <a:solidFill>
                  <a:srgbClr val="000000"/>
                </a:solidFill>
                <a:effectLst/>
                <a:latin typeface="Comic Sans MS" panose="030F0702030302020204" pitchFamily="66" charset="0"/>
                <a:ea typeface="Calibri" panose="020F0502020204030204" pitchFamily="34" charset="0"/>
                <a:cs typeface="Times New Roman" panose="02020603050405020304" pitchFamily="18" charset="0"/>
              </a:rPr>
              <a:t>Formal teaching starts at 8:50.   </a:t>
            </a:r>
            <a:endParaRPr lang="en-GB" sz="1200" dirty="0">
              <a:effectLst/>
              <a:latin typeface="Comic Sans MS" panose="030F0702030302020204" pitchFamily="66" charset="0"/>
              <a:ea typeface="Calibri" panose="020F0502020204030204" pitchFamily="34" charset="0"/>
              <a:cs typeface="Times New Roman" panose="02020603050405020304" pitchFamily="18" charset="0"/>
            </a:endParaRPr>
          </a:p>
        </p:txBody>
      </p:sp>
      <p:sp>
        <p:nvSpPr>
          <p:cNvPr id="26" name="TextBox 11">
            <a:extLst>
              <a:ext uri="{FF2B5EF4-FFF2-40B4-BE49-F238E27FC236}">
                <a16:creationId xmlns:a16="http://schemas.microsoft.com/office/drawing/2014/main" id="{8E90E15B-F5BA-FE65-B611-3A3DCE982846}"/>
              </a:ext>
            </a:extLst>
          </p:cNvPr>
          <p:cNvSpPr txBox="1"/>
          <p:nvPr/>
        </p:nvSpPr>
        <p:spPr>
          <a:xfrm>
            <a:off x="2703610" y="3284708"/>
            <a:ext cx="9004300" cy="646331"/>
          </a:xfrm>
          <a:prstGeom prst="rect">
            <a:avLst/>
          </a:prstGeom>
          <a:noFill/>
        </p:spPr>
        <p:txBody>
          <a:bodyPr wrap="square">
            <a:spAutoFit/>
          </a:bodyPr>
          <a:lstStyle/>
          <a:p>
            <a:r>
              <a:rPr lang="en-US" sz="1800" kern="1200" dirty="0">
                <a:solidFill>
                  <a:srgbClr val="000000"/>
                </a:solidFill>
                <a:effectLst/>
                <a:latin typeface="Comic Sans MS" panose="030F0702030302020204" pitchFamily="66" charset="0"/>
                <a:ea typeface="Calibri" panose="020F0502020204030204" pitchFamily="34" charset="0"/>
                <a:cs typeface="Times New Roman" panose="02020603050405020304" pitchFamily="18" charset="0"/>
              </a:rPr>
              <a:t>PE is on </a:t>
            </a:r>
            <a:r>
              <a:rPr lang="en-US" b="1" dirty="0">
                <a:solidFill>
                  <a:srgbClr val="000000"/>
                </a:solidFill>
                <a:latin typeface="Comic Sans MS" panose="030F0702030302020204" pitchFamily="66" charset="0"/>
                <a:ea typeface="Calibri" panose="020F0502020204030204" pitchFamily="34" charset="0"/>
                <a:cs typeface="Times New Roman" panose="02020603050405020304" pitchFamily="18" charset="0"/>
              </a:rPr>
              <a:t>Mondays and Thursdays</a:t>
            </a:r>
            <a:r>
              <a:rPr lang="en-US" sz="1800" kern="1200" dirty="0">
                <a:solidFill>
                  <a:srgbClr val="000000"/>
                </a:solidFill>
                <a:effectLst/>
                <a:latin typeface="Comic Sans MS" panose="030F0702030302020204" pitchFamily="66" charset="0"/>
                <a:ea typeface="Calibri" panose="020F0502020204030204" pitchFamily="34" charset="0"/>
                <a:cs typeface="Times New Roman" panose="02020603050405020304" pitchFamily="18" charset="0"/>
              </a:rPr>
              <a:t>. Please ensure children come </a:t>
            </a:r>
            <a:r>
              <a:rPr lang="en-US" dirty="0">
                <a:solidFill>
                  <a:srgbClr val="000000"/>
                </a:solidFill>
                <a:latin typeface="Comic Sans MS" panose="030F0702030302020204" pitchFamily="66" charset="0"/>
                <a:ea typeface="Calibri" panose="020F0502020204030204" pitchFamily="34" charset="0"/>
                <a:cs typeface="Times New Roman" panose="02020603050405020304" pitchFamily="18" charset="0"/>
              </a:rPr>
              <a:t>to school in their PE kits on these days.</a:t>
            </a:r>
            <a:r>
              <a:rPr lang="en-US" sz="1800" kern="1200" dirty="0">
                <a:solidFill>
                  <a:srgbClr val="000000"/>
                </a:solidFill>
                <a:effectLst/>
                <a:latin typeface="Comic Sans MS" panose="030F0702030302020204" pitchFamily="66" charset="0"/>
                <a:ea typeface="Calibri" panose="020F0502020204030204" pitchFamily="34" charset="0"/>
                <a:cs typeface="Times New Roman" panose="02020603050405020304" pitchFamily="18" charset="0"/>
              </a:rPr>
              <a:t> </a:t>
            </a:r>
            <a:endParaRPr lang="en-GB" sz="1200" dirty="0">
              <a:effectLst/>
              <a:latin typeface="Comic Sans MS" panose="030F0702030302020204" pitchFamily="66" charset="0"/>
              <a:ea typeface="Calibri" panose="020F0502020204030204" pitchFamily="34" charset="0"/>
              <a:cs typeface="Times New Roman" panose="02020603050405020304" pitchFamily="18" charset="0"/>
            </a:endParaRPr>
          </a:p>
        </p:txBody>
      </p:sp>
      <p:sp>
        <p:nvSpPr>
          <p:cNvPr id="28" name="TextBox 13">
            <a:extLst>
              <a:ext uri="{FF2B5EF4-FFF2-40B4-BE49-F238E27FC236}">
                <a16:creationId xmlns:a16="http://schemas.microsoft.com/office/drawing/2014/main" id="{C0AD813D-1545-E6A4-4AFC-960A20D7D8BE}"/>
              </a:ext>
            </a:extLst>
          </p:cNvPr>
          <p:cNvSpPr txBox="1"/>
          <p:nvPr/>
        </p:nvSpPr>
        <p:spPr>
          <a:xfrm>
            <a:off x="2703610" y="4295204"/>
            <a:ext cx="8338820" cy="923330"/>
          </a:xfrm>
          <a:prstGeom prst="rect">
            <a:avLst/>
          </a:prstGeom>
          <a:noFill/>
        </p:spPr>
        <p:txBody>
          <a:bodyPr wrap="square">
            <a:spAutoFit/>
          </a:bodyPr>
          <a:lstStyle/>
          <a:p>
            <a:r>
              <a:rPr lang="en-US" sz="1800" kern="1200" dirty="0">
                <a:solidFill>
                  <a:srgbClr val="000000"/>
                </a:solidFill>
                <a:effectLst/>
                <a:latin typeface="Comic Sans MS" panose="030F0702030302020204" pitchFamily="66" charset="0"/>
                <a:ea typeface="Calibri" panose="020F0502020204030204" pitchFamily="34" charset="0"/>
                <a:cs typeface="Times New Roman" panose="02020603050405020304" pitchFamily="18" charset="0"/>
              </a:rPr>
              <a:t>Water bottles and healthy snacks. </a:t>
            </a:r>
            <a:r>
              <a:rPr lang="en-US" dirty="0">
                <a:solidFill>
                  <a:srgbClr val="000000"/>
                </a:solidFill>
                <a:latin typeface="Comic Sans MS" panose="030F0702030302020204" pitchFamily="66" charset="0"/>
                <a:ea typeface="Calibri" panose="020F0502020204030204" pitchFamily="34" charset="0"/>
                <a:cs typeface="Calibri" panose="020F0502020204030204" pitchFamily="34" charset="0"/>
              </a:rPr>
              <a:t>Water bottles must be small, plastic bottles which have a sports cap to prevent spillages in class. </a:t>
            </a:r>
            <a:r>
              <a:rPr lang="en-US" sz="1600" dirty="0">
                <a:solidFill>
                  <a:srgbClr val="000000"/>
                </a:solidFill>
                <a:latin typeface="Comic Sans MS" panose="030F0702030302020204" pitchFamily="66" charset="0"/>
                <a:ea typeface="Calibri" panose="020F0502020204030204" pitchFamily="34" charset="0"/>
                <a:cs typeface="Times New Roman" panose="02020603050405020304" pitchFamily="18" charset="0"/>
              </a:rPr>
              <a:t>Water bottles are kept in the trays at the back of the class throughout the day. </a:t>
            </a:r>
            <a:endParaRPr lang="en-GB" sz="1200" dirty="0">
              <a:effectLst/>
              <a:latin typeface="Comic Sans MS" panose="030F0702030302020204" pitchFamily="66" charset="0"/>
              <a:ea typeface="Calibri" panose="020F0502020204030204" pitchFamily="34" charset="0"/>
              <a:cs typeface="Times New Roman" panose="02020603050405020304" pitchFamily="18" charset="0"/>
            </a:endParaRPr>
          </a:p>
        </p:txBody>
      </p:sp>
      <p:sp>
        <p:nvSpPr>
          <p:cNvPr id="30" name="TextBox 15">
            <a:extLst>
              <a:ext uri="{FF2B5EF4-FFF2-40B4-BE49-F238E27FC236}">
                <a16:creationId xmlns:a16="http://schemas.microsoft.com/office/drawing/2014/main" id="{A0085B84-A302-A796-CE03-F4FE67EE3763}"/>
              </a:ext>
            </a:extLst>
          </p:cNvPr>
          <p:cNvSpPr txBox="1"/>
          <p:nvPr/>
        </p:nvSpPr>
        <p:spPr>
          <a:xfrm>
            <a:off x="2703610" y="5129593"/>
            <a:ext cx="8100060" cy="1200329"/>
          </a:xfrm>
          <a:prstGeom prst="rect">
            <a:avLst/>
          </a:prstGeom>
          <a:noFill/>
        </p:spPr>
        <p:txBody>
          <a:bodyPr wrap="square">
            <a:spAutoFit/>
          </a:bodyPr>
          <a:lstStyle/>
          <a:p>
            <a:r>
              <a:rPr lang="en-US" dirty="0">
                <a:solidFill>
                  <a:srgbClr val="000000"/>
                </a:solidFill>
                <a:latin typeface="Comic Sans MS" panose="030F0702030302020204" pitchFamily="66" charset="0"/>
                <a:ea typeface="Calibri" panose="020F0502020204030204" pitchFamily="34" charset="0"/>
                <a:cs typeface="Times New Roman" panose="02020603050405020304" pitchFamily="18" charset="0"/>
              </a:rPr>
              <a:t>E</a:t>
            </a:r>
            <a:r>
              <a:rPr lang="en-US" sz="1800" kern="1200" dirty="0">
                <a:solidFill>
                  <a:srgbClr val="000000"/>
                </a:solidFill>
                <a:effectLst/>
                <a:latin typeface="Comic Sans MS" panose="030F0702030302020204" pitchFamily="66" charset="0"/>
                <a:ea typeface="Calibri" panose="020F0502020204030204" pitchFamily="34" charset="0"/>
                <a:cs typeface="Times New Roman" panose="02020603050405020304" pitchFamily="18" charset="0"/>
              </a:rPr>
              <a:t>nd of day collection. Please wait on the junior playground . At the end of the day, we often have great things to tell our families so please feel relaxed if we call you over! It's more often than not to celebrate success! School finishes at 3:20pm</a:t>
            </a:r>
            <a:endParaRPr lang="en-GB" sz="1200" dirty="0">
              <a:effectLst/>
              <a:latin typeface="Comic Sans MS" panose="030F0702030302020204" pitchFamily="66"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2785439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04E9F7C-6198-CF29-2514-E6B1543F7422}"/>
              </a:ext>
            </a:extLst>
          </p:cNvPr>
          <p:cNvSpPr/>
          <p:nvPr/>
        </p:nvSpPr>
        <p:spPr>
          <a:xfrm>
            <a:off x="9756913" y="0"/>
            <a:ext cx="2435087" cy="6858000"/>
          </a:xfrm>
          <a:prstGeom prst="rect">
            <a:avLst/>
          </a:prstGeom>
          <a:solidFill>
            <a:schemeClr val="accent6">
              <a:lumMod val="60000"/>
              <a:lumOff val="4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E6A56A6F-525B-A4BB-4325-A25FFE00E727}"/>
              </a:ext>
            </a:extLst>
          </p:cNvPr>
          <p:cNvSpPr txBox="1"/>
          <p:nvPr/>
        </p:nvSpPr>
        <p:spPr>
          <a:xfrm>
            <a:off x="3190461" y="168965"/>
            <a:ext cx="4047903" cy="769441"/>
          </a:xfrm>
          <a:prstGeom prst="rect">
            <a:avLst/>
          </a:prstGeom>
          <a:noFill/>
        </p:spPr>
        <p:txBody>
          <a:bodyPr wrap="none" rtlCol="0">
            <a:spAutoFit/>
          </a:bodyPr>
          <a:lstStyle/>
          <a:p>
            <a:r>
              <a:rPr lang="en-US" sz="4400" b="1" dirty="0"/>
              <a:t>Our Class Norms</a:t>
            </a:r>
          </a:p>
        </p:txBody>
      </p:sp>
      <p:sp>
        <p:nvSpPr>
          <p:cNvPr id="3" name="TextBox 2"/>
          <p:cNvSpPr txBox="1"/>
          <p:nvPr/>
        </p:nvSpPr>
        <p:spPr>
          <a:xfrm>
            <a:off x="143435" y="1137084"/>
            <a:ext cx="9521425" cy="4893647"/>
          </a:xfrm>
          <a:prstGeom prst="rect">
            <a:avLst/>
          </a:prstGeom>
          <a:noFill/>
        </p:spPr>
        <p:txBody>
          <a:bodyPr wrap="square" rtlCol="0">
            <a:spAutoFit/>
          </a:bodyPr>
          <a:lstStyle/>
          <a:p>
            <a:r>
              <a:rPr lang="en-GB" sz="2000" dirty="0"/>
              <a:t>We follow the traffic light system in our classroom to support behaviour.</a:t>
            </a:r>
          </a:p>
          <a:p>
            <a:endParaRPr lang="en-GB" sz="2000" dirty="0"/>
          </a:p>
          <a:p>
            <a:r>
              <a:rPr lang="en-GB" sz="2000" dirty="0"/>
              <a:t>Our class norms are displayed on the whiteboard next to the traffic lights to allow for children to remind themselves of the expectations if they need it. </a:t>
            </a:r>
          </a:p>
          <a:p>
            <a:endParaRPr lang="en-GB" sz="2000" dirty="0"/>
          </a:p>
          <a:p>
            <a:r>
              <a:rPr lang="en-GB" sz="2000" dirty="0"/>
              <a:t>Children who need more than 1 reminder are asked to move their name to amber. Any further examples of not following our norms will be lead to moving their name to red. </a:t>
            </a:r>
          </a:p>
          <a:p>
            <a:endParaRPr lang="en-GB" sz="2000" dirty="0"/>
          </a:p>
          <a:p>
            <a:r>
              <a:rPr lang="en-GB" sz="2000" dirty="0"/>
              <a:t>Children are told why they are moving their name when it happens.</a:t>
            </a:r>
          </a:p>
          <a:p>
            <a:endParaRPr lang="en-GB" sz="2000" dirty="0"/>
          </a:p>
          <a:p>
            <a:r>
              <a:rPr lang="en-GB" sz="2000" dirty="0"/>
              <a:t>To avoid conversations at the end of the day always being behaviour based, the email received will give details of any incidents leading to names being on red.</a:t>
            </a:r>
          </a:p>
          <a:p>
            <a:endParaRPr lang="en-GB" dirty="0"/>
          </a:p>
          <a:p>
            <a:endParaRPr lang="en-GB" dirty="0"/>
          </a:p>
          <a:p>
            <a:r>
              <a:rPr lang="en-GB" dirty="0"/>
              <a:t> </a:t>
            </a:r>
          </a:p>
          <a:p>
            <a:endParaRPr lang="en-GB" dirty="0"/>
          </a:p>
        </p:txBody>
      </p:sp>
    </p:spTree>
    <p:extLst>
      <p:ext uri="{BB962C8B-B14F-4D97-AF65-F5344CB8AC3E}">
        <p14:creationId xmlns:p14="http://schemas.microsoft.com/office/powerpoint/2010/main" val="7901137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04E9F7C-6198-CF29-2514-E6B1543F7422}"/>
              </a:ext>
            </a:extLst>
          </p:cNvPr>
          <p:cNvSpPr/>
          <p:nvPr/>
        </p:nvSpPr>
        <p:spPr>
          <a:xfrm>
            <a:off x="9756913" y="0"/>
            <a:ext cx="2435087" cy="6858000"/>
          </a:xfrm>
          <a:prstGeom prst="rect">
            <a:avLst/>
          </a:prstGeom>
          <a:solidFill>
            <a:schemeClr val="accent6">
              <a:lumMod val="60000"/>
              <a:lumOff val="4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E6A56A6F-525B-A4BB-4325-A25FFE00E727}"/>
              </a:ext>
            </a:extLst>
          </p:cNvPr>
          <p:cNvSpPr txBox="1"/>
          <p:nvPr/>
        </p:nvSpPr>
        <p:spPr>
          <a:xfrm>
            <a:off x="3190461" y="168965"/>
            <a:ext cx="4134209" cy="769441"/>
          </a:xfrm>
          <a:prstGeom prst="rect">
            <a:avLst/>
          </a:prstGeom>
          <a:noFill/>
        </p:spPr>
        <p:txBody>
          <a:bodyPr wrap="none" rtlCol="0">
            <a:spAutoFit/>
          </a:bodyPr>
          <a:lstStyle/>
          <a:p>
            <a:r>
              <a:rPr lang="en-US" sz="4400" b="1" dirty="0"/>
              <a:t>Reading Journals</a:t>
            </a:r>
          </a:p>
        </p:txBody>
      </p:sp>
      <p:sp>
        <p:nvSpPr>
          <p:cNvPr id="3" name="TextBox 2"/>
          <p:cNvSpPr txBox="1"/>
          <p:nvPr/>
        </p:nvSpPr>
        <p:spPr>
          <a:xfrm>
            <a:off x="464040" y="1181907"/>
            <a:ext cx="9200820" cy="5909310"/>
          </a:xfrm>
          <a:prstGeom prst="rect">
            <a:avLst/>
          </a:prstGeom>
          <a:noFill/>
        </p:spPr>
        <p:txBody>
          <a:bodyPr wrap="square" rtlCol="0">
            <a:spAutoFit/>
          </a:bodyPr>
          <a:lstStyle/>
          <a:p>
            <a:r>
              <a:rPr lang="en-GB" dirty="0"/>
              <a:t>As we are a school that promotes reading for pleasure.  Instead of reading diaries, each child will have their own reading journal.   Each reading journal will contain:</a:t>
            </a:r>
          </a:p>
          <a:p>
            <a:pPr marL="285750" indent="-285750">
              <a:buFont typeface="Arial" panose="020B0604020202020204" pitchFamily="34" charset="0"/>
              <a:buChar char="•"/>
            </a:pPr>
            <a:r>
              <a:rPr lang="en-GB" dirty="0"/>
              <a:t>A question prompt sheet to help children respond to their reading book</a:t>
            </a:r>
          </a:p>
          <a:p>
            <a:pPr marL="285750" indent="-285750">
              <a:buFont typeface="Arial" panose="020B0604020202020204" pitchFamily="34" charset="0"/>
              <a:buChar char="•"/>
            </a:pPr>
            <a:r>
              <a:rPr lang="en-GB" dirty="0"/>
              <a:t>A list of a variety of activities that the children can choose to complete in their reading journal</a:t>
            </a:r>
          </a:p>
          <a:p>
            <a:pPr marL="285750" indent="-285750">
              <a:buFont typeface="Arial" panose="020B0604020202020204" pitchFamily="34" charset="0"/>
              <a:buChar char="•"/>
            </a:pPr>
            <a:r>
              <a:rPr lang="en-GB" dirty="0"/>
              <a:t>A reading tracker</a:t>
            </a:r>
          </a:p>
          <a:p>
            <a:pPr marL="285750" indent="-285750">
              <a:buFont typeface="Arial" panose="020B0604020202020204" pitchFamily="34" charset="0"/>
              <a:buChar char="•"/>
            </a:pPr>
            <a:r>
              <a:rPr lang="en-GB" dirty="0"/>
              <a:t>A book review template</a:t>
            </a:r>
          </a:p>
          <a:p>
            <a:pPr marL="285750" indent="-285750">
              <a:buFont typeface="Arial" panose="020B0604020202020204" pitchFamily="34" charset="0"/>
              <a:buChar char="•"/>
            </a:pPr>
            <a:r>
              <a:rPr lang="en-GB" dirty="0"/>
              <a:t>A reading book log to record their quiz scores</a:t>
            </a:r>
          </a:p>
          <a:p>
            <a:pPr marL="285750" indent="-285750">
              <a:buFont typeface="Arial" panose="020B0604020202020204" pitchFamily="34" charset="0"/>
              <a:buChar char="•"/>
            </a:pPr>
            <a:endParaRPr lang="en-GB" dirty="0"/>
          </a:p>
          <a:p>
            <a:r>
              <a:rPr lang="en-GB" dirty="0"/>
              <a:t>Reading journals allow our children to respond to a variety of texts in different ways.​</a:t>
            </a:r>
          </a:p>
          <a:p>
            <a:r>
              <a:rPr lang="en-GB" dirty="0"/>
              <a:t>They provide space for reflection and evaluation as well as speculation and exploration of ideas, giving teachers valuable insight to their thinking and comprehension skills as they engage with text. Children will develop their reading skills through this approach as well as their ability to discuss and share recommendations, something which we value highly at Kennington.</a:t>
            </a:r>
          </a:p>
          <a:p>
            <a:endParaRPr lang="en-GB" dirty="0"/>
          </a:p>
          <a:p>
            <a:r>
              <a:rPr lang="en-GB" dirty="0"/>
              <a:t>We don’t expect the children to complete a large journal entry for ​every single piece of reading they do. If they are short of time or​ the book hasn’t inspired them, they can just log the book as read.​  We will provide children with an opportunity to use their journals in our Accelerated Reader time as well as in our Book Club sessions.  Entries into our journals will be shared weekly within our classes as well as in assemblies.</a:t>
            </a:r>
          </a:p>
          <a:p>
            <a:r>
              <a:rPr lang="en-GB" dirty="0"/>
              <a:t> </a:t>
            </a:r>
          </a:p>
          <a:p>
            <a:endParaRPr lang="en-GB" dirty="0"/>
          </a:p>
        </p:txBody>
      </p:sp>
    </p:spTree>
    <p:extLst>
      <p:ext uri="{BB962C8B-B14F-4D97-AF65-F5344CB8AC3E}">
        <p14:creationId xmlns:p14="http://schemas.microsoft.com/office/powerpoint/2010/main" val="12094190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64E56-8353-550D-6A9E-D06F8603FAD8}"/>
              </a:ext>
            </a:extLst>
          </p:cNvPr>
          <p:cNvSpPr>
            <a:spLocks noGrp="1"/>
          </p:cNvSpPr>
          <p:nvPr>
            <p:ph type="title"/>
          </p:nvPr>
        </p:nvSpPr>
        <p:spPr/>
        <p:txBody>
          <a:bodyPr/>
          <a:lstStyle/>
          <a:p>
            <a:pPr algn="ctr"/>
            <a:r>
              <a:rPr lang="en-GB" b="1" dirty="0"/>
              <a:t>Examples of Reading Journals</a:t>
            </a:r>
          </a:p>
        </p:txBody>
      </p:sp>
      <p:sp>
        <p:nvSpPr>
          <p:cNvPr id="3" name="Content Placeholder 2">
            <a:extLst>
              <a:ext uri="{FF2B5EF4-FFF2-40B4-BE49-F238E27FC236}">
                <a16:creationId xmlns:a16="http://schemas.microsoft.com/office/drawing/2014/main" id="{9F9F7F36-48DC-17F4-43EB-81E58C2578C2}"/>
              </a:ext>
            </a:extLst>
          </p:cNvPr>
          <p:cNvSpPr>
            <a:spLocks noGrp="1"/>
          </p:cNvSpPr>
          <p:nvPr>
            <p:ph idx="1"/>
          </p:nvPr>
        </p:nvSpPr>
        <p:spPr/>
        <p:txBody>
          <a:bodyPr/>
          <a:lstStyle/>
          <a:p>
            <a:endParaRPr lang="en-GB"/>
          </a:p>
        </p:txBody>
      </p:sp>
      <p:pic>
        <p:nvPicPr>
          <p:cNvPr id="2050" name="Picture 2" descr="Image">
            <a:extLst>
              <a:ext uri="{FF2B5EF4-FFF2-40B4-BE49-F238E27FC236}">
                <a16:creationId xmlns:a16="http://schemas.microsoft.com/office/drawing/2014/main" id="{BC2FC152-182F-D04D-CA97-9FEAF7112A8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8522" y="1531144"/>
            <a:ext cx="3705225" cy="494030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Image">
            <a:extLst>
              <a:ext uri="{FF2B5EF4-FFF2-40B4-BE49-F238E27FC236}">
                <a16:creationId xmlns:a16="http://schemas.microsoft.com/office/drawing/2014/main" id="{3CFAEF53-784D-79A5-B4E5-E647F8D43A9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47304" y="1531144"/>
            <a:ext cx="3875484" cy="5167312"/>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Image">
            <a:extLst>
              <a:ext uri="{FF2B5EF4-FFF2-40B4-BE49-F238E27FC236}">
                <a16:creationId xmlns:a16="http://schemas.microsoft.com/office/drawing/2014/main" id="{39E247E7-AC66-2194-8EA6-F1E2363DFB2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62045" y="1531144"/>
            <a:ext cx="3815655" cy="50875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744287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04E9F7C-6198-CF29-2514-E6B1543F7422}"/>
              </a:ext>
            </a:extLst>
          </p:cNvPr>
          <p:cNvSpPr/>
          <p:nvPr/>
        </p:nvSpPr>
        <p:spPr>
          <a:xfrm>
            <a:off x="9756913" y="0"/>
            <a:ext cx="2435087" cy="6858000"/>
          </a:xfrm>
          <a:prstGeom prst="rect">
            <a:avLst/>
          </a:prstGeom>
          <a:solidFill>
            <a:schemeClr val="accent6">
              <a:lumMod val="60000"/>
              <a:lumOff val="4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E6A56A6F-525B-A4BB-4325-A25FFE00E727}"/>
              </a:ext>
            </a:extLst>
          </p:cNvPr>
          <p:cNvSpPr txBox="1"/>
          <p:nvPr/>
        </p:nvSpPr>
        <p:spPr>
          <a:xfrm>
            <a:off x="3190461" y="168965"/>
            <a:ext cx="4313745" cy="769441"/>
          </a:xfrm>
          <a:prstGeom prst="rect">
            <a:avLst/>
          </a:prstGeom>
          <a:noFill/>
        </p:spPr>
        <p:txBody>
          <a:bodyPr wrap="none" rtlCol="0">
            <a:spAutoFit/>
          </a:bodyPr>
          <a:lstStyle/>
          <a:p>
            <a:r>
              <a:rPr lang="en-US" sz="4400" b="1" dirty="0"/>
              <a:t>Reading in School</a:t>
            </a:r>
          </a:p>
        </p:txBody>
      </p:sp>
      <p:sp>
        <p:nvSpPr>
          <p:cNvPr id="3" name="TextBox 2"/>
          <p:cNvSpPr txBox="1"/>
          <p:nvPr/>
        </p:nvSpPr>
        <p:spPr>
          <a:xfrm>
            <a:off x="84413" y="1024215"/>
            <a:ext cx="9428703" cy="5909310"/>
          </a:xfrm>
          <a:prstGeom prst="rect">
            <a:avLst/>
          </a:prstGeom>
          <a:noFill/>
        </p:spPr>
        <p:txBody>
          <a:bodyPr wrap="square" rtlCol="0">
            <a:spAutoFit/>
          </a:bodyPr>
          <a:lstStyle/>
          <a:p>
            <a:r>
              <a:rPr lang="en-GB" dirty="0"/>
              <a:t>In Year 4, children have access to a wide variety of quality books from our classroom library, as well as </a:t>
            </a:r>
            <a:r>
              <a:rPr lang="en-GB" dirty="0" err="1"/>
              <a:t>Booktopia</a:t>
            </a:r>
            <a:r>
              <a:rPr lang="en-GB" dirty="0"/>
              <a:t> (in the corridor).</a:t>
            </a:r>
          </a:p>
          <a:p>
            <a:endParaRPr lang="en-GB" dirty="0"/>
          </a:p>
          <a:p>
            <a:r>
              <a:rPr lang="en-GB" dirty="0"/>
              <a:t>Children choose their reading books based on their ZPD which is a range of books determined by their reading Star Assessment each half term. </a:t>
            </a:r>
          </a:p>
          <a:p>
            <a:endParaRPr lang="en-GB" dirty="0"/>
          </a:p>
          <a:p>
            <a:r>
              <a:rPr lang="en-GB" dirty="0"/>
              <a:t>Once a child has finished their reading book, they will quiz on Accelerated Reader. This helps to determine their understanding of the text. As a parent, you can see your child’s progress with their quiz scores at home by using Renaissance Home Connect.</a:t>
            </a:r>
            <a:r>
              <a:rPr lang="en-GB" b="1" dirty="0"/>
              <a:t> </a:t>
            </a:r>
          </a:p>
          <a:p>
            <a:endParaRPr lang="en-GB" dirty="0"/>
          </a:p>
          <a:p>
            <a:r>
              <a:rPr lang="en-GB" dirty="0"/>
              <a:t>If children have completed their reading book but it is not their day to change it, they have activities they can complete in their reading journal. Each task should take around 20 minutes to complete.</a:t>
            </a:r>
          </a:p>
          <a:p>
            <a:endParaRPr lang="en-GB" dirty="0"/>
          </a:p>
          <a:p>
            <a:r>
              <a:rPr lang="en-GB" dirty="0"/>
              <a:t>In class, all children read regularly with an adult in school, in </a:t>
            </a:r>
          </a:p>
          <a:p>
            <a:r>
              <a:rPr lang="en-GB" dirty="0"/>
              <a:t>addition to whole class guided reading sessions.</a:t>
            </a:r>
          </a:p>
          <a:p>
            <a:endParaRPr lang="en-GB" dirty="0"/>
          </a:p>
          <a:p>
            <a:r>
              <a:rPr lang="en-GB" dirty="0"/>
              <a:t>Please support your child through regular reading at home and discussing the text as they read. This helps develop a greater set of comprehension skills and also allows them to develop ideas for writing.  It is also beneficial for your child to see their parents as readers.</a:t>
            </a:r>
          </a:p>
          <a:p>
            <a:endParaRPr lang="en-GB" dirty="0"/>
          </a:p>
        </p:txBody>
      </p:sp>
      <p:pic>
        <p:nvPicPr>
          <p:cNvPr id="8" name="Picture 7"/>
          <p:cNvPicPr>
            <a:picLocks noChangeAspect="1"/>
          </p:cNvPicPr>
          <p:nvPr/>
        </p:nvPicPr>
        <p:blipFill>
          <a:blip r:embed="rId2"/>
          <a:stretch>
            <a:fillRect/>
          </a:stretch>
        </p:blipFill>
        <p:spPr>
          <a:xfrm>
            <a:off x="9184714" y="3978870"/>
            <a:ext cx="2922873" cy="1794091"/>
          </a:xfrm>
          <a:prstGeom prst="rect">
            <a:avLst/>
          </a:prstGeom>
        </p:spPr>
      </p:pic>
    </p:spTree>
    <p:extLst>
      <p:ext uri="{BB962C8B-B14F-4D97-AF65-F5344CB8AC3E}">
        <p14:creationId xmlns:p14="http://schemas.microsoft.com/office/powerpoint/2010/main" val="10809263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E07DFDF-8C5B-2024-66F8-196FC5D8F6CF}"/>
              </a:ext>
            </a:extLst>
          </p:cNvPr>
          <p:cNvSpPr/>
          <p:nvPr/>
        </p:nvSpPr>
        <p:spPr>
          <a:xfrm>
            <a:off x="9756913" y="0"/>
            <a:ext cx="2435087" cy="6858000"/>
          </a:xfrm>
          <a:prstGeom prst="rect">
            <a:avLst/>
          </a:prstGeom>
          <a:solidFill>
            <a:schemeClr val="accent6">
              <a:lumMod val="60000"/>
              <a:lumOff val="4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EE5F8488-2F55-E6B4-CFB1-A6C733927AE6}"/>
              </a:ext>
            </a:extLst>
          </p:cNvPr>
          <p:cNvSpPr txBox="1"/>
          <p:nvPr/>
        </p:nvSpPr>
        <p:spPr>
          <a:xfrm>
            <a:off x="2892288" y="99392"/>
            <a:ext cx="4613058" cy="830997"/>
          </a:xfrm>
          <a:prstGeom prst="rect">
            <a:avLst/>
          </a:prstGeom>
          <a:noFill/>
        </p:spPr>
        <p:txBody>
          <a:bodyPr wrap="none" rtlCol="0">
            <a:spAutoFit/>
          </a:bodyPr>
          <a:lstStyle/>
          <a:p>
            <a:r>
              <a:rPr lang="en-US" sz="4800" b="1" dirty="0"/>
              <a:t>Reading At Home</a:t>
            </a:r>
          </a:p>
        </p:txBody>
      </p:sp>
      <p:pic>
        <p:nvPicPr>
          <p:cNvPr id="6" name="Picture 3" descr="A picture containing text, book, shelf&#10;&#10;Description automatically generated">
            <a:extLst>
              <a:ext uri="{FF2B5EF4-FFF2-40B4-BE49-F238E27FC236}">
                <a16:creationId xmlns:a16="http://schemas.microsoft.com/office/drawing/2014/main" id="{84F748A0-F2D7-81CA-C914-64A1196E49CB}"/>
              </a:ext>
            </a:extLst>
          </p:cNvPr>
          <p:cNvPicPr>
            <a:picLocks noChangeAspect="1"/>
          </p:cNvPicPr>
          <p:nvPr/>
        </p:nvPicPr>
        <p:blipFill>
          <a:blip r:embed="rId2"/>
          <a:stretch>
            <a:fillRect/>
          </a:stretch>
        </p:blipFill>
        <p:spPr>
          <a:xfrm>
            <a:off x="1119001" y="1187960"/>
            <a:ext cx="7723513" cy="5570648"/>
          </a:xfrm>
          <a:prstGeom prst="rect">
            <a:avLst/>
          </a:prstGeom>
        </p:spPr>
      </p:pic>
    </p:spTree>
    <p:extLst>
      <p:ext uri="{BB962C8B-B14F-4D97-AF65-F5344CB8AC3E}">
        <p14:creationId xmlns:p14="http://schemas.microsoft.com/office/powerpoint/2010/main" val="19369675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B7ABEC6-D867-F48A-D318-298031BC1383}"/>
              </a:ext>
            </a:extLst>
          </p:cNvPr>
          <p:cNvSpPr/>
          <p:nvPr/>
        </p:nvSpPr>
        <p:spPr>
          <a:xfrm>
            <a:off x="1" y="5883965"/>
            <a:ext cx="12192000" cy="974034"/>
          </a:xfrm>
          <a:prstGeom prst="rect">
            <a:avLst/>
          </a:prstGeom>
          <a:solidFill>
            <a:schemeClr val="accent6">
              <a:lumMod val="60000"/>
              <a:lumOff val="4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26D8FEB8-F25F-13E9-E6BC-5241B5AF47F6}"/>
              </a:ext>
            </a:extLst>
          </p:cNvPr>
          <p:cNvSpPr txBox="1"/>
          <p:nvPr/>
        </p:nvSpPr>
        <p:spPr>
          <a:xfrm>
            <a:off x="3791394" y="123031"/>
            <a:ext cx="5022785" cy="769441"/>
          </a:xfrm>
          <a:prstGeom prst="rect">
            <a:avLst/>
          </a:prstGeom>
          <a:noFill/>
        </p:spPr>
        <p:txBody>
          <a:bodyPr wrap="none" rtlCol="0">
            <a:spAutoFit/>
          </a:bodyPr>
          <a:lstStyle/>
          <a:p>
            <a:r>
              <a:rPr lang="en-US" sz="4400" b="1" dirty="0"/>
              <a:t>Homework in Year 4 </a:t>
            </a:r>
          </a:p>
        </p:txBody>
      </p:sp>
      <p:sp>
        <p:nvSpPr>
          <p:cNvPr id="6" name="TextBox 5">
            <a:extLst>
              <a:ext uri="{FF2B5EF4-FFF2-40B4-BE49-F238E27FC236}">
                <a16:creationId xmlns:a16="http://schemas.microsoft.com/office/drawing/2014/main" id="{046F2DF1-4C72-7E44-B34F-3655B0CF43E6}"/>
              </a:ext>
            </a:extLst>
          </p:cNvPr>
          <p:cNvSpPr txBox="1"/>
          <p:nvPr/>
        </p:nvSpPr>
        <p:spPr>
          <a:xfrm>
            <a:off x="2335033" y="892472"/>
            <a:ext cx="7521931" cy="369332"/>
          </a:xfrm>
          <a:prstGeom prst="rect">
            <a:avLst/>
          </a:prstGeom>
          <a:noFill/>
        </p:spPr>
        <p:txBody>
          <a:bodyPr wrap="none" rtlCol="0">
            <a:spAutoFit/>
          </a:bodyPr>
          <a:lstStyle/>
          <a:p>
            <a:r>
              <a:rPr lang="en-US" dirty="0"/>
              <a:t>We want to make homework as straight forward and stress free for everyone!</a:t>
            </a:r>
          </a:p>
        </p:txBody>
      </p:sp>
      <p:sp>
        <p:nvSpPr>
          <p:cNvPr id="2" name="TextBox 1"/>
          <p:cNvSpPr txBox="1"/>
          <p:nvPr/>
        </p:nvSpPr>
        <p:spPr>
          <a:xfrm>
            <a:off x="406085" y="1348799"/>
            <a:ext cx="11704319" cy="3046988"/>
          </a:xfrm>
          <a:prstGeom prst="rect">
            <a:avLst/>
          </a:prstGeom>
          <a:noFill/>
        </p:spPr>
        <p:txBody>
          <a:bodyPr wrap="square" rtlCol="0">
            <a:spAutoFit/>
          </a:bodyPr>
          <a:lstStyle/>
          <a:p>
            <a:pPr fontAlgn="base"/>
            <a:r>
              <a:rPr lang="en-GB" sz="2400" b="1" dirty="0"/>
              <a:t>Lower KS2 20-25 minutes per night</a:t>
            </a:r>
            <a:r>
              <a:rPr lang="en-GB" sz="2400" dirty="0"/>
              <a:t> </a:t>
            </a:r>
          </a:p>
          <a:p>
            <a:pPr fontAlgn="base"/>
            <a:endParaRPr lang="en-GB" sz="800" dirty="0"/>
          </a:p>
          <a:p>
            <a:pPr fontAlgn="base"/>
            <a:endParaRPr lang="en-GB" sz="1600" dirty="0"/>
          </a:p>
          <a:p>
            <a:pPr fontAlgn="base"/>
            <a:r>
              <a:rPr lang="en-GB" sz="2400" dirty="0"/>
              <a:t>Reading – Daily 15 minutes minimum </a:t>
            </a:r>
          </a:p>
          <a:p>
            <a:pPr fontAlgn="base"/>
            <a:r>
              <a:rPr lang="en-GB" sz="2400" dirty="0"/>
              <a:t>TT </a:t>
            </a:r>
            <a:r>
              <a:rPr lang="en-GB" sz="2400" dirty="0" err="1"/>
              <a:t>Rockstar</a:t>
            </a:r>
            <a:r>
              <a:rPr lang="en-GB" sz="2400" dirty="0"/>
              <a:t> Maths practise- 10 minutes, 3 times a week</a:t>
            </a:r>
          </a:p>
          <a:p>
            <a:pPr fontAlgn="base"/>
            <a:r>
              <a:rPr lang="en-GB" sz="2400" dirty="0"/>
              <a:t>Purple mash- 1 or 2 tasks per week</a:t>
            </a:r>
          </a:p>
          <a:p>
            <a:pPr fontAlgn="base"/>
            <a:endParaRPr lang="en-GB" sz="2400" dirty="0"/>
          </a:p>
          <a:p>
            <a:pPr fontAlgn="base"/>
            <a:r>
              <a:rPr lang="en-GB" sz="2400" dirty="0"/>
              <a:t>Homework will be handed out and collected on a Friday</a:t>
            </a:r>
          </a:p>
          <a:p>
            <a:endParaRPr lang="en-GB" sz="2400" dirty="0"/>
          </a:p>
        </p:txBody>
      </p:sp>
      <p:sp>
        <p:nvSpPr>
          <p:cNvPr id="9" name="TextBox 8"/>
          <p:cNvSpPr txBox="1"/>
          <p:nvPr/>
        </p:nvSpPr>
        <p:spPr>
          <a:xfrm>
            <a:off x="0" y="6130186"/>
            <a:ext cx="12592593" cy="800219"/>
          </a:xfrm>
          <a:prstGeom prst="rect">
            <a:avLst/>
          </a:prstGeom>
          <a:noFill/>
        </p:spPr>
        <p:txBody>
          <a:bodyPr wrap="square" rtlCol="0">
            <a:spAutoFit/>
          </a:bodyPr>
          <a:lstStyle/>
          <a:p>
            <a:r>
              <a:rPr lang="en-GB" sz="2800" b="1" dirty="0">
                <a:solidFill>
                  <a:sysClr val="windowText" lastClr="000000"/>
                </a:solidFill>
              </a:rPr>
              <a:t>All Usernames and login details will be sent home on their password card.</a:t>
            </a:r>
            <a:endParaRPr lang="en-GB" sz="2800" dirty="0">
              <a:solidFill>
                <a:sysClr val="windowText" lastClr="000000"/>
              </a:solidFill>
            </a:endParaRPr>
          </a:p>
          <a:p>
            <a:endParaRPr lang="en-GB" dirty="0"/>
          </a:p>
        </p:txBody>
      </p:sp>
    </p:spTree>
    <p:extLst>
      <p:ext uri="{BB962C8B-B14F-4D97-AF65-F5344CB8AC3E}">
        <p14:creationId xmlns:p14="http://schemas.microsoft.com/office/powerpoint/2010/main" val="9126502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0B834C4-A5D2-B35D-923F-263E895D971B}"/>
              </a:ext>
            </a:extLst>
          </p:cNvPr>
          <p:cNvSpPr/>
          <p:nvPr/>
        </p:nvSpPr>
        <p:spPr>
          <a:xfrm>
            <a:off x="0" y="0"/>
            <a:ext cx="12192000" cy="974034"/>
          </a:xfrm>
          <a:prstGeom prst="rect">
            <a:avLst/>
          </a:prstGeom>
          <a:solidFill>
            <a:schemeClr val="accent6">
              <a:lumMod val="60000"/>
              <a:lumOff val="4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4030E79B-5B50-E751-2267-5139A95A61C6}"/>
              </a:ext>
            </a:extLst>
          </p:cNvPr>
          <p:cNvSpPr txBox="1"/>
          <p:nvPr/>
        </p:nvSpPr>
        <p:spPr>
          <a:xfrm>
            <a:off x="2991678" y="974034"/>
            <a:ext cx="6760056" cy="646331"/>
          </a:xfrm>
          <a:prstGeom prst="rect">
            <a:avLst/>
          </a:prstGeom>
          <a:noFill/>
        </p:spPr>
        <p:txBody>
          <a:bodyPr wrap="none" rtlCol="0">
            <a:spAutoFit/>
          </a:bodyPr>
          <a:lstStyle/>
          <a:p>
            <a:r>
              <a:rPr lang="en-US" sz="3600" dirty="0"/>
              <a:t>Communicating with class teachers</a:t>
            </a:r>
          </a:p>
        </p:txBody>
      </p:sp>
      <p:sp>
        <p:nvSpPr>
          <p:cNvPr id="7" name="TextBox 6">
            <a:extLst>
              <a:ext uri="{FF2B5EF4-FFF2-40B4-BE49-F238E27FC236}">
                <a16:creationId xmlns:a16="http://schemas.microsoft.com/office/drawing/2014/main" id="{85E2A8BB-0212-5442-87F0-8DB234F8310E}"/>
              </a:ext>
            </a:extLst>
          </p:cNvPr>
          <p:cNvSpPr txBox="1"/>
          <p:nvPr/>
        </p:nvSpPr>
        <p:spPr>
          <a:xfrm>
            <a:off x="226336" y="2383140"/>
            <a:ext cx="12420753" cy="3539430"/>
          </a:xfrm>
          <a:prstGeom prst="rect">
            <a:avLst/>
          </a:prstGeom>
          <a:noFill/>
        </p:spPr>
        <p:txBody>
          <a:bodyPr wrap="square" rtlCol="0">
            <a:spAutoFit/>
          </a:bodyPr>
          <a:lstStyle/>
          <a:p>
            <a:r>
              <a:rPr lang="en-GB" sz="2800" dirty="0"/>
              <a:t>If you have anything you wish to discuss regarding school or your child, please do not hesitate to contact me.   </a:t>
            </a:r>
          </a:p>
          <a:p>
            <a:endParaRPr lang="en-GB" sz="2800" dirty="0"/>
          </a:p>
          <a:p>
            <a:pPr marL="457200" indent="-457200">
              <a:buFont typeface="Arial" panose="020B0604020202020204" pitchFamily="34" charset="0"/>
              <a:buChar char="•"/>
            </a:pPr>
            <a:r>
              <a:rPr lang="en-US" sz="2800" dirty="0"/>
              <a:t>I am always available at the end of the day on the playground after dismissing all the children. </a:t>
            </a:r>
            <a:endParaRPr lang="en-US" sz="2800" dirty="0">
              <a:cs typeface="Calibri"/>
            </a:endParaRPr>
          </a:p>
          <a:p>
            <a:pPr marL="457200" indent="-457200">
              <a:buFont typeface="Arial" panose="020B0604020202020204" pitchFamily="34" charset="0"/>
              <a:buChar char="•"/>
            </a:pPr>
            <a:r>
              <a:rPr lang="en-US" sz="2800" dirty="0"/>
              <a:t>If you would like to arrange a more formal meeting, please contact the office. </a:t>
            </a:r>
            <a:endParaRPr lang="en-US" sz="2800" dirty="0">
              <a:cs typeface="Calibri"/>
            </a:endParaRPr>
          </a:p>
          <a:p>
            <a:pPr marL="457200" indent="-457200">
              <a:buFont typeface="Arial" panose="020B0604020202020204" pitchFamily="34" charset="0"/>
              <a:buChar char="•"/>
            </a:pPr>
            <a:r>
              <a:rPr lang="en-US" sz="2800" dirty="0"/>
              <a:t>TAs and the Office can also always pass messages on if you ring school.</a:t>
            </a:r>
            <a:endParaRPr lang="en-US" sz="2800" dirty="0">
              <a:cs typeface="Calibri"/>
            </a:endParaRPr>
          </a:p>
          <a:p>
            <a:pPr marL="457200" indent="-457200">
              <a:buFont typeface="Arial" panose="020B0604020202020204" pitchFamily="34" charset="0"/>
              <a:buChar char="•"/>
            </a:pPr>
            <a:r>
              <a:rPr lang="en-US" sz="2800" dirty="0"/>
              <a:t>Parents evenings</a:t>
            </a:r>
            <a:endParaRPr lang="en-US" sz="2800" dirty="0">
              <a:cs typeface="Calibri"/>
            </a:endParaRPr>
          </a:p>
        </p:txBody>
      </p:sp>
    </p:spTree>
    <p:extLst>
      <p:ext uri="{BB962C8B-B14F-4D97-AF65-F5344CB8AC3E}">
        <p14:creationId xmlns:p14="http://schemas.microsoft.com/office/powerpoint/2010/main" val="30745220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F2AF011-2263-23DC-997A-6D5A7CC03E0D}"/>
              </a:ext>
            </a:extLst>
          </p:cNvPr>
          <p:cNvSpPr/>
          <p:nvPr/>
        </p:nvSpPr>
        <p:spPr>
          <a:xfrm>
            <a:off x="0" y="3278"/>
            <a:ext cx="2435087" cy="6858000"/>
          </a:xfrm>
          <a:prstGeom prst="rect">
            <a:avLst/>
          </a:prstGeom>
          <a:solidFill>
            <a:schemeClr val="accent6">
              <a:lumMod val="60000"/>
              <a:lumOff val="4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502CB166-231D-7876-F5DF-9B0D1E4A68C0}"/>
              </a:ext>
            </a:extLst>
          </p:cNvPr>
          <p:cNvSpPr txBox="1"/>
          <p:nvPr/>
        </p:nvSpPr>
        <p:spPr>
          <a:xfrm>
            <a:off x="2435087" y="-70938"/>
            <a:ext cx="4054443" cy="707886"/>
          </a:xfrm>
          <a:prstGeom prst="rect">
            <a:avLst/>
          </a:prstGeom>
          <a:noFill/>
        </p:spPr>
        <p:txBody>
          <a:bodyPr wrap="none" rtlCol="0">
            <a:spAutoFit/>
          </a:bodyPr>
          <a:lstStyle/>
          <a:p>
            <a:r>
              <a:rPr lang="en-US" sz="4000" u="sng" dirty="0"/>
              <a:t>Key Dates for Year </a:t>
            </a:r>
          </a:p>
        </p:txBody>
      </p:sp>
      <p:sp>
        <p:nvSpPr>
          <p:cNvPr id="2" name="TextBox 1"/>
          <p:cNvSpPr txBox="1"/>
          <p:nvPr/>
        </p:nvSpPr>
        <p:spPr>
          <a:xfrm>
            <a:off x="2548538" y="283005"/>
            <a:ext cx="9383486" cy="7013843"/>
          </a:xfrm>
          <a:prstGeom prst="rect">
            <a:avLst/>
          </a:prstGeom>
          <a:noFill/>
        </p:spPr>
        <p:txBody>
          <a:bodyPr wrap="square" rtlCol="0">
            <a:spAutoFit/>
          </a:bodyPr>
          <a:lstStyle/>
          <a:p>
            <a:pPr fontAlgn="base"/>
            <a:endParaRPr lang="en-US" dirty="0">
              <a:solidFill>
                <a:srgbClr val="FF0000"/>
              </a:solidFill>
            </a:endParaRPr>
          </a:p>
          <a:p>
            <a:r>
              <a:rPr lang="en-US" sz="2800" dirty="0"/>
              <a:t>Year 3 Reading Parent Workshop (date TBC)</a:t>
            </a:r>
          </a:p>
          <a:p>
            <a:endParaRPr lang="en-US" sz="2800" dirty="0"/>
          </a:p>
          <a:p>
            <a:r>
              <a:rPr lang="en-US" sz="2800" dirty="0"/>
              <a:t>Swimming – </a:t>
            </a:r>
          </a:p>
          <a:p>
            <a:pPr algn="ctr">
              <a:lnSpc>
                <a:spcPct val="107000"/>
              </a:lnSpc>
              <a:spcAft>
                <a:spcPts val="800"/>
              </a:spcAft>
            </a:pPr>
            <a:r>
              <a:rPr lang="en-GB" sz="1800" dirty="0">
                <a:effectLst/>
                <a:latin typeface="Comic Sans MS" panose="030F0702030302020204" pitchFamily="66" charset="0"/>
                <a:ea typeface="Calibri" panose="020F0502020204030204" pitchFamily="34" charset="0"/>
                <a:cs typeface="Times New Roman" panose="02020603050405020304" pitchFamily="18" charset="0"/>
              </a:rPr>
              <a:t>19</a:t>
            </a:r>
            <a:r>
              <a:rPr lang="en-GB" sz="1800" baseline="30000" dirty="0">
                <a:effectLst/>
                <a:latin typeface="Comic Sans MS" panose="030F0702030302020204" pitchFamily="66" charset="0"/>
                <a:ea typeface="Calibri" panose="020F0502020204030204" pitchFamily="34" charset="0"/>
                <a:cs typeface="Times New Roman" panose="02020603050405020304" pitchFamily="18" charset="0"/>
              </a:rPr>
              <a:t>th</a:t>
            </a:r>
            <a:r>
              <a:rPr lang="en-GB" sz="1800" dirty="0">
                <a:effectLst/>
                <a:latin typeface="Comic Sans MS" panose="030F0702030302020204" pitchFamily="66" charset="0"/>
                <a:ea typeface="Calibri" panose="020F0502020204030204" pitchFamily="34" charset="0"/>
                <a:cs typeface="Times New Roman" panose="02020603050405020304" pitchFamily="18" charset="0"/>
              </a:rPr>
              <a:t> – 23</a:t>
            </a:r>
            <a:r>
              <a:rPr lang="en-GB" sz="1800" baseline="30000" dirty="0">
                <a:effectLst/>
                <a:latin typeface="Comic Sans MS" panose="030F0702030302020204" pitchFamily="66" charset="0"/>
                <a:ea typeface="Calibri" panose="020F0502020204030204" pitchFamily="34" charset="0"/>
                <a:cs typeface="Times New Roman" panose="02020603050405020304" pitchFamily="18" charset="0"/>
              </a:rPr>
              <a:t>rd</a:t>
            </a:r>
            <a:r>
              <a:rPr lang="en-GB" sz="1800" dirty="0">
                <a:effectLst/>
                <a:latin typeface="Comic Sans MS" panose="030F0702030302020204" pitchFamily="66" charset="0"/>
                <a:ea typeface="Calibri" panose="020F0502020204030204" pitchFamily="34" charset="0"/>
                <a:cs typeface="Times New Roman" panose="02020603050405020304" pitchFamily="18" charset="0"/>
              </a:rPr>
              <a:t> October</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en-GB" sz="1800" dirty="0">
                <a:effectLst/>
                <a:latin typeface="Comic Sans MS" panose="030F0702030302020204" pitchFamily="66" charset="0"/>
                <a:ea typeface="Calibri" panose="020F0502020204030204" pitchFamily="34" charset="0"/>
                <a:cs typeface="Times New Roman" panose="02020603050405020304" pitchFamily="18" charset="0"/>
              </a:rPr>
              <a:t>3</a:t>
            </a:r>
            <a:r>
              <a:rPr lang="en-GB" sz="1800" baseline="30000" dirty="0">
                <a:effectLst/>
                <a:latin typeface="Comic Sans MS" panose="030F0702030302020204" pitchFamily="66" charset="0"/>
                <a:ea typeface="Calibri" panose="020F0502020204030204" pitchFamily="34" charset="0"/>
                <a:cs typeface="Times New Roman" panose="02020603050405020304" pitchFamily="18" charset="0"/>
              </a:rPr>
              <a:t>rd</a:t>
            </a:r>
            <a:r>
              <a:rPr lang="en-GB" sz="1800" dirty="0">
                <a:effectLst/>
                <a:latin typeface="Comic Sans MS" panose="030F0702030302020204" pitchFamily="66" charset="0"/>
                <a:ea typeface="Calibri" panose="020F0502020204030204" pitchFamily="34" charset="0"/>
                <a:cs typeface="Times New Roman" panose="02020603050405020304" pitchFamily="18" charset="0"/>
              </a:rPr>
              <a:t> – 6</a:t>
            </a:r>
            <a:r>
              <a:rPr lang="en-GB" sz="1800" baseline="30000" dirty="0">
                <a:effectLst/>
                <a:latin typeface="Comic Sans MS" panose="030F0702030302020204" pitchFamily="66" charset="0"/>
                <a:ea typeface="Calibri" panose="020F0502020204030204" pitchFamily="34" charset="0"/>
                <a:cs typeface="Times New Roman" panose="02020603050405020304" pitchFamily="18" charset="0"/>
              </a:rPr>
              <a:t>th</a:t>
            </a:r>
            <a:r>
              <a:rPr lang="en-GB" sz="1800" dirty="0">
                <a:effectLst/>
                <a:latin typeface="Comic Sans MS" panose="030F0702030302020204" pitchFamily="66" charset="0"/>
                <a:ea typeface="Calibri" panose="020F0502020204030204" pitchFamily="34" charset="0"/>
                <a:cs typeface="Times New Roman" panose="02020603050405020304" pitchFamily="18" charset="0"/>
              </a:rPr>
              <a:t> November</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en-GB" sz="1800" dirty="0">
                <a:effectLst/>
                <a:latin typeface="Comic Sans MS" panose="030F0702030302020204" pitchFamily="66" charset="0"/>
                <a:ea typeface="Calibri" panose="020F0502020204030204" pitchFamily="34" charset="0"/>
                <a:cs typeface="Times New Roman" panose="02020603050405020304" pitchFamily="18" charset="0"/>
              </a:rPr>
              <a:t>12</a:t>
            </a:r>
            <a:r>
              <a:rPr lang="en-GB" sz="1800" baseline="30000" dirty="0">
                <a:effectLst/>
                <a:latin typeface="Comic Sans MS" panose="030F0702030302020204" pitchFamily="66" charset="0"/>
                <a:ea typeface="Calibri" panose="020F0502020204030204" pitchFamily="34" charset="0"/>
                <a:cs typeface="Times New Roman" panose="02020603050405020304" pitchFamily="18" charset="0"/>
              </a:rPr>
              <a:t>th</a:t>
            </a:r>
            <a:r>
              <a:rPr lang="en-GB" sz="1800" dirty="0">
                <a:effectLst/>
                <a:latin typeface="Comic Sans MS" panose="030F0702030302020204" pitchFamily="66" charset="0"/>
                <a:ea typeface="Calibri" panose="020F0502020204030204" pitchFamily="34" charset="0"/>
                <a:cs typeface="Times New Roman" panose="02020603050405020304" pitchFamily="18" charset="0"/>
              </a:rPr>
              <a:t> – 23</a:t>
            </a:r>
            <a:r>
              <a:rPr lang="en-GB" sz="1800" baseline="30000" dirty="0">
                <a:effectLst/>
                <a:latin typeface="Comic Sans MS" panose="030F0702030302020204" pitchFamily="66" charset="0"/>
                <a:ea typeface="Calibri" panose="020F0502020204030204" pitchFamily="34" charset="0"/>
                <a:cs typeface="Times New Roman" panose="02020603050405020304" pitchFamily="18" charset="0"/>
              </a:rPr>
              <a:t>rd</a:t>
            </a:r>
            <a:r>
              <a:rPr lang="en-GB" sz="1800" dirty="0">
                <a:effectLst/>
                <a:latin typeface="Comic Sans MS" panose="030F0702030302020204" pitchFamily="66" charset="0"/>
                <a:ea typeface="Calibri" panose="020F0502020204030204" pitchFamily="34" charset="0"/>
                <a:cs typeface="Times New Roman" panose="02020603050405020304" pitchFamily="18" charset="0"/>
              </a:rPr>
              <a:t> April</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sz="2800" dirty="0"/>
          </a:p>
          <a:p>
            <a:r>
              <a:rPr lang="en-US" sz="2800" dirty="0" err="1"/>
              <a:t>Abbystead</a:t>
            </a:r>
            <a:r>
              <a:rPr lang="en-US" sz="2800" dirty="0"/>
              <a:t> Trip – </a:t>
            </a:r>
          </a:p>
          <a:p>
            <a:pPr algn="ctr"/>
            <a:r>
              <a:rPr lang="en-GB" sz="1800" dirty="0">
                <a:effectLst/>
                <a:latin typeface="Comic Sans MS" panose="030F0702030302020204" pitchFamily="66" charset="0"/>
                <a:ea typeface="Calibri" panose="020F0502020204030204" pitchFamily="34" charset="0"/>
                <a:cs typeface="Times New Roman" panose="02020603050405020304" pitchFamily="18" charset="0"/>
              </a:rPr>
              <a:t>15</a:t>
            </a:r>
            <a:r>
              <a:rPr lang="en-GB" sz="1800" baseline="30000" dirty="0">
                <a:effectLst/>
                <a:latin typeface="Comic Sans MS" panose="030F0702030302020204" pitchFamily="66" charset="0"/>
                <a:ea typeface="Calibri" panose="020F0502020204030204" pitchFamily="34" charset="0"/>
                <a:cs typeface="Times New Roman" panose="02020603050405020304" pitchFamily="18" charset="0"/>
              </a:rPr>
              <a:t>th</a:t>
            </a:r>
            <a:r>
              <a:rPr lang="en-GB" sz="1800" dirty="0">
                <a:effectLst/>
                <a:latin typeface="Comic Sans MS" panose="030F0702030302020204" pitchFamily="66" charset="0"/>
                <a:ea typeface="Calibri" panose="020F0502020204030204" pitchFamily="34" charset="0"/>
                <a:cs typeface="Times New Roman" panose="02020603050405020304" pitchFamily="18" charset="0"/>
              </a:rPr>
              <a:t> October </a:t>
            </a:r>
            <a:endParaRPr lang="en-US" sz="2800" dirty="0"/>
          </a:p>
          <a:p>
            <a:endParaRPr lang="en-US" sz="2800" dirty="0"/>
          </a:p>
          <a:p>
            <a:r>
              <a:rPr lang="en-US" sz="2800" dirty="0"/>
              <a:t>November (specific date TBC) – Parents Evening </a:t>
            </a:r>
          </a:p>
          <a:p>
            <a:endParaRPr lang="en-GB" sz="2800" dirty="0">
              <a:solidFill>
                <a:srgbClr val="FF0000"/>
              </a:solidFill>
            </a:endParaRPr>
          </a:p>
          <a:p>
            <a:endParaRPr lang="en-GB" sz="2800" dirty="0">
              <a:solidFill>
                <a:srgbClr val="FF0000"/>
              </a:solidFill>
            </a:endParaRPr>
          </a:p>
          <a:p>
            <a:r>
              <a:rPr lang="en-GB" sz="2800" dirty="0">
                <a:solidFill>
                  <a:srgbClr val="FF0000"/>
                </a:solidFill>
              </a:rPr>
              <a:t>As further events are organised within school you will be informed through parent app.</a:t>
            </a:r>
          </a:p>
          <a:p>
            <a:endParaRPr lang="en-GB" sz="2800" dirty="0">
              <a:solidFill>
                <a:srgbClr val="FF0000"/>
              </a:solidFill>
            </a:endParaRPr>
          </a:p>
        </p:txBody>
      </p:sp>
    </p:spTree>
    <p:extLst>
      <p:ext uri="{BB962C8B-B14F-4D97-AF65-F5344CB8AC3E}">
        <p14:creationId xmlns:p14="http://schemas.microsoft.com/office/powerpoint/2010/main" val="15028503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78238C9-826E-90F0-9A49-F7BA5E56A605}"/>
              </a:ext>
            </a:extLst>
          </p:cNvPr>
          <p:cNvSpPr/>
          <p:nvPr/>
        </p:nvSpPr>
        <p:spPr>
          <a:xfrm>
            <a:off x="0" y="5883966"/>
            <a:ext cx="12192000" cy="974034"/>
          </a:xfrm>
          <a:prstGeom prst="rect">
            <a:avLst/>
          </a:prstGeom>
          <a:solidFill>
            <a:schemeClr val="accent6">
              <a:lumMod val="60000"/>
              <a:lumOff val="4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9C769B7B-4383-D5A7-EF21-9BC6CFFA51AB}"/>
              </a:ext>
            </a:extLst>
          </p:cNvPr>
          <p:cNvSpPr txBox="1"/>
          <p:nvPr/>
        </p:nvSpPr>
        <p:spPr>
          <a:xfrm>
            <a:off x="874644" y="218517"/>
            <a:ext cx="11221278" cy="523220"/>
          </a:xfrm>
          <a:prstGeom prst="rect">
            <a:avLst/>
          </a:prstGeom>
          <a:noFill/>
        </p:spPr>
        <p:txBody>
          <a:bodyPr wrap="square">
            <a:spAutoFit/>
          </a:bodyPr>
          <a:lstStyle/>
          <a:p>
            <a:r>
              <a:rPr lang="en-US" sz="2800" b="1" u="sng" dirty="0">
                <a:ea typeface="Cambria"/>
                <a:cs typeface="Calibri Light"/>
              </a:rPr>
              <a:t>How will you let me know how my child is doing throughout the year? </a:t>
            </a:r>
            <a:endParaRPr lang="en-US" sz="2800" dirty="0"/>
          </a:p>
        </p:txBody>
      </p:sp>
      <p:sp>
        <p:nvSpPr>
          <p:cNvPr id="9" name="TextBox 8">
            <a:extLst>
              <a:ext uri="{FF2B5EF4-FFF2-40B4-BE49-F238E27FC236}">
                <a16:creationId xmlns:a16="http://schemas.microsoft.com/office/drawing/2014/main" id="{3E621206-CCD3-4317-7890-17D5F7556A31}"/>
              </a:ext>
            </a:extLst>
          </p:cNvPr>
          <p:cNvSpPr txBox="1"/>
          <p:nvPr/>
        </p:nvSpPr>
        <p:spPr>
          <a:xfrm>
            <a:off x="874644" y="1281526"/>
            <a:ext cx="10137913" cy="4154984"/>
          </a:xfrm>
          <a:prstGeom prst="rect">
            <a:avLst/>
          </a:prstGeom>
          <a:noFill/>
        </p:spPr>
        <p:txBody>
          <a:bodyPr wrap="square">
            <a:spAutoFit/>
          </a:bodyPr>
          <a:lstStyle/>
          <a:p>
            <a:pPr marL="0" indent="0">
              <a:buNone/>
            </a:pPr>
            <a:r>
              <a:rPr lang="en-US" sz="2400" dirty="0">
                <a:ea typeface="+mn-lt"/>
                <a:cs typeface="+mn-lt"/>
              </a:rPr>
              <a:t>1  Sharing the curriculum and lesson content with you via class information sheets.</a:t>
            </a:r>
          </a:p>
          <a:p>
            <a:pPr marL="0" indent="0">
              <a:buNone/>
            </a:pPr>
            <a:endParaRPr lang="en-US" sz="2400" dirty="0">
              <a:ea typeface="+mn-lt"/>
              <a:cs typeface="+mn-lt"/>
            </a:endParaRPr>
          </a:p>
          <a:p>
            <a:pPr marL="0" indent="0">
              <a:buNone/>
            </a:pPr>
            <a:r>
              <a:rPr lang="en-US" sz="2400" dirty="0">
                <a:ea typeface="+mn-lt"/>
                <a:cs typeface="+mn-lt"/>
              </a:rPr>
              <a:t>2. Via parents' evenings and the summer term school report.  </a:t>
            </a:r>
          </a:p>
          <a:p>
            <a:pPr marL="0" indent="0">
              <a:buNone/>
            </a:pPr>
            <a:endParaRPr lang="en-US" sz="2400" dirty="0">
              <a:ea typeface="+mn-lt"/>
              <a:cs typeface="+mn-lt"/>
            </a:endParaRPr>
          </a:p>
          <a:p>
            <a:pPr marL="0" indent="0">
              <a:buNone/>
            </a:pPr>
            <a:r>
              <a:rPr lang="en-US" sz="2400" dirty="0">
                <a:ea typeface="+mn-lt"/>
                <a:cs typeface="+mn-lt"/>
              </a:rPr>
              <a:t>3. By sharing assessment information with you via Pupil Information Sheets</a:t>
            </a:r>
          </a:p>
          <a:p>
            <a:pPr marL="0" indent="0">
              <a:buNone/>
            </a:pPr>
            <a:endParaRPr lang="en-US" sz="2400" dirty="0">
              <a:ea typeface="+mn-lt"/>
              <a:cs typeface="+mn-lt"/>
            </a:endParaRPr>
          </a:p>
          <a:p>
            <a:pPr marL="0" indent="0">
              <a:buNone/>
            </a:pPr>
            <a:r>
              <a:rPr lang="en-US" sz="2400" dirty="0">
                <a:ea typeface="+mn-lt"/>
                <a:cs typeface="+mn-lt"/>
              </a:rPr>
              <a:t>4. Through informal communication at the doors and via phone or email when needed. </a:t>
            </a:r>
            <a:endParaRPr lang="en-US" sz="2400" dirty="0">
              <a:ea typeface="Cambria"/>
              <a:cs typeface="+mn-lt"/>
            </a:endParaRPr>
          </a:p>
          <a:p>
            <a:pPr marL="0" indent="0">
              <a:buNone/>
            </a:pPr>
            <a:endParaRPr lang="en-US" sz="2400" dirty="0">
              <a:ea typeface="Cambria"/>
              <a:cs typeface="Calibri"/>
            </a:endParaRPr>
          </a:p>
          <a:p>
            <a:pPr marL="0" indent="0">
              <a:buNone/>
            </a:pPr>
            <a:r>
              <a:rPr lang="en-US" sz="2400" dirty="0">
                <a:ea typeface="Cambria"/>
                <a:cs typeface="Calibri"/>
              </a:rPr>
              <a:t>Parents of children with SEND have additional review points during the year.</a:t>
            </a:r>
          </a:p>
        </p:txBody>
      </p:sp>
    </p:spTree>
    <p:extLst>
      <p:ext uri="{BB962C8B-B14F-4D97-AF65-F5344CB8AC3E}">
        <p14:creationId xmlns:p14="http://schemas.microsoft.com/office/powerpoint/2010/main" val="34943170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B8E8227-6E1C-A7B8-1791-87A1C7C94F4C}"/>
              </a:ext>
            </a:extLst>
          </p:cNvPr>
          <p:cNvSpPr/>
          <p:nvPr/>
        </p:nvSpPr>
        <p:spPr>
          <a:xfrm>
            <a:off x="0" y="0"/>
            <a:ext cx="12192000" cy="974034"/>
          </a:xfrm>
          <a:prstGeom prst="rect">
            <a:avLst/>
          </a:prstGeom>
          <a:solidFill>
            <a:schemeClr val="accent6">
              <a:lumMod val="60000"/>
              <a:lumOff val="4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DFDD504A-F349-C52A-C643-E19C9EE54088}"/>
              </a:ext>
            </a:extLst>
          </p:cNvPr>
          <p:cNvSpPr txBox="1"/>
          <p:nvPr/>
        </p:nvSpPr>
        <p:spPr>
          <a:xfrm>
            <a:off x="4237382" y="974034"/>
            <a:ext cx="3717235" cy="646331"/>
          </a:xfrm>
          <a:prstGeom prst="rect">
            <a:avLst/>
          </a:prstGeom>
          <a:noFill/>
        </p:spPr>
        <p:txBody>
          <a:bodyPr wrap="square">
            <a:spAutoFit/>
          </a:bodyPr>
          <a:lstStyle/>
          <a:p>
            <a:r>
              <a:rPr lang="en-US" sz="3600" dirty="0">
                <a:ea typeface="Cambria"/>
              </a:rPr>
              <a:t>Assessment</a:t>
            </a:r>
            <a:r>
              <a:rPr lang="en-US" sz="3600" kern="1200" dirty="0">
                <a:ea typeface="Cambria"/>
              </a:rPr>
              <a:t> Weeks</a:t>
            </a:r>
            <a:endParaRPr lang="en-US" sz="3600" dirty="0"/>
          </a:p>
        </p:txBody>
      </p:sp>
      <p:sp>
        <p:nvSpPr>
          <p:cNvPr id="7" name="TextBox 6">
            <a:extLst>
              <a:ext uri="{FF2B5EF4-FFF2-40B4-BE49-F238E27FC236}">
                <a16:creationId xmlns:a16="http://schemas.microsoft.com/office/drawing/2014/main" id="{1477EDFE-2B04-084E-E661-9CF5293641B8}"/>
              </a:ext>
            </a:extLst>
          </p:cNvPr>
          <p:cNvSpPr txBox="1"/>
          <p:nvPr/>
        </p:nvSpPr>
        <p:spPr>
          <a:xfrm>
            <a:off x="506896" y="1828799"/>
            <a:ext cx="11241156" cy="2754600"/>
          </a:xfrm>
          <a:prstGeom prst="rect">
            <a:avLst/>
          </a:prstGeom>
          <a:noFill/>
        </p:spPr>
        <p:txBody>
          <a:bodyPr wrap="square" rtlCol="0">
            <a:spAutoFit/>
          </a:bodyPr>
          <a:lstStyle/>
          <a:p>
            <a:r>
              <a:rPr lang="en-US" dirty="0"/>
              <a:t>Your child will be assessed regularly throughout their time in Y4 to identify any gaps in knowledge that need to be retaught.</a:t>
            </a:r>
          </a:p>
          <a:p>
            <a:endParaRPr lang="en-US" dirty="0"/>
          </a:p>
          <a:p>
            <a:pPr marL="285750" indent="-285750">
              <a:lnSpc>
                <a:spcPct val="90000"/>
              </a:lnSpc>
              <a:spcAft>
                <a:spcPts val="600"/>
              </a:spcAft>
              <a:buFont typeface="Arial" panose="020B0604020202020204" pitchFamily="34" charset="0"/>
              <a:buChar char="•"/>
            </a:pPr>
            <a:r>
              <a:rPr lang="en-US" dirty="0">
                <a:ea typeface="Cambria"/>
              </a:rPr>
              <a:t>Ongoing teacher assessments across the curriculum e.g. end of unit assessments (</a:t>
            </a:r>
            <a:r>
              <a:rPr lang="en-US" dirty="0" err="1">
                <a:ea typeface="Cambria"/>
              </a:rPr>
              <a:t>maths</a:t>
            </a:r>
            <a:r>
              <a:rPr lang="en-US" dirty="0">
                <a:ea typeface="Cambria"/>
              </a:rPr>
              <a:t>)</a:t>
            </a:r>
          </a:p>
          <a:p>
            <a:pPr marL="285750" indent="-285750">
              <a:lnSpc>
                <a:spcPct val="90000"/>
              </a:lnSpc>
              <a:spcAft>
                <a:spcPts val="600"/>
              </a:spcAft>
              <a:buFont typeface="Arial" panose="020B0604020202020204" pitchFamily="34" charset="0"/>
              <a:buChar char="•"/>
            </a:pPr>
            <a:r>
              <a:rPr lang="en-US" dirty="0">
                <a:ea typeface="Cambria"/>
                <a:cs typeface="Calibri"/>
              </a:rPr>
              <a:t>Termly Star assessments in Reading </a:t>
            </a:r>
          </a:p>
          <a:p>
            <a:pPr marL="285750" indent="-285750">
              <a:lnSpc>
                <a:spcPct val="90000"/>
              </a:lnSpc>
              <a:spcAft>
                <a:spcPts val="600"/>
              </a:spcAft>
              <a:buFont typeface="Arial" panose="020B0604020202020204" pitchFamily="34" charset="0"/>
              <a:buChar char="•"/>
            </a:pPr>
            <a:r>
              <a:rPr lang="en-US" dirty="0">
                <a:ea typeface="Cambria"/>
                <a:cs typeface="Calibri"/>
              </a:rPr>
              <a:t>Termly Lancashire </a:t>
            </a:r>
            <a:r>
              <a:rPr lang="en-US" dirty="0" err="1">
                <a:ea typeface="Cambria"/>
                <a:cs typeface="Calibri"/>
              </a:rPr>
              <a:t>maths</a:t>
            </a:r>
            <a:r>
              <a:rPr lang="en-US" dirty="0">
                <a:ea typeface="Cambria"/>
                <a:cs typeface="Calibri"/>
              </a:rPr>
              <a:t> assessments</a:t>
            </a:r>
          </a:p>
          <a:p>
            <a:pPr marL="285750" indent="-285750">
              <a:lnSpc>
                <a:spcPct val="90000"/>
              </a:lnSpc>
              <a:spcAft>
                <a:spcPts val="600"/>
              </a:spcAft>
              <a:buFont typeface="Arial" panose="020B0604020202020204" pitchFamily="34" charset="0"/>
              <a:buChar char="•"/>
            </a:pPr>
            <a:r>
              <a:rPr lang="en-US" dirty="0">
                <a:ea typeface="Cambria"/>
                <a:cs typeface="Calibri"/>
              </a:rPr>
              <a:t>Summer term assessments: </a:t>
            </a:r>
            <a:r>
              <a:rPr lang="en-US" dirty="0" err="1">
                <a:ea typeface="Cambria"/>
                <a:cs typeface="Calibri"/>
              </a:rPr>
              <a:t>NFeR</a:t>
            </a:r>
            <a:r>
              <a:rPr lang="en-US" dirty="0">
                <a:ea typeface="Cambria"/>
                <a:cs typeface="Calibri"/>
              </a:rPr>
              <a:t> paper based assessments for reading, spelling, punctuation and grammar and </a:t>
            </a:r>
            <a:r>
              <a:rPr lang="en-US" dirty="0" err="1">
                <a:ea typeface="Cambria"/>
                <a:cs typeface="Calibri"/>
              </a:rPr>
              <a:t>Maths</a:t>
            </a:r>
            <a:r>
              <a:rPr lang="en-US" dirty="0">
                <a:ea typeface="Cambria"/>
                <a:cs typeface="Calibri"/>
              </a:rPr>
              <a:t>.</a:t>
            </a:r>
          </a:p>
          <a:p>
            <a:endParaRPr lang="en-US" dirty="0"/>
          </a:p>
        </p:txBody>
      </p:sp>
      <p:sp>
        <p:nvSpPr>
          <p:cNvPr id="8" name="TextBox 7">
            <a:extLst>
              <a:ext uri="{FF2B5EF4-FFF2-40B4-BE49-F238E27FC236}">
                <a16:creationId xmlns:a16="http://schemas.microsoft.com/office/drawing/2014/main" id="{5B6228E5-07EC-2F22-E6F1-C47536593DB6}"/>
              </a:ext>
            </a:extLst>
          </p:cNvPr>
          <p:cNvSpPr txBox="1"/>
          <p:nvPr/>
        </p:nvSpPr>
        <p:spPr>
          <a:xfrm>
            <a:off x="325827" y="4583399"/>
            <a:ext cx="11241156" cy="2145203"/>
          </a:xfrm>
          <a:prstGeom prst="rect">
            <a:avLst/>
          </a:prstGeom>
          <a:noFill/>
        </p:spPr>
        <p:txBody>
          <a:bodyPr wrap="square">
            <a:spAutoFit/>
          </a:bodyPr>
          <a:lstStyle/>
          <a:p>
            <a:pPr>
              <a:lnSpc>
                <a:spcPct val="90000"/>
              </a:lnSpc>
              <a:spcAft>
                <a:spcPts val="600"/>
              </a:spcAft>
            </a:pPr>
            <a:r>
              <a:rPr lang="en-US" sz="1800" dirty="0">
                <a:ea typeface="Cambria"/>
              </a:rPr>
              <a:t>Assessments are a key tool in finding out what strengths children have and what areas they need to develop further.</a:t>
            </a:r>
            <a:endParaRPr lang="en-US" sz="1800" dirty="0">
              <a:ea typeface="Calibri" panose="020F0502020204030204"/>
              <a:cs typeface="Calibri" panose="020F0502020204030204"/>
            </a:endParaRPr>
          </a:p>
          <a:p>
            <a:pPr>
              <a:lnSpc>
                <a:spcPct val="90000"/>
              </a:lnSpc>
              <a:spcAft>
                <a:spcPts val="600"/>
              </a:spcAft>
            </a:pPr>
            <a:endParaRPr lang="en-US" sz="1800" dirty="0">
              <a:ea typeface="Cambria"/>
            </a:endParaRPr>
          </a:p>
          <a:p>
            <a:pPr>
              <a:lnSpc>
                <a:spcPct val="90000"/>
              </a:lnSpc>
              <a:spcAft>
                <a:spcPts val="600"/>
              </a:spcAft>
            </a:pPr>
            <a:r>
              <a:rPr lang="en-US" sz="1800" dirty="0">
                <a:ea typeface="Cambria"/>
              </a:rPr>
              <a:t>Assessments help to identify gaps in knowledge so that </a:t>
            </a:r>
            <a:r>
              <a:rPr lang="en-US" dirty="0">
                <a:ea typeface="Cambria"/>
              </a:rPr>
              <a:t>I</a:t>
            </a:r>
            <a:r>
              <a:rPr lang="en-US" sz="1800" dirty="0">
                <a:ea typeface="Cambria"/>
              </a:rPr>
              <a:t> can plan their future lessons. For example, if a whole class is struggling on the “</a:t>
            </a:r>
            <a:r>
              <a:rPr lang="en-US" dirty="0">
                <a:ea typeface="Cambria"/>
              </a:rPr>
              <a:t>statistics</a:t>
            </a:r>
            <a:r>
              <a:rPr lang="en-US" sz="1800" dirty="0">
                <a:ea typeface="Cambria"/>
              </a:rPr>
              <a:t>" unit of </a:t>
            </a:r>
            <a:r>
              <a:rPr lang="en-US" sz="1800" dirty="0" err="1">
                <a:ea typeface="Cambria"/>
              </a:rPr>
              <a:t>maths</a:t>
            </a:r>
            <a:r>
              <a:rPr lang="en-US" sz="1800" dirty="0">
                <a:ea typeface="Cambria"/>
              </a:rPr>
              <a:t>, more lessons will focus on this. If all the class score well on times table questions, </a:t>
            </a:r>
            <a:r>
              <a:rPr lang="en-US" dirty="0">
                <a:ea typeface="Cambria"/>
              </a:rPr>
              <a:t>these will still appear as retrieval to ensure the class remain strong in this area of the subject</a:t>
            </a:r>
            <a:r>
              <a:rPr lang="en-US" sz="1800" dirty="0">
                <a:ea typeface="Cambria"/>
              </a:rPr>
              <a:t>. </a:t>
            </a:r>
            <a:endParaRPr lang="en-US" sz="1800" dirty="0">
              <a:ea typeface="Cambria"/>
              <a:cs typeface="Calibri"/>
            </a:endParaRPr>
          </a:p>
          <a:p>
            <a:pPr>
              <a:lnSpc>
                <a:spcPct val="90000"/>
              </a:lnSpc>
              <a:spcAft>
                <a:spcPts val="600"/>
              </a:spcAft>
            </a:pPr>
            <a:endParaRPr lang="en-US" sz="1800" dirty="0">
              <a:ea typeface="Cambria"/>
              <a:cs typeface="Calibri"/>
            </a:endParaRPr>
          </a:p>
          <a:p>
            <a:pPr>
              <a:lnSpc>
                <a:spcPct val="90000"/>
              </a:lnSpc>
              <a:spcAft>
                <a:spcPts val="600"/>
              </a:spcAft>
            </a:pPr>
            <a:r>
              <a:rPr lang="en-US" sz="1800" dirty="0">
                <a:ea typeface="Cambria"/>
                <a:cs typeface="Calibri"/>
              </a:rPr>
              <a:t>Our internal assessments are "low stakes" and we approach them positively with the children. </a:t>
            </a:r>
          </a:p>
        </p:txBody>
      </p:sp>
    </p:spTree>
    <p:extLst>
      <p:ext uri="{BB962C8B-B14F-4D97-AF65-F5344CB8AC3E}">
        <p14:creationId xmlns:p14="http://schemas.microsoft.com/office/powerpoint/2010/main" val="36558781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42521B9-7228-CF40-84EF-692E5168F109}"/>
              </a:ext>
            </a:extLst>
          </p:cNvPr>
          <p:cNvSpPr/>
          <p:nvPr/>
        </p:nvSpPr>
        <p:spPr>
          <a:xfrm>
            <a:off x="0" y="3278"/>
            <a:ext cx="2435087" cy="6858000"/>
          </a:xfrm>
          <a:prstGeom prst="rect">
            <a:avLst/>
          </a:prstGeom>
          <a:solidFill>
            <a:schemeClr val="accent6">
              <a:lumMod val="60000"/>
              <a:lumOff val="4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B5F70661-6A71-35BD-E2D7-F4C51B2323BC}"/>
              </a:ext>
            </a:extLst>
          </p:cNvPr>
          <p:cNvSpPr txBox="1"/>
          <p:nvPr/>
        </p:nvSpPr>
        <p:spPr>
          <a:xfrm>
            <a:off x="2554356" y="79512"/>
            <a:ext cx="4232569" cy="707886"/>
          </a:xfrm>
          <a:prstGeom prst="rect">
            <a:avLst/>
          </a:prstGeom>
          <a:noFill/>
        </p:spPr>
        <p:txBody>
          <a:bodyPr wrap="none" rtlCol="0">
            <a:spAutoFit/>
          </a:bodyPr>
          <a:lstStyle/>
          <a:p>
            <a:r>
              <a:rPr lang="en-US" sz="4000" dirty="0"/>
              <a:t>Resolving Problems</a:t>
            </a:r>
          </a:p>
        </p:txBody>
      </p:sp>
      <p:sp>
        <p:nvSpPr>
          <p:cNvPr id="7" name="TextBox 6">
            <a:extLst>
              <a:ext uri="{FF2B5EF4-FFF2-40B4-BE49-F238E27FC236}">
                <a16:creationId xmlns:a16="http://schemas.microsoft.com/office/drawing/2014/main" id="{EBBFA94F-CD53-2D20-9720-CBCE81961F26}"/>
              </a:ext>
            </a:extLst>
          </p:cNvPr>
          <p:cNvSpPr txBox="1"/>
          <p:nvPr/>
        </p:nvSpPr>
        <p:spPr>
          <a:xfrm>
            <a:off x="2554356" y="921171"/>
            <a:ext cx="8967581" cy="923330"/>
          </a:xfrm>
          <a:prstGeom prst="rect">
            <a:avLst/>
          </a:prstGeom>
          <a:noFill/>
        </p:spPr>
        <p:txBody>
          <a:bodyPr wrap="square">
            <a:spAutoFit/>
          </a:bodyPr>
          <a:lstStyle/>
          <a:p>
            <a:pPr marL="0" indent="0">
              <a:buNone/>
            </a:pPr>
            <a:r>
              <a:rPr lang="en-US" dirty="0">
                <a:ea typeface="Cambria"/>
                <a:cs typeface="Calibri" panose="020F0502020204030204"/>
              </a:rPr>
              <a:t>We wish for a smooth year for each and every child and family but it is inevitable that at times, issues and complexities may arise. It is in everybody's interest that these are dealt with quickly and effectively. Our process for supporting families to resolve problems is outlined here: </a:t>
            </a:r>
            <a:endParaRPr lang="en-US" dirty="0">
              <a:cs typeface="Calibri" panose="020F0502020204030204"/>
            </a:endParaRPr>
          </a:p>
        </p:txBody>
      </p:sp>
      <p:sp>
        <p:nvSpPr>
          <p:cNvPr id="9" name="TextBox 8">
            <a:extLst>
              <a:ext uri="{FF2B5EF4-FFF2-40B4-BE49-F238E27FC236}">
                <a16:creationId xmlns:a16="http://schemas.microsoft.com/office/drawing/2014/main" id="{C2201B4A-A98C-6477-4FA4-0E2666E90944}"/>
              </a:ext>
            </a:extLst>
          </p:cNvPr>
          <p:cNvSpPr txBox="1"/>
          <p:nvPr/>
        </p:nvSpPr>
        <p:spPr>
          <a:xfrm>
            <a:off x="3743666" y="2427008"/>
            <a:ext cx="1567211"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dirty="0">
                <a:ea typeface="Cambria"/>
              </a:rPr>
              <a:t>Class Teacher</a:t>
            </a:r>
            <a:endParaRPr lang="en-US" dirty="0">
              <a:ea typeface="Cambria"/>
              <a:cs typeface="Calibri"/>
            </a:endParaRPr>
          </a:p>
        </p:txBody>
      </p:sp>
      <p:sp>
        <p:nvSpPr>
          <p:cNvPr id="12" name="TextBox 11">
            <a:extLst>
              <a:ext uri="{FF2B5EF4-FFF2-40B4-BE49-F238E27FC236}">
                <a16:creationId xmlns:a16="http://schemas.microsoft.com/office/drawing/2014/main" id="{989A7614-C17C-8238-47D5-172011417DBC}"/>
              </a:ext>
            </a:extLst>
          </p:cNvPr>
          <p:cNvSpPr txBox="1"/>
          <p:nvPr/>
        </p:nvSpPr>
        <p:spPr>
          <a:xfrm>
            <a:off x="5530086" y="3314112"/>
            <a:ext cx="2669697"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dirty="0">
                <a:ea typeface="Cambria"/>
              </a:rPr>
              <a:t>Key Stage Leaders</a:t>
            </a:r>
          </a:p>
        </p:txBody>
      </p:sp>
      <p:sp>
        <p:nvSpPr>
          <p:cNvPr id="13" name="TextBox 12">
            <a:extLst>
              <a:ext uri="{FF2B5EF4-FFF2-40B4-BE49-F238E27FC236}">
                <a16:creationId xmlns:a16="http://schemas.microsoft.com/office/drawing/2014/main" id="{5512B806-B483-7F92-CE30-C9D1B0D54C84}"/>
              </a:ext>
            </a:extLst>
          </p:cNvPr>
          <p:cNvSpPr txBox="1"/>
          <p:nvPr/>
        </p:nvSpPr>
        <p:spPr>
          <a:xfrm>
            <a:off x="7564523" y="4090362"/>
            <a:ext cx="1923664"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dirty="0">
                <a:ea typeface="Cambria"/>
                <a:cs typeface="Calibri"/>
              </a:rPr>
              <a:t>Deputy Head</a:t>
            </a:r>
          </a:p>
          <a:p>
            <a:pPr algn="ctr"/>
            <a:r>
              <a:rPr lang="en-US" sz="1400" dirty="0" err="1">
                <a:cs typeface="Calibri"/>
              </a:rPr>
              <a:t>Mrs</a:t>
            </a:r>
            <a:r>
              <a:rPr lang="en-US" sz="1400" dirty="0">
                <a:cs typeface="Calibri"/>
              </a:rPr>
              <a:t> Duffy</a:t>
            </a:r>
            <a:endParaRPr lang="en-US" sz="1400" dirty="0"/>
          </a:p>
        </p:txBody>
      </p:sp>
      <p:sp>
        <p:nvSpPr>
          <p:cNvPr id="14" name="TextBox 13">
            <a:extLst>
              <a:ext uri="{FF2B5EF4-FFF2-40B4-BE49-F238E27FC236}">
                <a16:creationId xmlns:a16="http://schemas.microsoft.com/office/drawing/2014/main" id="{60D84C34-8708-2AC3-1171-C1006391E019}"/>
              </a:ext>
            </a:extLst>
          </p:cNvPr>
          <p:cNvSpPr txBox="1"/>
          <p:nvPr/>
        </p:nvSpPr>
        <p:spPr>
          <a:xfrm>
            <a:off x="9210331" y="4993695"/>
            <a:ext cx="2146852"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dirty="0">
                <a:ea typeface="Cambria"/>
                <a:cs typeface="Calibri"/>
              </a:rPr>
              <a:t>Head Teacher</a:t>
            </a:r>
            <a:endParaRPr lang="en-US" sz="1100" dirty="0">
              <a:cs typeface="Calibri" panose="020F0502020204030204"/>
            </a:endParaRPr>
          </a:p>
        </p:txBody>
      </p:sp>
      <p:sp>
        <p:nvSpPr>
          <p:cNvPr id="17" name="Bent Up Arrow 16">
            <a:extLst>
              <a:ext uri="{FF2B5EF4-FFF2-40B4-BE49-F238E27FC236}">
                <a16:creationId xmlns:a16="http://schemas.microsoft.com/office/drawing/2014/main" id="{F5868D08-C842-C970-6CC5-0CF0C9F4F238}"/>
              </a:ext>
            </a:extLst>
          </p:cNvPr>
          <p:cNvSpPr/>
          <p:nvPr/>
        </p:nvSpPr>
        <p:spPr>
          <a:xfrm rot="5400000">
            <a:off x="4768153" y="2611565"/>
            <a:ext cx="646332" cy="1128093"/>
          </a:xfrm>
          <a:prstGeom prst="bentUpArrow">
            <a:avLst>
              <a:gd name="adj1" fmla="val 25000"/>
              <a:gd name="adj2" fmla="val 22693"/>
              <a:gd name="adj3" fmla="val 4191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Bent Up Arrow 17">
            <a:extLst>
              <a:ext uri="{FF2B5EF4-FFF2-40B4-BE49-F238E27FC236}">
                <a16:creationId xmlns:a16="http://schemas.microsoft.com/office/drawing/2014/main" id="{9A19E9C9-8E36-C96E-460E-4D5BE06734BD}"/>
              </a:ext>
            </a:extLst>
          </p:cNvPr>
          <p:cNvSpPr/>
          <p:nvPr/>
        </p:nvSpPr>
        <p:spPr>
          <a:xfrm rot="5400000">
            <a:off x="6927887" y="3530924"/>
            <a:ext cx="646332" cy="1128093"/>
          </a:xfrm>
          <a:prstGeom prst="bentUpArrow">
            <a:avLst>
              <a:gd name="adj1" fmla="val 25000"/>
              <a:gd name="adj2" fmla="val 22693"/>
              <a:gd name="adj3" fmla="val 4191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Bent Up Arrow 18">
            <a:extLst>
              <a:ext uri="{FF2B5EF4-FFF2-40B4-BE49-F238E27FC236}">
                <a16:creationId xmlns:a16="http://schemas.microsoft.com/office/drawing/2014/main" id="{BE636D69-4966-551E-3AFE-B4F978C6ECDD}"/>
              </a:ext>
            </a:extLst>
          </p:cNvPr>
          <p:cNvSpPr/>
          <p:nvPr/>
        </p:nvSpPr>
        <p:spPr>
          <a:xfrm rot="5400000">
            <a:off x="8600974" y="4429649"/>
            <a:ext cx="646332" cy="1128093"/>
          </a:xfrm>
          <a:prstGeom prst="bentUpArrow">
            <a:avLst>
              <a:gd name="adj1" fmla="val 25000"/>
              <a:gd name="adj2" fmla="val 22693"/>
              <a:gd name="adj3" fmla="val 4191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a:extLst>
              <a:ext uri="{FF2B5EF4-FFF2-40B4-BE49-F238E27FC236}">
                <a16:creationId xmlns:a16="http://schemas.microsoft.com/office/drawing/2014/main" id="{E634B33C-4505-2CF8-A7F1-56E3A4D10A93}"/>
              </a:ext>
            </a:extLst>
          </p:cNvPr>
          <p:cNvSpPr txBox="1"/>
          <p:nvPr/>
        </p:nvSpPr>
        <p:spPr>
          <a:xfrm>
            <a:off x="4670640" y="6017665"/>
            <a:ext cx="4877682" cy="369332"/>
          </a:xfrm>
          <a:prstGeom prst="rect">
            <a:avLst/>
          </a:prstGeom>
          <a:noFill/>
        </p:spPr>
        <p:txBody>
          <a:bodyPr wrap="none" rtlCol="0">
            <a:spAutoFit/>
          </a:bodyPr>
          <a:lstStyle/>
          <a:p>
            <a:r>
              <a:rPr lang="en-US" dirty="0"/>
              <a:t>If the issue concerns SEND our SENCo is </a:t>
            </a:r>
            <a:r>
              <a:rPr lang="en-US" dirty="0" err="1"/>
              <a:t>Mrs</a:t>
            </a:r>
            <a:r>
              <a:rPr lang="en-US" dirty="0"/>
              <a:t> Duffy</a:t>
            </a:r>
          </a:p>
        </p:txBody>
      </p:sp>
    </p:spTree>
    <p:extLst>
      <p:ext uri="{BB962C8B-B14F-4D97-AF65-F5344CB8AC3E}">
        <p14:creationId xmlns:p14="http://schemas.microsoft.com/office/powerpoint/2010/main" val="14720974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764A222-BD97-D310-0109-4E8DC727D3C6}"/>
              </a:ext>
            </a:extLst>
          </p:cNvPr>
          <p:cNvSpPr/>
          <p:nvPr/>
        </p:nvSpPr>
        <p:spPr>
          <a:xfrm>
            <a:off x="9756913" y="0"/>
            <a:ext cx="2435087" cy="6858000"/>
          </a:xfrm>
          <a:prstGeom prst="rect">
            <a:avLst/>
          </a:prstGeom>
          <a:solidFill>
            <a:schemeClr val="accent6">
              <a:lumMod val="60000"/>
              <a:lumOff val="4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7F40A91A-DF4B-B4D3-0DF8-916ED53957A3}"/>
              </a:ext>
            </a:extLst>
          </p:cNvPr>
          <p:cNvSpPr txBox="1"/>
          <p:nvPr/>
        </p:nvSpPr>
        <p:spPr>
          <a:xfrm>
            <a:off x="4969566" y="0"/>
            <a:ext cx="4691541" cy="769441"/>
          </a:xfrm>
          <a:prstGeom prst="rect">
            <a:avLst/>
          </a:prstGeom>
          <a:noFill/>
        </p:spPr>
        <p:txBody>
          <a:bodyPr wrap="none" rtlCol="0">
            <a:spAutoFit/>
          </a:bodyPr>
          <a:lstStyle/>
          <a:p>
            <a:r>
              <a:rPr lang="en-US" sz="4400" dirty="0"/>
              <a:t>Celebrating Success</a:t>
            </a:r>
          </a:p>
        </p:txBody>
      </p:sp>
      <p:sp>
        <p:nvSpPr>
          <p:cNvPr id="6" name="TextBox 5">
            <a:extLst>
              <a:ext uri="{FF2B5EF4-FFF2-40B4-BE49-F238E27FC236}">
                <a16:creationId xmlns:a16="http://schemas.microsoft.com/office/drawing/2014/main" id="{ACD1D42F-E4BE-E1A0-B61C-B929F9AF695F}"/>
              </a:ext>
            </a:extLst>
          </p:cNvPr>
          <p:cNvSpPr txBox="1"/>
          <p:nvPr/>
        </p:nvSpPr>
        <p:spPr>
          <a:xfrm>
            <a:off x="685801" y="1689652"/>
            <a:ext cx="8865704" cy="4247317"/>
          </a:xfrm>
          <a:prstGeom prst="rect">
            <a:avLst/>
          </a:prstGeom>
          <a:noFill/>
        </p:spPr>
        <p:txBody>
          <a:bodyPr wrap="square" rtlCol="0">
            <a:spAutoFit/>
          </a:bodyPr>
          <a:lstStyle/>
          <a:p>
            <a:r>
              <a:rPr lang="en-US" sz="2800" dirty="0"/>
              <a:t>We celebrate success and effort in many ways at </a:t>
            </a:r>
            <a:r>
              <a:rPr lang="en-US" sz="2800" dirty="0" err="1"/>
              <a:t>Kennington</a:t>
            </a:r>
            <a:r>
              <a:rPr lang="en-US" sz="2800" dirty="0"/>
              <a:t>. These include:</a:t>
            </a:r>
          </a:p>
          <a:p>
            <a:endParaRPr lang="en-US" sz="2800" dirty="0"/>
          </a:p>
          <a:p>
            <a:pPr marL="285750" indent="-285750">
              <a:buFont typeface="Arial" panose="020B0604020202020204" pitchFamily="34" charset="0"/>
              <a:buChar char="•"/>
            </a:pPr>
            <a:r>
              <a:rPr lang="en-US" sz="2800" dirty="0"/>
              <a:t>Certificates (Parents invited in to watch)</a:t>
            </a:r>
          </a:p>
          <a:p>
            <a:pPr marL="285750" indent="-285750">
              <a:buFont typeface="Arial" panose="020B0604020202020204" pitchFamily="34" charset="0"/>
              <a:buChar char="•"/>
            </a:pPr>
            <a:r>
              <a:rPr lang="en-US" sz="2800" dirty="0"/>
              <a:t>Dojos</a:t>
            </a:r>
          </a:p>
          <a:p>
            <a:pPr marL="285750" indent="-285750">
              <a:buFont typeface="Arial" panose="020B0604020202020204" pitchFamily="34" charset="0"/>
              <a:buChar char="•"/>
            </a:pPr>
            <a:r>
              <a:rPr lang="en-US" sz="2800" dirty="0"/>
              <a:t>Verbal Praise</a:t>
            </a:r>
          </a:p>
          <a:p>
            <a:pPr marL="285750" indent="-285750">
              <a:buFont typeface="Arial" panose="020B0604020202020204" pitchFamily="34" charset="0"/>
              <a:buChar char="•"/>
            </a:pPr>
            <a:r>
              <a:rPr lang="en-US" sz="2800" dirty="0"/>
              <a:t>Awards Assemblies</a:t>
            </a:r>
          </a:p>
          <a:p>
            <a:pPr marL="285750" indent="-285750">
              <a:buFont typeface="Arial" panose="020B0604020202020204" pitchFamily="34" charset="0"/>
              <a:buChar char="•"/>
            </a:pPr>
            <a:r>
              <a:rPr lang="en-US" sz="2800" dirty="0"/>
              <a:t>Postcards home</a:t>
            </a:r>
          </a:p>
          <a:p>
            <a:pPr marL="285750" indent="-285750">
              <a:buFont typeface="Arial" panose="020B0604020202020204" pitchFamily="34" charset="0"/>
              <a:buChar char="•"/>
            </a:pPr>
            <a:r>
              <a:rPr lang="en-US" sz="2800" dirty="0"/>
              <a:t>Book Tokens for the Book Machine</a:t>
            </a:r>
          </a:p>
          <a:p>
            <a:endParaRPr lang="en-US" dirty="0"/>
          </a:p>
        </p:txBody>
      </p:sp>
    </p:spTree>
    <p:extLst>
      <p:ext uri="{BB962C8B-B14F-4D97-AF65-F5344CB8AC3E}">
        <p14:creationId xmlns:p14="http://schemas.microsoft.com/office/powerpoint/2010/main" val="38805439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764A222-BD97-D310-0109-4E8DC727D3C6}"/>
              </a:ext>
            </a:extLst>
          </p:cNvPr>
          <p:cNvSpPr/>
          <p:nvPr/>
        </p:nvSpPr>
        <p:spPr>
          <a:xfrm>
            <a:off x="9756913" y="0"/>
            <a:ext cx="2435087" cy="6858000"/>
          </a:xfrm>
          <a:prstGeom prst="rect">
            <a:avLst/>
          </a:prstGeom>
          <a:solidFill>
            <a:schemeClr val="accent6">
              <a:lumMod val="60000"/>
              <a:lumOff val="4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7F40A91A-DF4B-B4D3-0DF8-916ED53957A3}"/>
              </a:ext>
            </a:extLst>
          </p:cNvPr>
          <p:cNvSpPr txBox="1"/>
          <p:nvPr/>
        </p:nvSpPr>
        <p:spPr>
          <a:xfrm>
            <a:off x="4969566" y="0"/>
            <a:ext cx="2566857" cy="769441"/>
          </a:xfrm>
          <a:prstGeom prst="rect">
            <a:avLst/>
          </a:prstGeom>
          <a:noFill/>
        </p:spPr>
        <p:txBody>
          <a:bodyPr wrap="none" rtlCol="0">
            <a:spAutoFit/>
          </a:bodyPr>
          <a:lstStyle/>
          <a:p>
            <a:r>
              <a:rPr lang="en-US" sz="4400" dirty="0"/>
              <a:t>Swimming</a:t>
            </a:r>
          </a:p>
        </p:txBody>
      </p:sp>
      <p:sp>
        <p:nvSpPr>
          <p:cNvPr id="6" name="TextBox 5">
            <a:extLst>
              <a:ext uri="{FF2B5EF4-FFF2-40B4-BE49-F238E27FC236}">
                <a16:creationId xmlns:a16="http://schemas.microsoft.com/office/drawing/2014/main" id="{C260D1EC-81FF-48FC-BB49-FCFD385E85D2}"/>
              </a:ext>
            </a:extLst>
          </p:cNvPr>
          <p:cNvSpPr txBox="1"/>
          <p:nvPr/>
        </p:nvSpPr>
        <p:spPr>
          <a:xfrm>
            <a:off x="9691027" y="384720"/>
            <a:ext cx="2566857" cy="1172822"/>
          </a:xfrm>
          <a:prstGeom prst="rect">
            <a:avLst/>
          </a:prstGeom>
          <a:noFill/>
        </p:spPr>
        <p:txBody>
          <a:bodyPr wrap="square">
            <a:spAutoFit/>
          </a:bodyPr>
          <a:lstStyle/>
          <a:p>
            <a:pPr algn="ctr">
              <a:lnSpc>
                <a:spcPct val="107000"/>
              </a:lnSpc>
              <a:spcAft>
                <a:spcPts val="800"/>
              </a:spcAft>
            </a:pPr>
            <a:r>
              <a:rPr lang="en-GB" sz="1800" dirty="0">
                <a:effectLst/>
                <a:latin typeface="Comic Sans MS" panose="030F0702030302020204" pitchFamily="66" charset="0"/>
                <a:ea typeface="Calibri" panose="020F0502020204030204" pitchFamily="34" charset="0"/>
                <a:cs typeface="Times New Roman" panose="02020603050405020304" pitchFamily="18" charset="0"/>
              </a:rPr>
              <a:t>19</a:t>
            </a:r>
            <a:r>
              <a:rPr lang="en-GB" sz="1800" baseline="30000" dirty="0">
                <a:effectLst/>
                <a:latin typeface="Comic Sans MS" panose="030F0702030302020204" pitchFamily="66" charset="0"/>
                <a:ea typeface="Calibri" panose="020F0502020204030204" pitchFamily="34" charset="0"/>
                <a:cs typeface="Times New Roman" panose="02020603050405020304" pitchFamily="18" charset="0"/>
              </a:rPr>
              <a:t>th</a:t>
            </a:r>
            <a:r>
              <a:rPr lang="en-GB" sz="1800" dirty="0">
                <a:effectLst/>
                <a:latin typeface="Comic Sans MS" panose="030F0702030302020204" pitchFamily="66" charset="0"/>
                <a:ea typeface="Calibri" panose="020F0502020204030204" pitchFamily="34" charset="0"/>
                <a:cs typeface="Times New Roman" panose="02020603050405020304" pitchFamily="18" charset="0"/>
              </a:rPr>
              <a:t> – 23</a:t>
            </a:r>
            <a:r>
              <a:rPr lang="en-GB" sz="1800" baseline="30000" dirty="0">
                <a:effectLst/>
                <a:latin typeface="Comic Sans MS" panose="030F0702030302020204" pitchFamily="66" charset="0"/>
                <a:ea typeface="Calibri" panose="020F0502020204030204" pitchFamily="34" charset="0"/>
                <a:cs typeface="Times New Roman" panose="02020603050405020304" pitchFamily="18" charset="0"/>
              </a:rPr>
              <a:t>rd</a:t>
            </a:r>
            <a:r>
              <a:rPr lang="en-GB" sz="1800" dirty="0">
                <a:effectLst/>
                <a:latin typeface="Comic Sans MS" panose="030F0702030302020204" pitchFamily="66" charset="0"/>
                <a:ea typeface="Calibri" panose="020F0502020204030204" pitchFamily="34" charset="0"/>
                <a:cs typeface="Times New Roman" panose="02020603050405020304" pitchFamily="18" charset="0"/>
              </a:rPr>
              <a:t> October</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en-GB" sz="1800" dirty="0">
                <a:effectLst/>
                <a:latin typeface="Comic Sans MS" panose="030F0702030302020204" pitchFamily="66" charset="0"/>
                <a:ea typeface="Calibri" panose="020F0502020204030204" pitchFamily="34" charset="0"/>
                <a:cs typeface="Times New Roman" panose="02020603050405020304" pitchFamily="18" charset="0"/>
              </a:rPr>
              <a:t>3</a:t>
            </a:r>
            <a:r>
              <a:rPr lang="en-GB" sz="1800" baseline="30000" dirty="0">
                <a:effectLst/>
                <a:latin typeface="Comic Sans MS" panose="030F0702030302020204" pitchFamily="66" charset="0"/>
                <a:ea typeface="Calibri" panose="020F0502020204030204" pitchFamily="34" charset="0"/>
                <a:cs typeface="Times New Roman" panose="02020603050405020304" pitchFamily="18" charset="0"/>
              </a:rPr>
              <a:t>rd</a:t>
            </a:r>
            <a:r>
              <a:rPr lang="en-GB" sz="1800" dirty="0">
                <a:effectLst/>
                <a:latin typeface="Comic Sans MS" panose="030F0702030302020204" pitchFamily="66" charset="0"/>
                <a:ea typeface="Calibri" panose="020F0502020204030204" pitchFamily="34" charset="0"/>
                <a:cs typeface="Times New Roman" panose="02020603050405020304" pitchFamily="18" charset="0"/>
              </a:rPr>
              <a:t> – 6</a:t>
            </a:r>
            <a:r>
              <a:rPr lang="en-GB" sz="1800" baseline="30000" dirty="0">
                <a:effectLst/>
                <a:latin typeface="Comic Sans MS" panose="030F0702030302020204" pitchFamily="66" charset="0"/>
                <a:ea typeface="Calibri" panose="020F0502020204030204" pitchFamily="34" charset="0"/>
                <a:cs typeface="Times New Roman" panose="02020603050405020304" pitchFamily="18" charset="0"/>
              </a:rPr>
              <a:t>th</a:t>
            </a:r>
            <a:r>
              <a:rPr lang="en-GB" sz="1800" dirty="0">
                <a:effectLst/>
                <a:latin typeface="Comic Sans MS" panose="030F0702030302020204" pitchFamily="66" charset="0"/>
                <a:ea typeface="Calibri" panose="020F0502020204030204" pitchFamily="34" charset="0"/>
                <a:cs typeface="Times New Roman" panose="02020603050405020304" pitchFamily="18" charset="0"/>
              </a:rPr>
              <a:t> November</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en-GB" sz="1800" dirty="0">
                <a:effectLst/>
                <a:latin typeface="Comic Sans MS" panose="030F0702030302020204" pitchFamily="66" charset="0"/>
                <a:ea typeface="Calibri" panose="020F0502020204030204" pitchFamily="34" charset="0"/>
                <a:cs typeface="Times New Roman" panose="02020603050405020304" pitchFamily="18" charset="0"/>
              </a:rPr>
              <a:t>12</a:t>
            </a:r>
            <a:r>
              <a:rPr lang="en-GB" sz="1800" baseline="30000" dirty="0">
                <a:effectLst/>
                <a:latin typeface="Comic Sans MS" panose="030F0702030302020204" pitchFamily="66" charset="0"/>
                <a:ea typeface="Calibri" panose="020F0502020204030204" pitchFamily="34" charset="0"/>
                <a:cs typeface="Times New Roman" panose="02020603050405020304" pitchFamily="18" charset="0"/>
              </a:rPr>
              <a:t>th</a:t>
            </a:r>
            <a:r>
              <a:rPr lang="en-GB" sz="1800" dirty="0">
                <a:effectLst/>
                <a:latin typeface="Comic Sans MS" panose="030F0702030302020204" pitchFamily="66" charset="0"/>
                <a:ea typeface="Calibri" panose="020F0502020204030204" pitchFamily="34" charset="0"/>
                <a:cs typeface="Times New Roman" panose="02020603050405020304" pitchFamily="18" charset="0"/>
              </a:rPr>
              <a:t> – 23</a:t>
            </a:r>
            <a:r>
              <a:rPr lang="en-GB" sz="1800" baseline="30000" dirty="0">
                <a:effectLst/>
                <a:latin typeface="Comic Sans MS" panose="030F0702030302020204" pitchFamily="66" charset="0"/>
                <a:ea typeface="Calibri" panose="020F0502020204030204" pitchFamily="34" charset="0"/>
                <a:cs typeface="Times New Roman" panose="02020603050405020304" pitchFamily="18" charset="0"/>
              </a:rPr>
              <a:t>rd</a:t>
            </a:r>
            <a:r>
              <a:rPr lang="en-GB" sz="1800" dirty="0">
                <a:effectLst/>
                <a:latin typeface="Comic Sans MS" panose="030F0702030302020204" pitchFamily="66" charset="0"/>
                <a:ea typeface="Calibri" panose="020F0502020204030204" pitchFamily="34" charset="0"/>
                <a:cs typeface="Times New Roman" panose="02020603050405020304" pitchFamily="18" charset="0"/>
              </a:rPr>
              <a:t> April</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TextBox 6">
            <a:extLst>
              <a:ext uri="{FF2B5EF4-FFF2-40B4-BE49-F238E27FC236}">
                <a16:creationId xmlns:a16="http://schemas.microsoft.com/office/drawing/2014/main" id="{6A34D23A-3E0F-40EC-9E44-150BE2547AB2}"/>
              </a:ext>
            </a:extLst>
          </p:cNvPr>
          <p:cNvSpPr txBox="1"/>
          <p:nvPr/>
        </p:nvSpPr>
        <p:spPr>
          <a:xfrm>
            <a:off x="536714" y="1557542"/>
            <a:ext cx="8865704" cy="4247317"/>
          </a:xfrm>
          <a:prstGeom prst="rect">
            <a:avLst/>
          </a:prstGeom>
          <a:noFill/>
        </p:spPr>
        <p:txBody>
          <a:bodyPr wrap="square" rtlCol="0">
            <a:spAutoFit/>
          </a:bodyPr>
          <a:lstStyle/>
          <a:p>
            <a:r>
              <a:rPr lang="en-US" sz="2800" dirty="0"/>
              <a:t>We will be swimming every day in the allocated weeks. </a:t>
            </a:r>
          </a:p>
          <a:p>
            <a:endParaRPr lang="en-US" sz="2800" dirty="0"/>
          </a:p>
          <a:p>
            <a:r>
              <a:rPr lang="en-US" sz="2800" dirty="0"/>
              <a:t>We will walk down to the library and get a bus from there. </a:t>
            </a:r>
          </a:p>
          <a:p>
            <a:endParaRPr lang="en-US" sz="2800" dirty="0"/>
          </a:p>
          <a:p>
            <a:r>
              <a:rPr lang="en-US" sz="2800" dirty="0"/>
              <a:t>Children will get changed there after the lesson and we should be back to school by lunchtime.</a:t>
            </a:r>
          </a:p>
          <a:p>
            <a:endParaRPr lang="en-US" sz="2800" dirty="0"/>
          </a:p>
          <a:p>
            <a:r>
              <a:rPr lang="en-US" sz="2800" dirty="0"/>
              <a:t>It is advised that you provide an extra snack for the children in these weeks as they tend to be more hungry. </a:t>
            </a:r>
          </a:p>
          <a:p>
            <a:endParaRPr lang="en-US" dirty="0"/>
          </a:p>
        </p:txBody>
      </p:sp>
    </p:spTree>
    <p:extLst>
      <p:ext uri="{BB962C8B-B14F-4D97-AF65-F5344CB8AC3E}">
        <p14:creationId xmlns:p14="http://schemas.microsoft.com/office/powerpoint/2010/main" val="3091142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764A222-BD97-D310-0109-4E8DC727D3C6}"/>
              </a:ext>
            </a:extLst>
          </p:cNvPr>
          <p:cNvSpPr/>
          <p:nvPr/>
        </p:nvSpPr>
        <p:spPr>
          <a:xfrm>
            <a:off x="9756913" y="0"/>
            <a:ext cx="2435087" cy="6858000"/>
          </a:xfrm>
          <a:prstGeom prst="rect">
            <a:avLst/>
          </a:prstGeom>
          <a:solidFill>
            <a:schemeClr val="accent6">
              <a:lumMod val="60000"/>
              <a:lumOff val="4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7F40A91A-DF4B-B4D3-0DF8-916ED53957A3}"/>
              </a:ext>
            </a:extLst>
          </p:cNvPr>
          <p:cNvSpPr txBox="1"/>
          <p:nvPr/>
        </p:nvSpPr>
        <p:spPr>
          <a:xfrm>
            <a:off x="2889754" y="-1"/>
            <a:ext cx="4884350" cy="769441"/>
          </a:xfrm>
          <a:prstGeom prst="rect">
            <a:avLst/>
          </a:prstGeom>
          <a:noFill/>
        </p:spPr>
        <p:txBody>
          <a:bodyPr wrap="none" rtlCol="0">
            <a:spAutoFit/>
          </a:bodyPr>
          <a:lstStyle/>
          <a:p>
            <a:r>
              <a:rPr lang="en-US" sz="4400" dirty="0"/>
              <a:t>Multiplication Check</a:t>
            </a:r>
          </a:p>
        </p:txBody>
      </p:sp>
      <p:pic>
        <p:nvPicPr>
          <p:cNvPr id="3" name="Picture 2">
            <a:extLst>
              <a:ext uri="{FF2B5EF4-FFF2-40B4-BE49-F238E27FC236}">
                <a16:creationId xmlns:a16="http://schemas.microsoft.com/office/drawing/2014/main" id="{3F673474-3C93-4C89-861C-EE57F53D6E6D}"/>
              </a:ext>
            </a:extLst>
          </p:cNvPr>
          <p:cNvPicPr>
            <a:picLocks noChangeAspect="1"/>
          </p:cNvPicPr>
          <p:nvPr/>
        </p:nvPicPr>
        <p:blipFill>
          <a:blip r:embed="rId2"/>
          <a:stretch>
            <a:fillRect/>
          </a:stretch>
        </p:blipFill>
        <p:spPr>
          <a:xfrm>
            <a:off x="760832" y="5565705"/>
            <a:ext cx="8403724" cy="1068178"/>
          </a:xfrm>
          <a:prstGeom prst="rect">
            <a:avLst/>
          </a:prstGeom>
          <a:ln>
            <a:solidFill>
              <a:schemeClr val="tx1"/>
            </a:solidFill>
          </a:ln>
        </p:spPr>
      </p:pic>
      <p:sp>
        <p:nvSpPr>
          <p:cNvPr id="8" name="Rectangle 1">
            <a:extLst>
              <a:ext uri="{FF2B5EF4-FFF2-40B4-BE49-F238E27FC236}">
                <a16:creationId xmlns:a16="http://schemas.microsoft.com/office/drawing/2014/main" id="{D2CA495F-F303-4CEB-8FF1-C9002530A7DF}"/>
              </a:ext>
            </a:extLst>
          </p:cNvPr>
          <p:cNvSpPr>
            <a:spLocks noChangeArrowheads="1"/>
          </p:cNvSpPr>
          <p:nvPr/>
        </p:nvSpPr>
        <p:spPr bwMode="auto">
          <a:xfrm>
            <a:off x="596569" y="1320914"/>
            <a:ext cx="8168940" cy="36933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i="0" u="none" strike="noStrike" cap="none" normalizeH="0" baseline="0" dirty="0">
              <a:ln>
                <a:noFill/>
              </a:ln>
              <a:solidFill>
                <a:schemeClr val="tx1"/>
              </a:solidFill>
              <a:effectLst/>
              <a:latin typeface="Comic Sans MS" panose="030F0702030302020204" pitchFamily="66"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i="0" u="none" strike="noStrike" cap="none" normalizeH="0" baseline="0" dirty="0">
                <a:ln>
                  <a:noFill/>
                </a:ln>
                <a:solidFill>
                  <a:schemeClr val="tx1"/>
                </a:solidFill>
                <a:effectLst/>
                <a:latin typeface="Comic Sans MS" panose="030F0702030302020204" pitchFamily="66" charset="0"/>
              </a:rPr>
              <a:t>Checks children’s knowledge of their times tables up to 12 × 12.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i="0" u="none" strike="noStrike" cap="none" normalizeH="0" baseline="0" dirty="0">
                <a:ln>
                  <a:noFill/>
                </a:ln>
                <a:solidFill>
                  <a:schemeClr val="tx1"/>
                </a:solidFill>
                <a:effectLst/>
                <a:latin typeface="Comic Sans MS" panose="030F0702030302020204" pitchFamily="66" charset="0"/>
              </a:rPr>
              <a:t>Completed online on a computer or tablet.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i="0" u="none" strike="noStrike" cap="none" normalizeH="0" baseline="0" dirty="0">
                <a:ln>
                  <a:noFill/>
                </a:ln>
                <a:solidFill>
                  <a:schemeClr val="tx1"/>
                </a:solidFill>
                <a:effectLst/>
                <a:latin typeface="Comic Sans MS" panose="030F0702030302020204" pitchFamily="66" charset="0"/>
              </a:rPr>
              <a:t>Children answer 25 multiplication questions.</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i="0" u="none" strike="noStrike" cap="none" normalizeH="0" baseline="0" dirty="0">
                <a:ln>
                  <a:noFill/>
                </a:ln>
                <a:solidFill>
                  <a:schemeClr val="tx1"/>
                </a:solidFill>
                <a:effectLst/>
                <a:latin typeface="Comic Sans MS" panose="030F0702030302020204" pitchFamily="66" charset="0"/>
              </a:rPr>
              <a:t>They have 6 seconds to answer each question, with a short pause between questions.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i="0" u="none" strike="noStrike" cap="none" normalizeH="0" baseline="0" dirty="0">
                <a:ln>
                  <a:noFill/>
                </a:ln>
                <a:solidFill>
                  <a:schemeClr val="tx1"/>
                </a:solidFill>
                <a:effectLst/>
                <a:latin typeface="Comic Sans MS" panose="030F0702030302020204" pitchFamily="66" charset="0"/>
              </a:rPr>
              <a:t>The check takes less than 5 minutes in total.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i="0" u="none" strike="noStrike" cap="none" normalizeH="0" baseline="0" dirty="0">
                <a:ln>
                  <a:noFill/>
                </a:ln>
                <a:solidFill>
                  <a:schemeClr val="tx1"/>
                </a:solidFill>
                <a:effectLst/>
                <a:latin typeface="Comic Sans MS" panose="030F0702030302020204" pitchFamily="66" charset="0"/>
              </a:rPr>
              <a:t>There is no pass mark – the result helps show how securely children know their multiplication tables.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i="0" u="none" strike="noStrike" cap="none" normalizeH="0" baseline="0" dirty="0">
                <a:ln>
                  <a:noFill/>
                </a:ln>
                <a:solidFill>
                  <a:schemeClr val="tx1"/>
                </a:solidFill>
                <a:effectLst/>
                <a:latin typeface="Comic Sans MS" panose="030F0702030302020204" pitchFamily="66" charset="0"/>
              </a:rPr>
              <a:t>Throughout Year 4, we will </a:t>
            </a:r>
            <a:r>
              <a:rPr kumimoji="0" lang="en-US" altLang="en-US" sz="1800" i="0" u="none" strike="noStrike" cap="none" normalizeH="0" baseline="0" dirty="0" err="1">
                <a:ln>
                  <a:noFill/>
                </a:ln>
                <a:solidFill>
                  <a:schemeClr val="tx1"/>
                </a:solidFill>
                <a:effectLst/>
                <a:latin typeface="Comic Sans MS" panose="030F0702030302020204" pitchFamily="66" charset="0"/>
              </a:rPr>
              <a:t>practise</a:t>
            </a:r>
            <a:r>
              <a:rPr kumimoji="0" lang="en-US" altLang="en-US" sz="1800" i="0" u="none" strike="noStrike" cap="none" normalizeH="0" baseline="0" dirty="0">
                <a:ln>
                  <a:noFill/>
                </a:ln>
                <a:solidFill>
                  <a:schemeClr val="tx1"/>
                </a:solidFill>
                <a:effectLst/>
                <a:latin typeface="Comic Sans MS" panose="030F0702030302020204" pitchFamily="66" charset="0"/>
              </a:rPr>
              <a:t> times tables regularly so children become quick, accurate and confident. We have our daily times table race, fluent in 5 and number sense which all support the learning of times tables.</a:t>
            </a:r>
          </a:p>
        </p:txBody>
      </p:sp>
    </p:spTree>
    <p:extLst>
      <p:ext uri="{BB962C8B-B14F-4D97-AF65-F5344CB8AC3E}">
        <p14:creationId xmlns:p14="http://schemas.microsoft.com/office/powerpoint/2010/main" val="11122570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BB3D015-4950-7CC0-5E2E-618E742B5246}"/>
              </a:ext>
            </a:extLst>
          </p:cNvPr>
          <p:cNvSpPr/>
          <p:nvPr/>
        </p:nvSpPr>
        <p:spPr>
          <a:xfrm>
            <a:off x="0" y="5883966"/>
            <a:ext cx="12192000" cy="974034"/>
          </a:xfrm>
          <a:prstGeom prst="rect">
            <a:avLst/>
          </a:prstGeom>
          <a:solidFill>
            <a:schemeClr val="accent6">
              <a:lumMod val="60000"/>
              <a:lumOff val="4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E823DD10-752F-7502-3B8D-AC66AD21ACE5}"/>
              </a:ext>
            </a:extLst>
          </p:cNvPr>
          <p:cNvSpPr txBox="1"/>
          <p:nvPr/>
        </p:nvSpPr>
        <p:spPr>
          <a:xfrm>
            <a:off x="3529207" y="1500808"/>
            <a:ext cx="5133585" cy="3662541"/>
          </a:xfrm>
          <a:prstGeom prst="rect">
            <a:avLst/>
          </a:prstGeom>
          <a:noFill/>
        </p:spPr>
        <p:txBody>
          <a:bodyPr wrap="none" rtlCol="0">
            <a:spAutoFit/>
          </a:bodyPr>
          <a:lstStyle/>
          <a:p>
            <a:pPr algn="ctr"/>
            <a:r>
              <a:rPr lang="en-US" sz="6600" dirty="0"/>
              <a:t>Any Questions</a:t>
            </a:r>
          </a:p>
          <a:p>
            <a:pPr algn="ctr"/>
            <a:r>
              <a:rPr lang="en-US" sz="16600" dirty="0"/>
              <a:t>?</a:t>
            </a:r>
          </a:p>
        </p:txBody>
      </p:sp>
    </p:spTree>
    <p:extLst>
      <p:ext uri="{BB962C8B-B14F-4D97-AF65-F5344CB8AC3E}">
        <p14:creationId xmlns:p14="http://schemas.microsoft.com/office/powerpoint/2010/main" val="94437732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DB7D181-8C1B-7628-4FF0-921E9548FB7E}"/>
              </a:ext>
            </a:extLst>
          </p:cNvPr>
          <p:cNvSpPr/>
          <p:nvPr/>
        </p:nvSpPr>
        <p:spPr>
          <a:xfrm>
            <a:off x="0" y="0"/>
            <a:ext cx="5476460" cy="6858000"/>
          </a:xfrm>
          <a:prstGeom prst="rect">
            <a:avLst/>
          </a:prstGeom>
          <a:solidFill>
            <a:schemeClr val="accent6">
              <a:lumMod val="60000"/>
              <a:lumOff val="4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a:extLst>
              <a:ext uri="{FF2B5EF4-FFF2-40B4-BE49-F238E27FC236}">
                <a16:creationId xmlns:a16="http://schemas.microsoft.com/office/drawing/2014/main" id="{473D9E3A-2CDF-72B8-5258-6D599F052637}"/>
              </a:ext>
            </a:extLst>
          </p:cNvPr>
          <p:cNvSpPr txBox="1">
            <a:spLocks/>
          </p:cNvSpPr>
          <p:nvPr/>
        </p:nvSpPr>
        <p:spPr>
          <a:xfrm>
            <a:off x="305627" y="488602"/>
            <a:ext cx="4865205" cy="540688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800" b="1" dirty="0">
                <a:solidFill>
                  <a:sysClr val="windowText" lastClr="000000"/>
                </a:solidFill>
                <a:latin typeface="+mn-lt"/>
                <a:ea typeface="Cambria"/>
              </a:rPr>
              <a:t>Thank you for coming to meet us this afternoon and we look forward to a great year working together!</a:t>
            </a:r>
          </a:p>
        </p:txBody>
      </p:sp>
      <p:pic>
        <p:nvPicPr>
          <p:cNvPr id="6" name="Picture 2" descr="Kennington Primary School">
            <a:extLst>
              <a:ext uri="{FF2B5EF4-FFF2-40B4-BE49-F238E27FC236}">
                <a16:creationId xmlns:a16="http://schemas.microsoft.com/office/drawing/2014/main" id="{44D7C019-A2BE-38B9-13C0-515BE4AF78F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67688"/>
          <a:stretch/>
        </p:blipFill>
        <p:spPr bwMode="auto">
          <a:xfrm>
            <a:off x="5958701" y="504027"/>
            <a:ext cx="5927672" cy="58499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4270579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4144</TotalTime>
  <Words>1631</Words>
  <Application>Microsoft Office PowerPoint</Application>
  <PresentationFormat>Widescreen</PresentationFormat>
  <Paragraphs>153</Paragraphs>
  <Slides>19</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19</vt:i4>
      </vt:variant>
    </vt:vector>
  </HeadingPairs>
  <TitlesOfParts>
    <vt:vector size="25" baseType="lpstr">
      <vt:lpstr>Arial</vt:lpstr>
      <vt:lpstr>Calibri</vt:lpstr>
      <vt:lpstr>Calibri Light</vt:lpstr>
      <vt:lpstr>Cambria</vt:lpstr>
      <vt:lpstr>Comic Sans MS</vt:lpstr>
      <vt:lpstr>Office Theme</vt:lpstr>
      <vt:lpstr>PowerPoint Presentation</vt:lpstr>
      <vt:lpstr>Pupil, family and teacher partnerships</vt:lpstr>
      <vt:lpstr>PowerPoint Presentation</vt:lpstr>
      <vt:lpstr>PowerPoint Presentation</vt:lpstr>
      <vt:lpstr>PowerPoint Presentation</vt:lpstr>
      <vt:lpstr>Examples of Reading Journals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Pritchard , Thomas (T0077677)</dc:creator>
  <cp:lastModifiedBy>Jake Housley</cp:lastModifiedBy>
  <cp:revision>30</cp:revision>
  <dcterms:created xsi:type="dcterms:W3CDTF">2022-09-04T13:03:29Z</dcterms:created>
  <dcterms:modified xsi:type="dcterms:W3CDTF">2026-10-19T07:20:10Z</dcterms:modified>
</cp:coreProperties>
</file>