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5"/>
  </p:notesMasterIdLst>
  <p:sldIdLst>
    <p:sldId id="257" r:id="rId5"/>
    <p:sldId id="258" r:id="rId6"/>
    <p:sldId id="260" r:id="rId7"/>
    <p:sldId id="265" r:id="rId8"/>
    <p:sldId id="261" r:id="rId9"/>
    <p:sldId id="270" r:id="rId10"/>
    <p:sldId id="277" r:id="rId11"/>
    <p:sldId id="276" r:id="rId12"/>
    <p:sldId id="275" r:id="rId13"/>
    <p:sldId id="278" r:id="rId14"/>
  </p:sldIdLst>
  <p:sldSz cx="6119813" cy="43195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E4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79AD33-A707-4444-8A6D-844B103FCFBE}" v="89" dt="2026-07-14T09:48:52.394"/>
    <p1510:client id="{C86B8729-5A66-4FBB-BFC4-F89F3EB60B94}" v="272" dt="2026-07-13T15:41:59.1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16" autoAdjust="0"/>
    <p:restoredTop sz="94660"/>
  </p:normalViewPr>
  <p:slideViewPr>
    <p:cSldViewPr snapToGrid="0">
      <p:cViewPr>
        <p:scale>
          <a:sx n="98" d="100"/>
          <a:sy n="98" d="100"/>
        </p:scale>
        <p:origin x="2006" y="46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A7B5F5-35F2-4960-8B62-AFFB7BAB7AF0}" type="datetimeFigureOut">
              <a:rPr lang="en-GB" smtClean="0"/>
              <a:t>30/09/2026</a:t>
            </a:fld>
            <a:endParaRPr lang="en-GB"/>
          </a:p>
        </p:txBody>
      </p:sp>
      <p:sp>
        <p:nvSpPr>
          <p:cNvPr id="4" name="Slide Image Placeholder 3"/>
          <p:cNvSpPr>
            <a:spLocks noGrp="1" noRot="1" noChangeAspect="1"/>
          </p:cNvSpPr>
          <p:nvPr>
            <p:ph type="sldImg" idx="2"/>
          </p:nvPr>
        </p:nvSpPr>
        <p:spPr>
          <a:xfrm>
            <a:off x="1243013" y="1143000"/>
            <a:ext cx="437197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6AF3FF-3365-40D2-AF42-AF1A72A0568A}" type="slidenum">
              <a:rPr lang="en-GB" smtClean="0"/>
              <a:t>‹#›</a:t>
            </a:fld>
            <a:endParaRPr lang="en-GB"/>
          </a:p>
        </p:txBody>
      </p:sp>
    </p:spTree>
    <p:extLst>
      <p:ext uri="{BB962C8B-B14F-4D97-AF65-F5344CB8AC3E}">
        <p14:creationId xmlns:p14="http://schemas.microsoft.com/office/powerpoint/2010/main" val="3208395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 used: Cost Centre PE Spends 2025-2026; PE Monitoring and feedback - 18th May 2026; PE Monitoring May 2026. The referenced pupil quotes come from the monitoring/pupil-voice evidence supplied. No separate pupil questionnaire file was available in the supplied attachments. Key-indicator costs are evidence-linked figures; some expenditure supports more than one indicator and therefore indicator totals are not intended to reconcile to a single non-overlapping grand total.</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 used: Cost Centre PE Spends 2025-2026; PE Monitoring and feedback - 18th May 2026; PE Monitoring May 2026. The referenced pupil quotes come from the monitoring/pupil-voice evidence supplied. No separate pupil questionnaire file was available in the supplied attachments. Key-indicator costs are evidence-linked figures; some expenditure supports more than one indicator and therefore indicator totals are not intended to reconcile to a single non-overlapping grand total.</a:t>
            </a:r>
          </a:p>
        </p:txBody>
      </p:sp>
      <p:sp>
        <p:nvSpPr>
          <p:cNvPr id="4" name="Slide Number Placeholder 3"/>
          <p:cNvSpPr>
            <a:spLocks noGrp="1"/>
          </p:cNvSpPr>
          <p:nvPr>
            <p:ph type="sldNum" sz="quarter" idx="5"/>
          </p:nvPr>
        </p:nvSpPr>
        <p:spPr/>
        <p:txBody>
          <a:bodyPr/>
          <a:lstStyle/>
          <a:p>
            <a:fld id="{F36AF3FF-3365-40D2-AF42-AF1A72A0568A}" type="slidenum">
              <a:rPr lang="en-GB" smtClean="0"/>
              <a:t>7</a:t>
            </a:fld>
            <a:endParaRPr lang="en-GB"/>
          </a:p>
        </p:txBody>
      </p:sp>
    </p:spTree>
    <p:extLst>
      <p:ext uri="{BB962C8B-B14F-4D97-AF65-F5344CB8AC3E}">
        <p14:creationId xmlns:p14="http://schemas.microsoft.com/office/powerpoint/2010/main" val="16229100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 used: Cost Centre PE Spends 2025-2026; PE Monitoring and feedback - 18th May 2026; PE Monitoring May 2026. The referenced pupil quotes come from the monitoring/pupil-voice evidence supplied. No separate pupil questionnaire file was available in the supplied attachments. Key-indicator costs are evidence-linked figures; some expenditure supports more than one indicator and therefore indicator totals are not intended to reconcile to a single non-overlapping grand total.</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 used: Cost Centre PE Spends 2025-2026; PE Monitoring and feedback - 18th May 2026; PE Monitoring May 2026. The referenced pupil quotes come from the monitoring/pupil-voice evidence supplied. No separate pupil questionnaire file was available in the supplied attachments. Key-indicator costs are evidence-linked figures; some expenditure supports more than one indicator and therefore indicator totals are not intended to reconcile to a single non-overlapping grand total.</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 used: Cost Centre PE Spends 2025-2026; PE Monitoring and feedback - 18th May 2026; PE Monitoring May 2026. The referenced pupil quotes come from the monitoring/pupil-voice evidence supplied. No separate pupil questionnaire file was available in the supplied attachments. Key-indicator costs are evidence-linked figures; some expenditure supports more than one indicator and therefore indicator totals are not intended to reconcile to a single non-overlapping grand total.</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8986" y="706933"/>
            <a:ext cx="5201841" cy="1503857"/>
          </a:xfrm>
        </p:spPr>
        <p:txBody>
          <a:bodyPr anchor="b"/>
          <a:lstStyle>
            <a:lvl1pPr algn="ctr">
              <a:defRPr sz="3779"/>
            </a:lvl1pPr>
          </a:lstStyle>
          <a:p>
            <a:r>
              <a:rPr lang="en-GB"/>
              <a:t>Click to edit Master title style</a:t>
            </a:r>
            <a:endParaRPr lang="en-US"/>
          </a:p>
        </p:txBody>
      </p:sp>
      <p:sp>
        <p:nvSpPr>
          <p:cNvPr id="3" name="Subtitle 2"/>
          <p:cNvSpPr>
            <a:spLocks noGrp="1"/>
          </p:cNvSpPr>
          <p:nvPr>
            <p:ph type="subTitle" idx="1"/>
          </p:nvPr>
        </p:nvSpPr>
        <p:spPr>
          <a:xfrm>
            <a:off x="764977" y="2268784"/>
            <a:ext cx="4589860" cy="1042900"/>
          </a:xfrm>
        </p:spPr>
        <p:txBody>
          <a:bodyPr/>
          <a:lstStyle>
            <a:lvl1pPr marL="0" indent="0" algn="ctr">
              <a:buNone/>
              <a:defRPr sz="1512"/>
            </a:lvl1pPr>
            <a:lvl2pPr marL="287990" indent="0" algn="ctr">
              <a:buNone/>
              <a:defRPr sz="1260"/>
            </a:lvl2pPr>
            <a:lvl3pPr marL="575981" indent="0" algn="ctr">
              <a:buNone/>
              <a:defRPr sz="1134"/>
            </a:lvl3pPr>
            <a:lvl4pPr marL="863971" indent="0" algn="ctr">
              <a:buNone/>
              <a:defRPr sz="1008"/>
            </a:lvl4pPr>
            <a:lvl5pPr marL="1151961" indent="0" algn="ctr">
              <a:buNone/>
              <a:defRPr sz="1008"/>
            </a:lvl5pPr>
            <a:lvl6pPr marL="1439951" indent="0" algn="ctr">
              <a:buNone/>
              <a:defRPr sz="1008"/>
            </a:lvl6pPr>
            <a:lvl7pPr marL="1727942" indent="0" algn="ctr">
              <a:buNone/>
              <a:defRPr sz="1008"/>
            </a:lvl7pPr>
            <a:lvl8pPr marL="2015932" indent="0" algn="ctr">
              <a:buNone/>
              <a:defRPr sz="1008"/>
            </a:lvl8pPr>
            <a:lvl9pPr marL="2303922" indent="0" algn="ctr">
              <a:buNone/>
              <a:defRPr sz="1008"/>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40188584-4114-2146-872C-B3F5720A8DA5}"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403730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40188584-4114-2146-872C-B3F5720A8DA5}"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3237110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17550" y="1076899"/>
            <a:ext cx="5278339" cy="1796828"/>
          </a:xfrm>
        </p:spPr>
        <p:txBody>
          <a:bodyPr anchor="b"/>
          <a:lstStyle>
            <a:lvl1pPr>
              <a:defRPr sz="3779"/>
            </a:lvl1pPr>
          </a:lstStyle>
          <a:p>
            <a:r>
              <a:rPr lang="en-GB"/>
              <a:t>Click to edit Master title style</a:t>
            </a:r>
            <a:endParaRPr lang="en-US"/>
          </a:p>
        </p:txBody>
      </p:sp>
      <p:sp>
        <p:nvSpPr>
          <p:cNvPr id="3" name="Text Placeholder 2"/>
          <p:cNvSpPr>
            <a:spLocks noGrp="1"/>
          </p:cNvSpPr>
          <p:nvPr>
            <p:ph type="body" idx="1"/>
          </p:nvPr>
        </p:nvSpPr>
        <p:spPr>
          <a:xfrm>
            <a:off x="417550" y="2890725"/>
            <a:ext cx="5278339" cy="944910"/>
          </a:xfrm>
        </p:spPr>
        <p:txBody>
          <a:bodyPr/>
          <a:lstStyle>
            <a:lvl1pPr marL="0" indent="0">
              <a:buNone/>
              <a:defRPr sz="1512">
                <a:solidFill>
                  <a:schemeClr val="tx1">
                    <a:tint val="82000"/>
                  </a:schemeClr>
                </a:solidFill>
              </a:defRPr>
            </a:lvl1pPr>
            <a:lvl2pPr marL="287990" indent="0">
              <a:buNone/>
              <a:defRPr sz="1260">
                <a:solidFill>
                  <a:schemeClr val="tx1">
                    <a:tint val="82000"/>
                  </a:schemeClr>
                </a:solidFill>
              </a:defRPr>
            </a:lvl2pPr>
            <a:lvl3pPr marL="575981" indent="0">
              <a:buNone/>
              <a:defRPr sz="1134">
                <a:solidFill>
                  <a:schemeClr val="tx1">
                    <a:tint val="82000"/>
                  </a:schemeClr>
                </a:solidFill>
              </a:defRPr>
            </a:lvl3pPr>
            <a:lvl4pPr marL="863971" indent="0">
              <a:buNone/>
              <a:defRPr sz="1008">
                <a:solidFill>
                  <a:schemeClr val="tx1">
                    <a:tint val="82000"/>
                  </a:schemeClr>
                </a:solidFill>
              </a:defRPr>
            </a:lvl4pPr>
            <a:lvl5pPr marL="1151961" indent="0">
              <a:buNone/>
              <a:defRPr sz="1008">
                <a:solidFill>
                  <a:schemeClr val="tx1">
                    <a:tint val="82000"/>
                  </a:schemeClr>
                </a:solidFill>
              </a:defRPr>
            </a:lvl5pPr>
            <a:lvl6pPr marL="1439951" indent="0">
              <a:buNone/>
              <a:defRPr sz="1008">
                <a:solidFill>
                  <a:schemeClr val="tx1">
                    <a:tint val="82000"/>
                  </a:schemeClr>
                </a:solidFill>
              </a:defRPr>
            </a:lvl6pPr>
            <a:lvl7pPr marL="1727942" indent="0">
              <a:buNone/>
              <a:defRPr sz="1008">
                <a:solidFill>
                  <a:schemeClr val="tx1">
                    <a:tint val="82000"/>
                  </a:schemeClr>
                </a:solidFill>
              </a:defRPr>
            </a:lvl7pPr>
            <a:lvl8pPr marL="2015932" indent="0">
              <a:buNone/>
              <a:defRPr sz="1008">
                <a:solidFill>
                  <a:schemeClr val="tx1">
                    <a:tint val="82000"/>
                  </a:schemeClr>
                </a:solidFill>
              </a:defRPr>
            </a:lvl8pPr>
            <a:lvl9pPr marL="2303922" indent="0">
              <a:buNone/>
              <a:defRPr sz="1008">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0188584-4114-2146-872C-B3F5720A8DA5}"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46695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20737"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098155"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40188584-4114-2146-872C-B3F5720A8DA5}"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22766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1534" y="229979"/>
            <a:ext cx="5278339" cy="834921"/>
          </a:xfrm>
        </p:spPr>
        <p:txBody>
          <a:bodyPr/>
          <a:lstStyle/>
          <a:p>
            <a:r>
              <a:rPr lang="en-GB"/>
              <a:t>Click to edit Master title style</a:t>
            </a:r>
            <a:endParaRPr lang="en-US"/>
          </a:p>
        </p:txBody>
      </p:sp>
      <p:sp>
        <p:nvSpPr>
          <p:cNvPr id="3" name="Text Placeholder 2"/>
          <p:cNvSpPr>
            <a:spLocks noGrp="1"/>
          </p:cNvSpPr>
          <p:nvPr>
            <p:ph type="body" idx="1"/>
          </p:nvPr>
        </p:nvSpPr>
        <p:spPr>
          <a:xfrm>
            <a:off x="421535" y="1058899"/>
            <a:ext cx="2588967"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4" name="Content Placeholder 3"/>
          <p:cNvSpPr>
            <a:spLocks noGrp="1"/>
          </p:cNvSpPr>
          <p:nvPr>
            <p:ph sz="half" idx="2"/>
          </p:nvPr>
        </p:nvSpPr>
        <p:spPr>
          <a:xfrm>
            <a:off x="421535" y="1577849"/>
            <a:ext cx="2588967"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098155" y="1058899"/>
            <a:ext cx="2601718"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6" name="Content Placeholder 5"/>
          <p:cNvSpPr>
            <a:spLocks noGrp="1"/>
          </p:cNvSpPr>
          <p:nvPr>
            <p:ph sz="quarter" idx="4"/>
          </p:nvPr>
        </p:nvSpPr>
        <p:spPr>
          <a:xfrm>
            <a:off x="3098155" y="1577849"/>
            <a:ext cx="2601718"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40188584-4114-2146-872C-B3F5720A8DA5}" type="datetimeFigureOut">
              <a:rPr lang="en-US" smtClean="0"/>
              <a:t>9/30/2026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80908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40188584-4114-2146-872C-B3F5720A8DA5}" type="datetimeFigureOut">
              <a:rPr lang="en-US" smtClean="0"/>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74040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188584-4114-2146-872C-B3F5720A8DA5}" type="datetimeFigureOut">
              <a:rPr lang="en-US" smtClean="0"/>
              <a:t>9/30/2026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6572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a:p>
        </p:txBody>
      </p:sp>
      <p:sp>
        <p:nvSpPr>
          <p:cNvPr id="3" name="Content Placeholder 2"/>
          <p:cNvSpPr>
            <a:spLocks noGrp="1"/>
          </p:cNvSpPr>
          <p:nvPr>
            <p:ph idx="1"/>
          </p:nvPr>
        </p:nvSpPr>
        <p:spPr>
          <a:xfrm>
            <a:off x="2601718" y="621942"/>
            <a:ext cx="3098155" cy="3069707"/>
          </a:xfrm>
        </p:spPr>
        <p:txBody>
          <a:bodyPr/>
          <a:lstStyle>
            <a:lvl1pPr>
              <a:defRPr sz="2016"/>
            </a:lvl1pPr>
            <a:lvl2pPr>
              <a:defRPr sz="1764"/>
            </a:lvl2pPr>
            <a:lvl3pPr>
              <a:defRPr sz="1512"/>
            </a:lvl3pPr>
            <a:lvl4pPr>
              <a:defRPr sz="1260"/>
            </a:lvl4pPr>
            <a:lvl5pPr>
              <a:defRPr sz="1260"/>
            </a:lvl5pPr>
            <a:lvl6pPr>
              <a:defRPr sz="1260"/>
            </a:lvl6pPr>
            <a:lvl7pPr>
              <a:defRPr sz="1260"/>
            </a:lvl7pPr>
            <a:lvl8pPr>
              <a:defRPr sz="1260"/>
            </a:lvl8pPr>
            <a:lvl9pPr>
              <a:defRPr sz="126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75269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a:p>
        </p:txBody>
      </p:sp>
      <p:sp>
        <p:nvSpPr>
          <p:cNvPr id="3" name="Picture Placeholder 2"/>
          <p:cNvSpPr>
            <a:spLocks noGrp="1" noChangeAspect="1"/>
          </p:cNvSpPr>
          <p:nvPr>
            <p:ph type="pic" idx="1"/>
          </p:nvPr>
        </p:nvSpPr>
        <p:spPr>
          <a:xfrm>
            <a:off x="2601718" y="621942"/>
            <a:ext cx="3098155" cy="3069707"/>
          </a:xfrm>
        </p:spPr>
        <p:txBody>
          <a:bodyPr anchor="t"/>
          <a:lstStyle>
            <a:lvl1pPr marL="0" indent="0">
              <a:buNone/>
              <a:defRPr sz="2016"/>
            </a:lvl1pPr>
            <a:lvl2pPr marL="287990" indent="0">
              <a:buNone/>
              <a:defRPr sz="1764"/>
            </a:lvl2pPr>
            <a:lvl3pPr marL="575981" indent="0">
              <a:buNone/>
              <a:defRPr sz="1512"/>
            </a:lvl3pPr>
            <a:lvl4pPr marL="863971" indent="0">
              <a:buNone/>
              <a:defRPr sz="1260"/>
            </a:lvl4pPr>
            <a:lvl5pPr marL="1151961" indent="0">
              <a:buNone/>
              <a:defRPr sz="1260"/>
            </a:lvl5pPr>
            <a:lvl6pPr marL="1439951" indent="0">
              <a:buNone/>
              <a:defRPr sz="1260"/>
            </a:lvl6pPr>
            <a:lvl7pPr marL="1727942" indent="0">
              <a:buNone/>
              <a:defRPr sz="1260"/>
            </a:lvl7pPr>
            <a:lvl8pPr marL="2015932" indent="0">
              <a:buNone/>
              <a:defRPr sz="1260"/>
            </a:lvl8pPr>
            <a:lvl9pPr marL="2303922" indent="0">
              <a:buNone/>
              <a:defRPr sz="1260"/>
            </a:lvl9pPr>
          </a:lstStyle>
          <a:p>
            <a:r>
              <a:rPr lang="en-GB"/>
              <a:t>Click icon to add picture</a:t>
            </a:r>
            <a:endParaRPr lang="en-US"/>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3091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40188584-4114-2146-872C-B3F5720A8DA5}"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012371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379491" y="229978"/>
            <a:ext cx="1319585" cy="3660651"/>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20738" y="229978"/>
            <a:ext cx="3882256" cy="366065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40188584-4114-2146-872C-B3F5720A8DA5}"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482345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0737" y="229979"/>
            <a:ext cx="5278339" cy="834921"/>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20737" y="1149890"/>
            <a:ext cx="5278339" cy="274073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20737" y="4003619"/>
            <a:ext cx="1376958" cy="229978"/>
          </a:xfrm>
          <a:prstGeom prst="rect">
            <a:avLst/>
          </a:prstGeom>
        </p:spPr>
        <p:txBody>
          <a:bodyPr vert="horz" lIns="91440" tIns="45720" rIns="91440" bIns="45720" rtlCol="0" anchor="ctr"/>
          <a:lstStyle>
            <a:lvl1pPr algn="l">
              <a:defRPr sz="756">
                <a:solidFill>
                  <a:schemeClr val="tx1">
                    <a:tint val="82000"/>
                  </a:schemeClr>
                </a:solidFill>
              </a:defRPr>
            </a:lvl1pPr>
          </a:lstStyle>
          <a:p>
            <a:fld id="{40188584-4114-2146-872C-B3F5720A8DA5}" type="datetimeFigureOut">
              <a:rPr lang="en-US" smtClean="0"/>
              <a:t>9/30/2026</a:t>
            </a:fld>
            <a:endParaRPr lang="en-US"/>
          </a:p>
        </p:txBody>
      </p:sp>
      <p:sp>
        <p:nvSpPr>
          <p:cNvPr id="5" name="Footer Placeholder 4"/>
          <p:cNvSpPr>
            <a:spLocks noGrp="1"/>
          </p:cNvSpPr>
          <p:nvPr>
            <p:ph type="ftr" sz="quarter" idx="3"/>
          </p:nvPr>
        </p:nvSpPr>
        <p:spPr>
          <a:xfrm>
            <a:off x="2027188" y="4003619"/>
            <a:ext cx="2065437" cy="229978"/>
          </a:xfrm>
          <a:prstGeom prst="rect">
            <a:avLst/>
          </a:prstGeom>
        </p:spPr>
        <p:txBody>
          <a:bodyPr vert="horz" lIns="91440" tIns="45720" rIns="91440" bIns="45720" rtlCol="0" anchor="ctr"/>
          <a:lstStyle>
            <a:lvl1pPr algn="ctr">
              <a:defRPr sz="756">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322118" y="4003619"/>
            <a:ext cx="1376958" cy="229978"/>
          </a:xfrm>
          <a:prstGeom prst="rect">
            <a:avLst/>
          </a:prstGeom>
        </p:spPr>
        <p:txBody>
          <a:bodyPr vert="horz" lIns="91440" tIns="45720" rIns="91440" bIns="45720" rtlCol="0" anchor="ctr"/>
          <a:lstStyle>
            <a:lvl1pPr algn="r">
              <a:defRPr sz="756">
                <a:solidFill>
                  <a:schemeClr val="tx1">
                    <a:tint val="82000"/>
                  </a:schemeClr>
                </a:solidFill>
              </a:defRPr>
            </a:lvl1pPr>
          </a:lstStyle>
          <a:p>
            <a:fld id="{2690A8C1-0D60-A440-BB24-01B9C05B32CA}" type="slidenum">
              <a:rPr lang="en-US" smtClean="0"/>
              <a:t>‹#›</a:t>
            </a:fld>
            <a:endParaRPr lang="en-US"/>
          </a:p>
        </p:txBody>
      </p:sp>
    </p:spTree>
    <p:extLst>
      <p:ext uri="{BB962C8B-B14F-4D97-AF65-F5344CB8AC3E}">
        <p14:creationId xmlns:p14="http://schemas.microsoft.com/office/powerpoint/2010/main" val="3539244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575981" rtl="0" eaLnBrk="1" latinLnBrk="0" hangingPunct="1">
        <a:lnSpc>
          <a:spcPct val="90000"/>
        </a:lnSpc>
        <a:spcBef>
          <a:spcPct val="0"/>
        </a:spcBef>
        <a:buNone/>
        <a:defRPr sz="2772" kern="1200">
          <a:solidFill>
            <a:schemeClr val="tx1"/>
          </a:solidFill>
          <a:latin typeface="+mj-lt"/>
          <a:ea typeface="+mj-ea"/>
          <a:cs typeface="+mj-cs"/>
        </a:defRPr>
      </a:lvl1pPr>
    </p:titleStyle>
    <p:bodyStyle>
      <a:lvl1pPr marL="143995" indent="-143995" algn="l" defTabSz="575981" rtl="0" eaLnBrk="1" latinLnBrk="0" hangingPunct="1">
        <a:lnSpc>
          <a:spcPct val="90000"/>
        </a:lnSpc>
        <a:spcBef>
          <a:spcPts val="630"/>
        </a:spcBef>
        <a:buFont typeface="Arial" panose="020B0604020202020204" pitchFamily="34" charset="0"/>
        <a:buChar char="•"/>
        <a:defRPr sz="1764" kern="1200">
          <a:solidFill>
            <a:schemeClr val="tx1"/>
          </a:solidFill>
          <a:latin typeface="+mn-lt"/>
          <a:ea typeface="+mn-ea"/>
          <a:cs typeface="+mn-cs"/>
        </a:defRPr>
      </a:lvl1pPr>
      <a:lvl2pPr marL="431985" indent="-143995" algn="l" defTabSz="575981" rtl="0" eaLnBrk="1" latinLnBrk="0" hangingPunct="1">
        <a:lnSpc>
          <a:spcPct val="90000"/>
        </a:lnSpc>
        <a:spcBef>
          <a:spcPts val="315"/>
        </a:spcBef>
        <a:buFont typeface="Arial" panose="020B0604020202020204" pitchFamily="34" charset="0"/>
        <a:buChar char="•"/>
        <a:defRPr sz="1512" kern="1200">
          <a:solidFill>
            <a:schemeClr val="tx1"/>
          </a:solidFill>
          <a:latin typeface="+mn-lt"/>
          <a:ea typeface="+mn-ea"/>
          <a:cs typeface="+mn-cs"/>
        </a:defRPr>
      </a:lvl2pPr>
      <a:lvl3pPr marL="719976" indent="-143995" algn="l" defTabSz="575981" rtl="0" eaLnBrk="1" latinLnBrk="0" hangingPunct="1">
        <a:lnSpc>
          <a:spcPct val="90000"/>
        </a:lnSpc>
        <a:spcBef>
          <a:spcPts val="315"/>
        </a:spcBef>
        <a:buFont typeface="Arial" panose="020B0604020202020204" pitchFamily="34" charset="0"/>
        <a:buChar char="•"/>
        <a:defRPr sz="1260" kern="1200">
          <a:solidFill>
            <a:schemeClr val="tx1"/>
          </a:solidFill>
          <a:latin typeface="+mn-lt"/>
          <a:ea typeface="+mn-ea"/>
          <a:cs typeface="+mn-cs"/>
        </a:defRPr>
      </a:lvl3pPr>
      <a:lvl4pPr marL="100796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4pPr>
      <a:lvl5pPr marL="129595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5pPr>
      <a:lvl6pPr marL="158394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6pPr>
      <a:lvl7pPr marL="187193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7pPr>
      <a:lvl8pPr marL="215992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8pPr>
      <a:lvl9pPr marL="244791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9pPr>
    </p:bodyStyle>
    <p:otherStyle>
      <a:defPPr>
        <a:defRPr lang="en-US"/>
      </a:defPPr>
      <a:lvl1pPr marL="0" algn="l" defTabSz="575981" rtl="0" eaLnBrk="1" latinLnBrk="0" hangingPunct="1">
        <a:defRPr sz="1134" kern="1200">
          <a:solidFill>
            <a:schemeClr val="tx1"/>
          </a:solidFill>
          <a:latin typeface="+mn-lt"/>
          <a:ea typeface="+mn-ea"/>
          <a:cs typeface="+mn-cs"/>
        </a:defRPr>
      </a:lvl1pPr>
      <a:lvl2pPr marL="287990" algn="l" defTabSz="575981" rtl="0" eaLnBrk="1" latinLnBrk="0" hangingPunct="1">
        <a:defRPr sz="1134" kern="1200">
          <a:solidFill>
            <a:schemeClr val="tx1"/>
          </a:solidFill>
          <a:latin typeface="+mn-lt"/>
          <a:ea typeface="+mn-ea"/>
          <a:cs typeface="+mn-cs"/>
        </a:defRPr>
      </a:lvl2pPr>
      <a:lvl3pPr marL="575981" algn="l" defTabSz="575981" rtl="0" eaLnBrk="1" latinLnBrk="0" hangingPunct="1">
        <a:defRPr sz="1134" kern="1200">
          <a:solidFill>
            <a:schemeClr val="tx1"/>
          </a:solidFill>
          <a:latin typeface="+mn-lt"/>
          <a:ea typeface="+mn-ea"/>
          <a:cs typeface="+mn-cs"/>
        </a:defRPr>
      </a:lvl3pPr>
      <a:lvl4pPr marL="863971" algn="l" defTabSz="575981" rtl="0" eaLnBrk="1" latinLnBrk="0" hangingPunct="1">
        <a:defRPr sz="1134" kern="1200">
          <a:solidFill>
            <a:schemeClr val="tx1"/>
          </a:solidFill>
          <a:latin typeface="+mn-lt"/>
          <a:ea typeface="+mn-ea"/>
          <a:cs typeface="+mn-cs"/>
        </a:defRPr>
      </a:lvl4pPr>
      <a:lvl5pPr marL="1151961" algn="l" defTabSz="575981" rtl="0" eaLnBrk="1" latinLnBrk="0" hangingPunct="1">
        <a:defRPr sz="1134" kern="1200">
          <a:solidFill>
            <a:schemeClr val="tx1"/>
          </a:solidFill>
          <a:latin typeface="+mn-lt"/>
          <a:ea typeface="+mn-ea"/>
          <a:cs typeface="+mn-cs"/>
        </a:defRPr>
      </a:lvl5pPr>
      <a:lvl6pPr marL="1439951" algn="l" defTabSz="575981" rtl="0" eaLnBrk="1" latinLnBrk="0" hangingPunct="1">
        <a:defRPr sz="1134" kern="1200">
          <a:solidFill>
            <a:schemeClr val="tx1"/>
          </a:solidFill>
          <a:latin typeface="+mn-lt"/>
          <a:ea typeface="+mn-ea"/>
          <a:cs typeface="+mn-cs"/>
        </a:defRPr>
      </a:lvl6pPr>
      <a:lvl7pPr marL="1727942" algn="l" defTabSz="575981" rtl="0" eaLnBrk="1" latinLnBrk="0" hangingPunct="1">
        <a:defRPr sz="1134" kern="1200">
          <a:solidFill>
            <a:schemeClr val="tx1"/>
          </a:solidFill>
          <a:latin typeface="+mn-lt"/>
          <a:ea typeface="+mn-ea"/>
          <a:cs typeface="+mn-cs"/>
        </a:defRPr>
      </a:lvl7pPr>
      <a:lvl8pPr marL="2015932" algn="l" defTabSz="575981" rtl="0" eaLnBrk="1" latinLnBrk="0" hangingPunct="1">
        <a:defRPr sz="1134" kern="1200">
          <a:solidFill>
            <a:schemeClr val="tx1"/>
          </a:solidFill>
          <a:latin typeface="+mn-lt"/>
          <a:ea typeface="+mn-ea"/>
          <a:cs typeface="+mn-cs"/>
        </a:defRPr>
      </a:lvl8pPr>
      <a:lvl9pPr marL="2303922" algn="l" defTabSz="575981" rtl="0" eaLnBrk="1" latinLnBrk="0" hangingPunct="1">
        <a:defRPr sz="113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gov.uk/government/publications/pe-and-sport-premium-for-primary-schools" TargetMode="Externa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hyperlink" Target="https://www.gov.uk/government/publications/pe-and-sport-premium-conditions-of-grant-2025-to-2026"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swimming.org/schools/"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5" name="Picture 4" descr="A collage of children playing basketball&#10;&#10;AI-generated content may be incorrect.">
            <a:extLst>
              <a:ext uri="{FF2B5EF4-FFF2-40B4-BE49-F238E27FC236}">
                <a16:creationId xmlns:a16="http://schemas.microsoft.com/office/drawing/2014/main" id="{652499ED-E288-CEDF-2747-6811C7508FA6}"/>
              </a:ext>
            </a:extLst>
          </p:cNvPr>
          <p:cNvPicPr>
            <a:picLocks noChangeAspect="1"/>
          </p:cNvPicPr>
          <p:nvPr/>
        </p:nvPicPr>
        <p:blipFill>
          <a:blip r:embed="rId2"/>
          <a:stretch>
            <a:fillRect/>
          </a:stretch>
        </p:blipFill>
        <p:spPr>
          <a:xfrm>
            <a:off x="4333" y="0"/>
            <a:ext cx="6111146" cy="4319588"/>
          </a:xfrm>
          <a:prstGeom prst="rect">
            <a:avLst/>
          </a:prstGeom>
        </p:spPr>
      </p:pic>
    </p:spTree>
    <p:extLst>
      <p:ext uri="{BB962C8B-B14F-4D97-AF65-F5344CB8AC3E}">
        <p14:creationId xmlns:p14="http://schemas.microsoft.com/office/powerpoint/2010/main" val="1545357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66DBE-18A7-A19C-92D3-CC996F629742}"/>
            </a:ext>
          </a:extLst>
        </p:cNvPr>
        <p:cNvGrpSpPr/>
        <p:nvPr/>
      </p:nvGrpSpPr>
      <p:grpSpPr>
        <a:xfrm>
          <a:off x="0" y="0"/>
          <a:ext cx="1" cy="1"/>
          <a:chOff x="0" y="0"/>
          <a:chExt cx="1" cy="1"/>
        </a:xfrm>
      </p:grpSpPr>
      <p:pic>
        <p:nvPicPr>
          <p:cNvPr id="3" name="Picture 2" descr="A screenshot of a computer&#10;&#10;AI-generated content may be incorrect.">
            <a:extLst>
              <a:ext uri="{FF2B5EF4-FFF2-40B4-BE49-F238E27FC236}">
                <a16:creationId xmlns:a16="http://schemas.microsoft.com/office/drawing/2014/main" id="{7CAAD77C-C201-D385-6F94-B57DFA3AC955}"/>
              </a:ext>
            </a:extLst>
          </p:cNvPr>
          <p:cNvPicPr>
            <a:picLocks noChangeAspect="1"/>
          </p:cNvPicPr>
          <p:nvPr/>
        </p:nvPicPr>
        <p:blipFill>
          <a:blip r:embed="rId2"/>
          <a:stretch>
            <a:fillRect/>
          </a:stretch>
        </p:blipFill>
        <p:spPr>
          <a:xfrm>
            <a:off x="0" y="-2948"/>
            <a:ext cx="6154057" cy="4325484"/>
          </a:xfrm>
          <a:prstGeom prst="rect">
            <a:avLst/>
          </a:prstGeom>
        </p:spPr>
      </p:pic>
      <p:sp>
        <p:nvSpPr>
          <p:cNvPr id="2" name="TextBox 1">
            <a:extLst>
              <a:ext uri="{FF2B5EF4-FFF2-40B4-BE49-F238E27FC236}">
                <a16:creationId xmlns:a16="http://schemas.microsoft.com/office/drawing/2014/main" id="{D74AD989-60DA-E3F8-4931-F4AB2DA34FC1}"/>
              </a:ext>
            </a:extLst>
          </p:cNvPr>
          <p:cNvSpPr txBox="1"/>
          <p:nvPr/>
        </p:nvSpPr>
        <p:spPr>
          <a:xfrm>
            <a:off x="241825" y="211597"/>
            <a:ext cx="3559359" cy="276999"/>
          </a:xfrm>
          <a:prstGeom prst="rect">
            <a:avLst/>
          </a:prstGeom>
          <a:noFill/>
        </p:spPr>
        <p:txBody>
          <a:bodyPr wrap="square" rtlCol="0">
            <a:spAutoFit/>
          </a:bodyPr>
          <a:lstStyle/>
          <a:p>
            <a:r>
              <a:rPr lang="en-US" sz="1200" b="1">
                <a:latin typeface="Calibri" panose="020F0502020204030204" pitchFamily="34" charset="0"/>
                <a:cs typeface="Calibri" panose="020F0502020204030204" pitchFamily="34" charset="0"/>
              </a:rPr>
              <a:t>PE and sport premium monitoring and tracking form</a:t>
            </a:r>
            <a:r>
              <a:rPr lang="en-GB" sz="1200" b="1">
                <a:latin typeface="Calibri" panose="020F0502020204030204" pitchFamily="34" charset="0"/>
                <a:cs typeface="Calibri" panose="020F0502020204030204" pitchFamily="34" charset="0"/>
              </a:rPr>
              <a:t> </a:t>
            </a:r>
            <a:endParaRPr lang="en-US" sz="1200" b="1">
              <a:latin typeface="Calibri" panose="020F0502020204030204" pitchFamily="34" charset="0"/>
              <a:cs typeface="Calibri" panose="020F0502020204030204" pitchFamily="34" charset="0"/>
            </a:endParaRPr>
          </a:p>
        </p:txBody>
      </p:sp>
      <p:sp>
        <p:nvSpPr>
          <p:cNvPr id="6" name="Text Box 2">
            <a:extLst>
              <a:ext uri="{FF2B5EF4-FFF2-40B4-BE49-F238E27FC236}">
                <a16:creationId xmlns:a16="http://schemas.microsoft.com/office/drawing/2014/main" id="{E75BBE26-0E13-8E2A-5BAF-A450B00A85BD}"/>
              </a:ext>
            </a:extLst>
          </p:cNvPr>
          <p:cNvSpPr txBox="1">
            <a:spLocks noChangeArrowheads="1"/>
          </p:cNvSpPr>
          <p:nvPr/>
        </p:nvSpPr>
        <p:spPr bwMode="auto">
          <a:xfrm>
            <a:off x="241825" y="693328"/>
            <a:ext cx="5787500" cy="3424476"/>
          </a:xfrm>
          <a:prstGeom prst="rect">
            <a:avLst/>
          </a:prstGeom>
          <a:solidFill>
            <a:srgbClr val="FFFFFF"/>
          </a:solidFill>
          <a:ln w="9525">
            <a:solidFill>
              <a:schemeClr val="bg1"/>
            </a:solidFill>
            <a:miter lim="800000"/>
            <a:headEnd/>
            <a:tailEnd/>
          </a:ln>
        </p:spPr>
        <p:txBody>
          <a:bodyPr rot="0" vert="horz" wrap="square" lIns="91440" tIns="45720" rIns="91440" bIns="45720" anchor="t" anchorCtr="0">
            <a:noAutofit/>
          </a:bodyPr>
          <a:lstStyle/>
          <a:p>
            <a:pPr marL="171450" marR="419100" lvl="0" indent="-171450">
              <a:lnSpc>
                <a:spcPct val="124000"/>
              </a:lnSpc>
              <a:buFont typeface="Arial" panose="020B0604020202020204" pitchFamily="34" charset="0"/>
              <a:buChar char="•"/>
            </a:pPr>
            <a:r>
              <a:rPr lang="en-GB" sz="850">
                <a:effectLst/>
                <a:latin typeface="Calibri" panose="020F0502020204030204" pitchFamily="34" charset="0"/>
                <a:ea typeface="Calibri" panose="020F0502020204030204" pitchFamily="34" charset="0"/>
                <a:cs typeface="Calibri" panose="020F0502020204030204" pitchFamily="34" charset="0"/>
              </a:rPr>
              <a:t>It is intended that this template should be used as preparation for the completion of the statutory DfE PE and sport premium digital expenditure reporting return. You can upload data (including swimming) from this template onto this platform once it becomes accessible. </a:t>
            </a:r>
          </a:p>
          <a:p>
            <a:pPr marL="171450" marR="419100" lvl="0" indent="-171450">
              <a:lnSpc>
                <a:spcPct val="124000"/>
              </a:lnSpc>
              <a:buFont typeface="Arial" panose="020B0604020202020204" pitchFamily="34" charset="0"/>
              <a:buChar char="•"/>
            </a:pPr>
            <a:r>
              <a:rPr lang="en-GB" sz="850">
                <a:effectLst/>
                <a:latin typeface="Calibri" panose="020F0502020204030204" pitchFamily="34" charset="0"/>
                <a:ea typeface="Calibri" panose="020F0502020204030204" pitchFamily="34" charset="0"/>
                <a:cs typeface="Calibri" panose="020F0502020204030204" pitchFamily="34" charset="0"/>
              </a:rPr>
              <a:t>The template is a working document that you can amend and update during the year.</a:t>
            </a:r>
          </a:p>
          <a:p>
            <a:pPr marL="171450" marR="419100" lvl="0" indent="-171450">
              <a:lnSpc>
                <a:spcPct val="124000"/>
              </a:lnSpc>
              <a:buFont typeface="Arial" panose="020B0604020202020204" pitchFamily="34" charset="0"/>
              <a:buChar char="•"/>
            </a:pPr>
            <a:r>
              <a:rPr lang="en-GB" sz="850">
                <a:effectLst/>
                <a:latin typeface="Calibri" panose="020F0502020204030204" pitchFamily="34" charset="0"/>
                <a:ea typeface="Calibri" panose="020F0502020204030204" pitchFamily="34" charset="0"/>
                <a:cs typeface="Calibri" panose="020F0502020204030204" pitchFamily="34" charset="0"/>
              </a:rPr>
              <a:t>Before you decide how you are going to use the funding for this academic year you should reflect and evaluate the impact of your use of you PE and sport premium funding in 2024/25.</a:t>
            </a:r>
          </a:p>
          <a:p>
            <a:pPr marL="171450" marR="419100" lvl="0" indent="-171450">
              <a:lnSpc>
                <a:spcPct val="124000"/>
              </a:lnSpc>
              <a:buFont typeface="Arial" panose="020B0604020202020204" pitchFamily="34" charset="0"/>
              <a:buChar char="•"/>
            </a:pPr>
            <a:r>
              <a:rPr lang="en-GB" sz="850">
                <a:effectLst/>
                <a:latin typeface="Calibri" panose="020F0502020204030204" pitchFamily="34" charset="0"/>
                <a:ea typeface="Calibri" panose="020F0502020204030204" pitchFamily="34" charset="0"/>
                <a:cs typeface="Calibri" panose="020F0502020204030204" pitchFamily="34" charset="0"/>
              </a:rPr>
              <a:t>You should use your evaluation of last year’s funding to help you decide what to do this academic year, how you will do it, and what impact you expect it to have. </a:t>
            </a:r>
          </a:p>
          <a:p>
            <a:pPr marL="171450" marR="419100" lvl="0" indent="-171450">
              <a:lnSpc>
                <a:spcPct val="124000"/>
              </a:lnSpc>
              <a:buFont typeface="Arial" panose="020B0604020202020204" pitchFamily="34" charset="0"/>
              <a:buChar char="•"/>
            </a:pPr>
            <a:r>
              <a:rPr lang="en-GB" sz="850">
                <a:effectLst/>
                <a:latin typeface="Calibri" panose="020F0502020204030204" pitchFamily="34" charset="0"/>
                <a:ea typeface="Calibri" panose="020F0502020204030204" pitchFamily="34" charset="0"/>
                <a:cs typeface="Calibri" panose="020F0502020204030204" pitchFamily="34" charset="0"/>
              </a:rPr>
              <a:t>All spending of the funding must conform with the terms outlined in the conditions of grant </a:t>
            </a:r>
          </a:p>
          <a:p>
            <a:pPr marL="171450" marR="419100" lvl="0" indent="-171450">
              <a:lnSpc>
                <a:spcPct val="124000"/>
              </a:lnSpc>
              <a:buFont typeface="Arial" panose="020B0604020202020204" pitchFamily="34" charset="0"/>
              <a:buChar char="•"/>
            </a:pPr>
            <a:r>
              <a:rPr lang="en-GB" sz="850">
                <a:effectLst/>
                <a:latin typeface="Calibri" panose="020F0502020204030204" pitchFamily="34" charset="0"/>
                <a:ea typeface="Calibri" panose="020F0502020204030204" pitchFamily="34" charset="0"/>
                <a:cs typeface="Calibri" panose="020F0502020204030204" pitchFamily="34" charset="0"/>
              </a:rPr>
              <a:t>The summative digital expenditure reporting from June 2026 will continue to include swimming and water safety information. PE and sport premium funding can be used to provide top-up lessons, where necessary, to ensure pupils meet national curriculum swimming requirements</a:t>
            </a:r>
          </a:p>
          <a:p>
            <a:pPr marL="171450" marR="419100" lvl="0" indent="-171450">
              <a:lnSpc>
                <a:spcPct val="124000"/>
              </a:lnSpc>
              <a:buFont typeface="Arial" panose="020B0604020202020204" pitchFamily="34" charset="0"/>
              <a:buChar char="•"/>
            </a:pPr>
            <a:r>
              <a:rPr lang="en-GB" sz="850">
                <a:effectLst/>
                <a:latin typeface="Calibri" panose="020F0502020204030204" pitchFamily="34" charset="0"/>
                <a:ea typeface="Calibri" panose="020F0502020204030204" pitchFamily="34" charset="0"/>
                <a:cs typeface="Calibri" panose="020F0502020204030204" pitchFamily="34" charset="0"/>
              </a:rPr>
              <a:t>To ensure funding is used effectively and based on your school’s needs; guidance and examples of best practice across schools can be found here. </a:t>
            </a:r>
          </a:p>
          <a:p>
            <a:pPr marL="171450" marR="419100" lvl="0" indent="-171450">
              <a:lnSpc>
                <a:spcPct val="124000"/>
              </a:lnSpc>
              <a:buFont typeface="Arial" panose="020B0604020202020204" pitchFamily="34" charset="0"/>
              <a:buChar char="•"/>
            </a:pPr>
            <a:r>
              <a:rPr lang="en-GB" sz="850">
                <a:effectLst/>
                <a:latin typeface="Calibri" panose="020F0502020204030204" pitchFamily="34" charset="0"/>
                <a:ea typeface="Calibri" panose="020F0502020204030204" pitchFamily="34" charset="0"/>
                <a:cs typeface="Calibri" panose="020F0502020204030204" pitchFamily="34" charset="0"/>
              </a:rPr>
              <a:t>You must use the funding to make additional and sustainable improvements to the PE and sport in your school. </a:t>
            </a:r>
          </a:p>
          <a:p>
            <a:pPr marL="171450" marR="419100" lvl="0" indent="-171450">
              <a:lnSpc>
                <a:spcPct val="124000"/>
              </a:lnSpc>
              <a:buFont typeface="Arial" panose="020B0604020202020204" pitchFamily="34" charset="0"/>
              <a:buChar char="•"/>
            </a:pPr>
            <a:r>
              <a:rPr lang="en-GB" sz="850">
                <a:effectLst/>
                <a:latin typeface="Calibri" panose="020F0502020204030204" pitchFamily="34" charset="0"/>
                <a:ea typeface="Calibri" panose="020F0502020204030204" pitchFamily="34" charset="0"/>
                <a:cs typeface="Calibri" panose="020F0502020204030204" pitchFamily="34" charset="0"/>
              </a:rPr>
              <a:t>You must develop and add to the PESSPA activities that your school already offers.</a:t>
            </a:r>
          </a:p>
          <a:p>
            <a:pPr marR="312420">
              <a:lnSpc>
                <a:spcPct val="124000"/>
              </a:lnSpc>
              <a:spcBef>
                <a:spcPts val="5"/>
              </a:spcBef>
              <a:buNone/>
            </a:pPr>
            <a:endParaRPr lang="en-GB" sz="850">
              <a:effectLst/>
              <a:latin typeface="Calibri" panose="020F0502020204030204" pitchFamily="34" charset="0"/>
              <a:ea typeface="Calibri" panose="020F0502020204030204" pitchFamily="34" charset="0"/>
              <a:cs typeface="Calibri" panose="020F0502020204030204" pitchFamily="34" charset="0"/>
            </a:endParaRPr>
          </a:p>
          <a:p>
            <a:pPr marL="73025" marR="312420">
              <a:lnSpc>
                <a:spcPct val="124000"/>
              </a:lnSpc>
              <a:spcBef>
                <a:spcPts val="5"/>
              </a:spcBef>
              <a:buNone/>
            </a:pPr>
            <a:r>
              <a:rPr lang="en-US" sz="850" b="1">
                <a:effectLst/>
                <a:latin typeface="Calibri" panose="020F0502020204030204" pitchFamily="34" charset="0"/>
                <a:ea typeface="Calibri" panose="020F0502020204030204" pitchFamily="34" charset="0"/>
                <a:cs typeface="Calibri" panose="020F0502020204030204" pitchFamily="34" charset="0"/>
              </a:rPr>
              <a:t>Useful Links:</a:t>
            </a:r>
            <a:endParaRPr lang="en-GB" sz="850" b="1">
              <a:latin typeface="Calibri" panose="020F0502020204030204" pitchFamily="34" charset="0"/>
              <a:ea typeface="Calibri" panose="020F0502020204030204" pitchFamily="34" charset="0"/>
              <a:cs typeface="Calibri" panose="020F0502020204030204" pitchFamily="34" charset="0"/>
            </a:endParaRPr>
          </a:p>
          <a:p>
            <a:pPr marL="244475" marR="312420" indent="-171450">
              <a:lnSpc>
                <a:spcPct val="124000"/>
              </a:lnSpc>
              <a:spcBef>
                <a:spcPts val="5"/>
              </a:spcBef>
              <a:buFont typeface="Arial" panose="020B0604020202020204" pitchFamily="34" charset="0"/>
              <a:buChar char="•"/>
            </a:pPr>
            <a:r>
              <a:rPr lang="en-GB" sz="900">
                <a:latin typeface="Calibri" panose="020F0502020204030204" pitchFamily="34" charset="0"/>
                <a:cs typeface="Calibri" panose="020F0502020204030204" pitchFamily="34" charset="0"/>
                <a:hlinkClick r:id="rId3"/>
              </a:rPr>
              <a:t>PE and sport premium for primary schools - GOV.UK</a:t>
            </a:r>
            <a:endParaRPr lang="en-GB" sz="900">
              <a:latin typeface="Calibri" panose="020F0502020204030204" pitchFamily="34" charset="0"/>
              <a:cs typeface="Calibri" panose="020F0502020204030204" pitchFamily="34" charset="0"/>
            </a:endParaRPr>
          </a:p>
          <a:p>
            <a:pPr marL="244475" marR="312420" indent="-171450">
              <a:lnSpc>
                <a:spcPct val="124000"/>
              </a:lnSpc>
              <a:spcBef>
                <a:spcPts val="5"/>
              </a:spcBef>
              <a:buFont typeface="Arial" panose="020B0604020202020204" pitchFamily="34" charset="0"/>
              <a:buChar char="•"/>
            </a:pPr>
            <a:r>
              <a:rPr lang="en-GB" sz="900">
                <a:latin typeface="Calibri" panose="020F0502020204030204" pitchFamily="34" charset="0"/>
                <a:cs typeface="Calibri" panose="020F0502020204030204" pitchFamily="34" charset="0"/>
                <a:hlinkClick r:id="rId4"/>
              </a:rPr>
              <a:t>PE and sport premium: conditions of grant 2025 to 2026 - GOV.UK</a:t>
            </a:r>
            <a:endParaRPr lang="en-GB" sz="85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49483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D434C-40D3-B593-20E1-7F77321E8D22}"/>
            </a:ext>
          </a:extLst>
        </p:cNvPr>
        <p:cNvGrpSpPr/>
        <p:nvPr/>
      </p:nvGrpSpPr>
      <p:grpSpPr>
        <a:xfrm>
          <a:off x="0" y="0"/>
          <a:ext cx="1" cy="1"/>
          <a:chOff x="0" y="0"/>
          <a:chExt cx="1" cy="1"/>
        </a:xfrm>
      </p:grpSpPr>
      <p:pic>
        <p:nvPicPr>
          <p:cNvPr id="3" name="Picture 2" descr="A screenshot of a computer&#10;&#10;AI-generated content may be incorrect.">
            <a:extLst>
              <a:ext uri="{FF2B5EF4-FFF2-40B4-BE49-F238E27FC236}">
                <a16:creationId xmlns:a16="http://schemas.microsoft.com/office/drawing/2014/main" id="{E026D05E-2A4F-B56B-D369-7D73D5C3E07D}"/>
              </a:ext>
            </a:extLst>
          </p:cNvPr>
          <p:cNvPicPr>
            <a:picLocks noChangeAspect="1"/>
          </p:cNvPicPr>
          <p:nvPr/>
        </p:nvPicPr>
        <p:blipFill>
          <a:blip r:embed="rId2"/>
          <a:stretch>
            <a:fillRect/>
          </a:stretch>
        </p:blipFill>
        <p:spPr>
          <a:xfrm>
            <a:off x="-2809" y="0"/>
            <a:ext cx="6166284" cy="4322536"/>
          </a:xfrm>
          <a:prstGeom prst="rect">
            <a:avLst/>
          </a:prstGeom>
        </p:spPr>
      </p:pic>
      <p:sp>
        <p:nvSpPr>
          <p:cNvPr id="4" name="TextBox 3">
            <a:extLst>
              <a:ext uri="{FF2B5EF4-FFF2-40B4-BE49-F238E27FC236}">
                <a16:creationId xmlns:a16="http://schemas.microsoft.com/office/drawing/2014/main" id="{5068A47E-05FA-E59E-E6B8-458180D7CF21}"/>
              </a:ext>
            </a:extLst>
          </p:cNvPr>
          <p:cNvSpPr txBox="1"/>
          <p:nvPr/>
        </p:nvSpPr>
        <p:spPr>
          <a:xfrm>
            <a:off x="241825" y="226711"/>
            <a:ext cx="3559359" cy="276999"/>
          </a:xfrm>
          <a:prstGeom prst="rect">
            <a:avLst/>
          </a:prstGeom>
          <a:noFill/>
        </p:spPr>
        <p:txBody>
          <a:bodyPr wrap="square" rtlCol="0">
            <a:spAutoFit/>
          </a:bodyPr>
          <a:lstStyle/>
          <a:p>
            <a:r>
              <a:rPr lang="en-US" sz="1200" b="1">
                <a:latin typeface="Calibri" panose="020F0502020204030204" pitchFamily="34" charset="0"/>
                <a:cs typeface="Calibri" panose="020F0502020204030204" pitchFamily="34" charset="0"/>
              </a:rPr>
              <a:t>Aims for the next academic year (2025/2026)</a:t>
            </a:r>
          </a:p>
        </p:txBody>
      </p:sp>
      <p:sp>
        <p:nvSpPr>
          <p:cNvPr id="2" name="TextBox 1">
            <a:extLst>
              <a:ext uri="{FF2B5EF4-FFF2-40B4-BE49-F238E27FC236}">
                <a16:creationId xmlns:a16="http://schemas.microsoft.com/office/drawing/2014/main" id="{DF6A6CD2-88E8-9610-81B4-3451EA6069CB}"/>
              </a:ext>
            </a:extLst>
          </p:cNvPr>
          <p:cNvSpPr txBox="1"/>
          <p:nvPr/>
        </p:nvSpPr>
        <p:spPr>
          <a:xfrm>
            <a:off x="241825" y="607518"/>
            <a:ext cx="5684413" cy="1114729"/>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600" dirty="0">
                <a:latin typeface="Calibri" panose="020F0502020204030204" pitchFamily="34" charset="0"/>
                <a:cs typeface="Calibri" panose="020F0502020204030204" pitchFamily="34" charset="0"/>
              </a:rPr>
              <a:t>Using your whole school priorities, school development plan and previous PE, school sport and physical activity data, set out your aims for the year ahead. </a:t>
            </a:r>
          </a:p>
          <a:p>
            <a:pPr marL="171450" indent="-171450">
              <a:lnSpc>
                <a:spcPct val="124000"/>
              </a:lnSpc>
              <a:buFont typeface="Arial" panose="020B0604020202020204" pitchFamily="34" charset="0"/>
              <a:buChar char="•"/>
            </a:pPr>
            <a:r>
              <a:rPr lang="en-US" sz="600" dirty="0">
                <a:latin typeface="Calibri" panose="020F0502020204030204" pitchFamily="34" charset="0"/>
                <a:cs typeface="Calibri" panose="020F0502020204030204" pitchFamily="34" charset="0"/>
              </a:rPr>
              <a:t>Think about specific areas of need such as </a:t>
            </a:r>
            <a:r>
              <a:rPr lang="en-US" sz="600" b="1" dirty="0">
                <a:latin typeface="Calibri" panose="020F0502020204030204" pitchFamily="34" charset="0"/>
                <a:cs typeface="Calibri" panose="020F0502020204030204" pitchFamily="34" charset="0"/>
              </a:rPr>
              <a:t>inactive girls, SEND and disadvantaged pupils</a:t>
            </a:r>
          </a:p>
          <a:p>
            <a:pPr marL="171450" indent="-171450">
              <a:lnSpc>
                <a:spcPct val="124000"/>
              </a:lnSpc>
              <a:buFont typeface="Arial" panose="020B0604020202020204" pitchFamily="34" charset="0"/>
              <a:buChar char="•"/>
            </a:pPr>
            <a:r>
              <a:rPr lang="en-US" sz="600" dirty="0">
                <a:latin typeface="Calibri" panose="020F0502020204030204" pitchFamily="34" charset="0"/>
                <a:cs typeface="Calibri" panose="020F0502020204030204" pitchFamily="34" charset="0"/>
              </a:rPr>
              <a:t>Remember to also input your swimming data and reflections in the table located at the bottom of this page.</a:t>
            </a:r>
          </a:p>
          <a:p>
            <a:pPr marL="171450" indent="-171450">
              <a:lnSpc>
                <a:spcPct val="124000"/>
              </a:lnSpc>
              <a:buFont typeface="Arial" panose="020B0604020202020204" pitchFamily="34" charset="0"/>
              <a:buChar char="•"/>
            </a:pPr>
            <a:r>
              <a:rPr lang="en-US" sz="600" dirty="0">
                <a:latin typeface="Calibri" panose="020F0502020204030204" pitchFamily="34" charset="0"/>
                <a:cs typeface="Calibri" panose="020F0502020204030204" pitchFamily="34" charset="0"/>
              </a:rPr>
              <a:t>Consider which of the 5 key areas improvements will be focusing on:</a:t>
            </a:r>
          </a:p>
          <a:p>
            <a:pPr>
              <a:lnSpc>
                <a:spcPct val="124000"/>
              </a:lnSpc>
            </a:pPr>
            <a:r>
              <a:rPr lang="en-US" sz="600" i="1" dirty="0">
                <a:latin typeface="Calibri" panose="020F0502020204030204" pitchFamily="34" charset="0"/>
                <a:cs typeface="Calibri" panose="020F0502020204030204" pitchFamily="34" charset="0"/>
              </a:rPr>
              <a:t>1. Increasing confidence, knowledge and skills of all staff in teaching PE and sporting activities </a:t>
            </a:r>
            <a:r>
              <a:rPr lang="en-US" sz="600" i="1" dirty="0" err="1">
                <a:latin typeface="Calibri" panose="020F0502020204030204" pitchFamily="34" charset="0"/>
                <a:cs typeface="Calibri" panose="020F0502020204030204" pitchFamily="34" charset="0"/>
              </a:rPr>
              <a:t>prioritising</a:t>
            </a:r>
            <a:r>
              <a:rPr lang="en-US" sz="600" i="1" dirty="0">
                <a:latin typeface="Calibri" panose="020F0502020204030204" pitchFamily="34" charset="0"/>
                <a:cs typeface="Calibri" panose="020F0502020204030204" pitchFamily="34" charset="0"/>
              </a:rPr>
              <a:t> CPD and training where needed.</a:t>
            </a:r>
          </a:p>
          <a:p>
            <a:pPr>
              <a:lnSpc>
                <a:spcPct val="124000"/>
              </a:lnSpc>
            </a:pPr>
            <a:r>
              <a:rPr lang="en-US" sz="600" i="1" dirty="0">
                <a:latin typeface="Calibri" panose="020F0502020204030204" pitchFamily="34" charset="0"/>
                <a:cs typeface="Calibri" panose="020F0502020204030204" pitchFamily="34" charset="0"/>
              </a:rPr>
              <a:t>2. Increasing engagement of all pupils in regular physical activity and sporting activities</a:t>
            </a:r>
          </a:p>
          <a:p>
            <a:pPr>
              <a:lnSpc>
                <a:spcPct val="124000"/>
              </a:lnSpc>
            </a:pPr>
            <a:r>
              <a:rPr lang="en-US" sz="600" i="1" dirty="0">
                <a:latin typeface="Calibri" panose="020F0502020204030204" pitchFamily="34" charset="0"/>
                <a:cs typeface="Calibri" panose="020F0502020204030204" pitchFamily="34" charset="0"/>
              </a:rPr>
              <a:t>3. Raising the profile of PE and sport across the school, to support whole school improvement</a:t>
            </a:r>
          </a:p>
          <a:p>
            <a:pPr>
              <a:lnSpc>
                <a:spcPct val="124000"/>
              </a:lnSpc>
            </a:pPr>
            <a:r>
              <a:rPr lang="en-US" sz="600" i="1" dirty="0">
                <a:latin typeface="Calibri" panose="020F0502020204030204" pitchFamily="34" charset="0"/>
                <a:cs typeface="Calibri" panose="020F0502020204030204" pitchFamily="34" charset="0"/>
              </a:rPr>
              <a:t>4. Offer a broader and more equal experience of a range of sports and physical activities to all pupils and ensure equal access to sport for boys  and girls</a:t>
            </a:r>
          </a:p>
          <a:p>
            <a:pPr>
              <a:lnSpc>
                <a:spcPct val="124000"/>
              </a:lnSpc>
            </a:pPr>
            <a:r>
              <a:rPr lang="en-US" sz="600" i="1" dirty="0">
                <a:latin typeface="Calibri" panose="020F0502020204030204" pitchFamily="34" charset="0"/>
                <a:cs typeface="Calibri" panose="020F0502020204030204" pitchFamily="34" charset="0"/>
              </a:rPr>
              <a:t>5. Increasing participation in competitive sport</a:t>
            </a:r>
          </a:p>
        </p:txBody>
      </p:sp>
      <p:graphicFrame>
        <p:nvGraphicFramePr>
          <p:cNvPr id="5" name="Table 4">
            <a:extLst>
              <a:ext uri="{FF2B5EF4-FFF2-40B4-BE49-F238E27FC236}">
                <a16:creationId xmlns:a16="http://schemas.microsoft.com/office/drawing/2014/main" id="{5A182FA8-E1AB-D63D-6ECD-2D907EE595F6}"/>
              </a:ext>
            </a:extLst>
          </p:cNvPr>
          <p:cNvGraphicFramePr>
            <a:graphicFrameLocks noGrp="1"/>
          </p:cNvGraphicFramePr>
          <p:nvPr>
            <p:extLst>
              <p:ext uri="{D42A27DB-BD31-4B8C-83A1-F6EECF244321}">
                <p14:modId xmlns:p14="http://schemas.microsoft.com/office/powerpoint/2010/main" val="4133921795"/>
              </p:ext>
            </p:extLst>
          </p:nvPr>
        </p:nvGraphicFramePr>
        <p:xfrm>
          <a:off x="315269" y="1822941"/>
          <a:ext cx="5763146" cy="1841687"/>
        </p:xfrm>
        <a:graphic>
          <a:graphicData uri="http://schemas.openxmlformats.org/drawingml/2006/table">
            <a:tbl>
              <a:tblPr firstRow="1" bandRow="1">
                <a:tableStyleId>{5C22544A-7EE6-4342-B048-85BDC9FD1C3A}</a:tableStyleId>
              </a:tblPr>
              <a:tblGrid>
                <a:gridCol w="1784123">
                  <a:extLst>
                    <a:ext uri="{9D8B030D-6E8A-4147-A177-3AD203B41FA5}">
                      <a16:colId xmlns:a16="http://schemas.microsoft.com/office/drawing/2014/main" val="1397519339"/>
                    </a:ext>
                  </a:extLst>
                </a:gridCol>
                <a:gridCol w="2094990">
                  <a:extLst>
                    <a:ext uri="{9D8B030D-6E8A-4147-A177-3AD203B41FA5}">
                      <a16:colId xmlns:a16="http://schemas.microsoft.com/office/drawing/2014/main" val="279180329"/>
                    </a:ext>
                  </a:extLst>
                </a:gridCol>
                <a:gridCol w="1884033">
                  <a:extLst>
                    <a:ext uri="{9D8B030D-6E8A-4147-A177-3AD203B41FA5}">
                      <a16:colId xmlns:a16="http://schemas.microsoft.com/office/drawing/2014/main" val="1532179531"/>
                    </a:ext>
                  </a:extLst>
                </a:gridCol>
              </a:tblGrid>
              <a:tr h="22624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hlinkClick r:id="rId3"/>
                        </a:rPr>
                        <a:t>Swimming and Water Safety</a:t>
                      </a:r>
                      <a:endParaRPr lang="en-GB" sz="70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a:solidFill>
                            <a:sysClr val="windowText" lastClr="000000"/>
                          </a:solidFill>
                          <a:effectLst/>
                          <a:latin typeface="Calibri" panose="020F0502020204030204" pitchFamily="34" charset="0"/>
                          <a:cs typeface="Calibri" panose="020F0502020204030204" pitchFamily="34" charset="0"/>
                        </a:rPr>
                        <a:t> </a:t>
                      </a:r>
                      <a:endParaRPr lang="en-US" sz="70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1. </a:t>
                      </a:r>
                      <a:r>
                        <a:rPr lang="en-US" sz="700" dirty="0">
                          <a:effectLst/>
                          <a:latin typeface="Calibri" panose="020F0502020204030204" pitchFamily="34" charset="0"/>
                          <a:cs typeface="Calibri" panose="020F0502020204030204" pitchFamily="34" charset="0"/>
                        </a:rPr>
                        <a:t>Swim competently, confidently and proficiently over a distance of at least 25 </a:t>
                      </a:r>
                      <a:r>
                        <a:rPr lang="en-US" sz="700" dirty="0" err="1">
                          <a:effectLst/>
                          <a:latin typeface="Calibri" panose="020F0502020204030204" pitchFamily="34" charset="0"/>
                          <a:cs typeface="Calibri" panose="020F0502020204030204" pitchFamily="34" charset="0"/>
                        </a:rPr>
                        <a:t>metres</a:t>
                      </a: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dirty="0">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GB" sz="400" dirty="0">
                          <a:latin typeface="Segoe UI" panose="020B0502040204020203" pitchFamily="34" charset="0"/>
                          <a:cs typeface="Segoe UI" panose="020B0502040204020203" pitchFamily="34" charset="0"/>
                        </a:rPr>
                        <a:t>62% - We secured a consistent swimming venue this year, ensuring pupils had regular access to swimming lessons throughout the year. Lesson time was maximised to increase time spent in the water and swimming actively. Many pupils demonstrated increased confidence and stamina in the water. Y6 top up swimming enabled them to build skills progressively and develop greater confidence in meeting the 25m expectation.</a:t>
                      </a:r>
                      <a:endParaRPr lang="en-US" sz="400" dirty="0">
                        <a:latin typeface="Segoe UI" panose="020B0502040204020203" pitchFamily="34" charset="0"/>
                        <a:cs typeface="Segoe UI" panose="020B0502040204020203"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400" dirty="0">
                          <a:latin typeface="Segoe UI" panose="020B0502040204020203" pitchFamily="34" charset="0"/>
                          <a:cs typeface="Segoe UI" panose="020B0502040204020203" pitchFamily="34" charset="0"/>
                        </a:rPr>
                        <a:t>A proportion of children in Y6 were withdrawn by their parents from attending the top-up swimming, resulting in less children making progress. </a:t>
                      </a:r>
                      <a:endParaRPr lang="en-US" sz="400" dirty="0">
                        <a:latin typeface="Segoe UI" panose="020B0502040204020203" pitchFamily="34" charset="0"/>
                        <a:cs typeface="Segoe UI" panose="020B0502040204020203"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a:effectLst/>
                          <a:latin typeface="Calibri" panose="020F0502020204030204" pitchFamily="34" charset="0"/>
                          <a:cs typeface="Calibri" panose="020F0502020204030204" pitchFamily="34" charset="0"/>
                        </a:rPr>
                        <a:t>2. </a:t>
                      </a:r>
                      <a:r>
                        <a:rPr lang="en-US" sz="700">
                          <a:effectLst/>
                          <a:latin typeface="Calibri" panose="020F0502020204030204" pitchFamily="34" charset="0"/>
                          <a:cs typeface="Calibri" panose="020F0502020204030204" pitchFamily="34" charset="0"/>
                        </a:rPr>
                        <a:t>Use a range of strokes effectively (for example, front crawl, backstroke and breaststroke)</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GB" sz="400" dirty="0">
                          <a:latin typeface="Segoe UI" panose="020B0502040204020203" pitchFamily="34" charset="0"/>
                          <a:cs typeface="Segoe UI" panose="020B0502040204020203" pitchFamily="34" charset="0"/>
                        </a:rPr>
                        <a:t>62% - Pupils were given regular opportunities to practise and refine a range of swimming strokes during lessons. Maximising water time allowed pupils to focus on stroke development and technique rather than spending excessive time out of the pool. </a:t>
                      </a:r>
                      <a:endParaRPr lang="en-US" sz="400" dirty="0">
                        <a:latin typeface="Segoe UI" panose="020B0502040204020203" pitchFamily="34" charset="0"/>
                        <a:cs typeface="Segoe UI" panose="020B0502040204020203"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400" dirty="0">
                          <a:latin typeface="Segoe UI" panose="020B0502040204020203" pitchFamily="34" charset="0"/>
                          <a:cs typeface="Segoe UI" panose="020B0502040204020203" pitchFamily="34" charset="0"/>
                        </a:rPr>
                        <a:t>Some pupils focused on one preferred stroke and lacked confidence when attempting less familiar strokes. </a:t>
                      </a:r>
                      <a:endParaRPr lang="en-US" sz="400" dirty="0">
                        <a:latin typeface="Segoe UI" panose="020B0502040204020203" pitchFamily="34" charset="0"/>
                        <a:cs typeface="Segoe UI" panose="020B0502040204020203"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3. </a:t>
                      </a:r>
                      <a:r>
                        <a:rPr lang="en-US" sz="700" dirty="0">
                          <a:effectLst/>
                          <a:latin typeface="Calibri" panose="020F0502020204030204" pitchFamily="34" charset="0"/>
                          <a:cs typeface="Calibri" panose="020F0502020204030204" pitchFamily="34" charset="0"/>
                        </a:rPr>
                        <a:t>Perform safe self-rescue in different water-based situations</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GB" sz="400" dirty="0">
                          <a:latin typeface="Segoe UI" panose="020B0502040204020203" pitchFamily="34" charset="0"/>
                          <a:cs typeface="Segoe UI" panose="020B0502040204020203" pitchFamily="34" charset="0"/>
                        </a:rPr>
                        <a:t>62% - A particular focus was placed on understanding how to float, recognising risks around open water, and knowing how to respond in emergency situations. Pupils had opportunities to discuss and practise floating techniques, helping to develop their understanding of self-rescue and personal safety in and around water. Water Safety leaflets and workshops have continued to raise the profile of swimming and water safety across. Pupils were able to confidently talk about water safety and how to stay safe near water during lessons. 100% of Year 6 pupils have experienced dry-side water safety in class. </a:t>
                      </a:r>
                      <a:endParaRPr lang="en-US" sz="400" dirty="0">
                        <a:latin typeface="Segoe UI" panose="020B0502040204020203" pitchFamily="34" charset="0"/>
                        <a:cs typeface="Segoe UI" panose="020B0502040204020203"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400" dirty="0">
                          <a:latin typeface="Segoe UI" panose="020B0502040204020203" pitchFamily="34" charset="0"/>
                          <a:cs typeface="Segoe UI" panose="020B0502040204020203" pitchFamily="34" charset="0"/>
                        </a:rPr>
                        <a:t>There are limited opportunities for many pupils to experience different water environments, making it difficult to reinforce learning beyond swimming lessons.</a:t>
                      </a:r>
                      <a:endParaRPr lang="en-US" sz="400" dirty="0">
                        <a:latin typeface="Segoe UI" panose="020B0502040204020203" pitchFamily="34" charset="0"/>
                        <a:cs typeface="Segoe UI" panose="020B0502040204020203"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3458530"/>
                  </a:ext>
                </a:extLst>
              </a:tr>
            </a:tbl>
          </a:graphicData>
        </a:graphic>
      </p:graphicFrame>
    </p:spTree>
    <p:extLst>
      <p:ext uri="{BB962C8B-B14F-4D97-AF65-F5344CB8AC3E}">
        <p14:creationId xmlns:p14="http://schemas.microsoft.com/office/powerpoint/2010/main" val="3356791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BAF56-3D8C-5C56-EC65-F09DDE0E9A3E}"/>
            </a:ext>
          </a:extLst>
        </p:cNvPr>
        <p:cNvGrpSpPr/>
        <p:nvPr/>
      </p:nvGrpSpPr>
      <p:grpSpPr>
        <a:xfrm>
          <a:off x="0" y="0"/>
          <a:ext cx="1" cy="1"/>
          <a:chOff x="0" y="0"/>
          <a:chExt cx="1" cy="1"/>
        </a:xfrm>
      </p:grpSpPr>
      <p:pic>
        <p:nvPicPr>
          <p:cNvPr id="3" name="Picture 2" descr="A screenshot of a computer&#10;&#10;AI-generated content may be incorrect.">
            <a:extLst>
              <a:ext uri="{FF2B5EF4-FFF2-40B4-BE49-F238E27FC236}">
                <a16:creationId xmlns:a16="http://schemas.microsoft.com/office/drawing/2014/main" id="{78FECD63-296E-DB2D-1218-4F9CDBBED92E}"/>
              </a:ext>
            </a:extLst>
          </p:cNvPr>
          <p:cNvPicPr>
            <a:picLocks noChangeAspect="1"/>
          </p:cNvPicPr>
          <p:nvPr/>
        </p:nvPicPr>
        <p:blipFill>
          <a:blip r:embed="rId2"/>
          <a:stretch>
            <a:fillRect/>
          </a:stretch>
        </p:blipFill>
        <p:spPr>
          <a:xfrm>
            <a:off x="-37709" y="0"/>
            <a:ext cx="6201184" cy="4322536"/>
          </a:xfrm>
          <a:prstGeom prst="rect">
            <a:avLst/>
          </a:prstGeom>
        </p:spPr>
      </p:pic>
      <p:sp>
        <p:nvSpPr>
          <p:cNvPr id="4" name="TextBox 3">
            <a:extLst>
              <a:ext uri="{FF2B5EF4-FFF2-40B4-BE49-F238E27FC236}">
                <a16:creationId xmlns:a16="http://schemas.microsoft.com/office/drawing/2014/main" id="{60A9C37A-3E57-4DDF-9242-6A80A0981789}"/>
              </a:ext>
            </a:extLst>
          </p:cNvPr>
          <p:cNvSpPr txBox="1"/>
          <p:nvPr/>
        </p:nvSpPr>
        <p:spPr>
          <a:xfrm>
            <a:off x="241825" y="226711"/>
            <a:ext cx="3559359" cy="276999"/>
          </a:xfrm>
          <a:prstGeom prst="rect">
            <a:avLst/>
          </a:prstGeom>
          <a:noFill/>
        </p:spPr>
        <p:txBody>
          <a:bodyPr wrap="square" rtlCol="0">
            <a:spAutoFit/>
          </a:bodyPr>
          <a:lstStyle/>
          <a:p>
            <a:r>
              <a:rPr lang="en-US" sz="1200" b="1">
                <a:latin typeface="Calibri" panose="020F0502020204030204" pitchFamily="34" charset="0"/>
                <a:cs typeface="Calibri" panose="020F0502020204030204" pitchFamily="34" charset="0"/>
              </a:rPr>
              <a:t>Review of the last academic year (2024/2025)</a:t>
            </a:r>
          </a:p>
        </p:txBody>
      </p:sp>
      <p:graphicFrame>
        <p:nvGraphicFramePr>
          <p:cNvPr id="5" name="Table 4">
            <a:extLst>
              <a:ext uri="{FF2B5EF4-FFF2-40B4-BE49-F238E27FC236}">
                <a16:creationId xmlns:a16="http://schemas.microsoft.com/office/drawing/2014/main" id="{2BEE4F89-4408-F00A-3DA8-BFCBC572C119}"/>
              </a:ext>
            </a:extLst>
          </p:cNvPr>
          <p:cNvGraphicFramePr>
            <a:graphicFrameLocks noGrp="1"/>
          </p:cNvGraphicFramePr>
          <p:nvPr>
            <p:extLst>
              <p:ext uri="{D42A27DB-BD31-4B8C-83A1-F6EECF244321}">
                <p14:modId xmlns:p14="http://schemas.microsoft.com/office/powerpoint/2010/main" val="187934226"/>
              </p:ext>
            </p:extLst>
          </p:nvPr>
        </p:nvGraphicFramePr>
        <p:xfrm>
          <a:off x="197588" y="684701"/>
          <a:ext cx="5724635" cy="3362456"/>
        </p:xfrm>
        <a:graphic>
          <a:graphicData uri="http://schemas.openxmlformats.org/drawingml/2006/table">
            <a:tbl>
              <a:tblPr firstRow="1" bandRow="1">
                <a:tableStyleId>{5C22544A-7EE6-4342-B048-85BDC9FD1C3A}</a:tableStyleId>
              </a:tblPr>
              <a:tblGrid>
                <a:gridCol w="1335584">
                  <a:extLst>
                    <a:ext uri="{9D8B030D-6E8A-4147-A177-3AD203B41FA5}">
                      <a16:colId xmlns:a16="http://schemas.microsoft.com/office/drawing/2014/main" val="1397519339"/>
                    </a:ext>
                  </a:extLst>
                </a:gridCol>
                <a:gridCol w="1568297">
                  <a:extLst>
                    <a:ext uri="{9D8B030D-6E8A-4147-A177-3AD203B41FA5}">
                      <a16:colId xmlns:a16="http://schemas.microsoft.com/office/drawing/2014/main" val="279180329"/>
                    </a:ext>
                  </a:extLst>
                </a:gridCol>
                <a:gridCol w="1410377">
                  <a:extLst>
                    <a:ext uri="{9D8B030D-6E8A-4147-A177-3AD203B41FA5}">
                      <a16:colId xmlns:a16="http://schemas.microsoft.com/office/drawing/2014/main" val="1419483341"/>
                    </a:ext>
                  </a:extLst>
                </a:gridCol>
                <a:gridCol w="1410377">
                  <a:extLst>
                    <a:ext uri="{9D8B030D-6E8A-4147-A177-3AD203B41FA5}">
                      <a16:colId xmlns:a16="http://schemas.microsoft.com/office/drawing/2014/main" val="1532179531"/>
                    </a:ext>
                  </a:extLst>
                </a:gridCol>
              </a:tblGrid>
              <a:tr h="256191">
                <a:tc>
                  <a:txBody>
                    <a:bodyPr/>
                    <a:lstStyle/>
                    <a:p>
                      <a:pPr algn="ctr"/>
                      <a:r>
                        <a:rPr lang="en-GB" sz="700" b="1" kern="1200">
                          <a:solidFill>
                            <a:sysClr val="windowText" lastClr="000000"/>
                          </a:solidFill>
                          <a:effectLst/>
                          <a:latin typeface="Calibri" panose="020F0502020204030204" pitchFamily="34" charset="0"/>
                          <a:ea typeface="+mn-ea"/>
                          <a:cs typeface="Calibri" panose="020F0502020204030204" pitchFamily="34" charset="0"/>
                        </a:rPr>
                        <a:t>Aim</a:t>
                      </a:r>
                      <a:endParaRPr lang="en-US" sz="70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Calibri" panose="020F0502020204030204" pitchFamily="34" charset="0"/>
                          <a:ea typeface="+mn-ea"/>
                          <a:cs typeface="Calibri" panose="020F0502020204030204" pitchFamily="34" charset="0"/>
                        </a:rPr>
                        <a:t>Why?</a:t>
                      </a:r>
                      <a:endParaRPr lang="en-US" sz="70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Key Area</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a:solidFill>
                            <a:sysClr val="windowText" lastClr="000000"/>
                          </a:solidFill>
                          <a:effectLst/>
                          <a:latin typeface="Calibri" panose="020F0502020204030204" pitchFamily="34" charset="0"/>
                          <a:cs typeface="Calibri" panose="020F0502020204030204" pitchFamily="34" charset="0"/>
                        </a:rPr>
                        <a:t>Supporting evidence</a:t>
                      </a:r>
                      <a:endParaRPr lang="en-GB" sz="70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621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400" dirty="0">
                          <a:latin typeface="Segoe UI" panose="020B0502040204020203" pitchFamily="34" charset="0"/>
                          <a:cs typeface="Segoe UI" panose="020B0502040204020203" pitchFamily="34" charset="0"/>
                        </a:rPr>
                        <a:t>Increase confidence, knowledge and skills of all staff in teaching PE and sporting activities.</a:t>
                      </a:r>
                      <a:endParaRPr lang="en-US" sz="400" dirty="0">
                        <a:effectLst/>
                        <a:latin typeface="Segoe UI" panose="020B0502040204020203" pitchFamily="34" charset="0"/>
                        <a:cs typeface="Segoe UI" panose="020B0502040204020203"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dirty="0">
                        <a:effectLst/>
                        <a:latin typeface="Segoe UI" panose="020B0502040204020203" pitchFamily="34" charset="0"/>
                        <a:cs typeface="Segoe UI" panose="020B0502040204020203"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dirty="0">
                        <a:latin typeface="Segoe UI" panose="020B0502040204020203" pitchFamily="34" charset="0"/>
                        <a:cs typeface="Segoe UI" panose="020B0502040204020203"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dirty="0">
                        <a:latin typeface="Segoe UI" panose="020B0502040204020203" pitchFamily="34" charset="0"/>
                        <a:cs typeface="Segoe UI" panose="020B0502040204020203"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400" dirty="0">
                          <a:latin typeface="Segoe UI" panose="020B0502040204020203" pitchFamily="34" charset="0"/>
                          <a:cs typeface="Segoe UI" panose="020B0502040204020203" pitchFamily="34" charset="0"/>
                        </a:rPr>
                        <a:t>To improve the quality of PE teaching and ensure staff have up-to-date knowledge and confidence to deliver high-quality lessons.</a:t>
                      </a:r>
                      <a:endParaRPr lang="en-US" sz="400" dirty="0">
                        <a:latin typeface="Segoe UI" panose="020B0502040204020203" pitchFamily="34" charset="0"/>
                        <a:cs typeface="Segoe UI" panose="020B0502040204020203"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700" b="1">
                          <a:solidFill>
                            <a:srgbClr val="285B2A"/>
                          </a:solidFill>
                          <a:latin typeface="Arial"/>
                        </a:rPr>
                        <a:t>KI1</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580" b="0">
                          <a:solidFill>
                            <a:srgbClr val="1F1F1F"/>
                          </a:solidFill>
                          <a:latin typeface="Arial"/>
                        </a:rPr>
                        <a:t>PE platform investment; monitoring confirms strong modelling and identifies progression, assessment and adult deployment as next CPD priorities.</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621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400" dirty="0">
                          <a:latin typeface="Segoe UI" panose="020B0502040204020203" pitchFamily="34" charset="0"/>
                          <a:cs typeface="Segoe UI" panose="020B0502040204020203" pitchFamily="34" charset="0"/>
                        </a:rPr>
                        <a:t>Increase engagement of all pupils in regular physical activity and sporting activities.</a:t>
                      </a:r>
                      <a:endParaRPr lang="en-US" sz="400" dirty="0">
                        <a:effectLst/>
                        <a:latin typeface="Segoe UI" panose="020B0502040204020203" pitchFamily="34" charset="0"/>
                        <a:cs typeface="Segoe UI" panose="020B0502040204020203"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dirty="0">
                        <a:effectLst/>
                        <a:latin typeface="Segoe UI" panose="020B0502040204020203" pitchFamily="34" charset="0"/>
                        <a:cs typeface="Segoe UI" panose="020B0502040204020203"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dirty="0">
                        <a:effectLst/>
                        <a:latin typeface="Segoe UI" panose="020B0502040204020203" pitchFamily="34" charset="0"/>
                        <a:cs typeface="Segoe UI" panose="020B0502040204020203"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dirty="0">
                        <a:latin typeface="Segoe UI" panose="020B0502040204020203" pitchFamily="34" charset="0"/>
                        <a:cs typeface="Segoe UI" panose="020B0502040204020203"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400" dirty="0">
                          <a:latin typeface="Segoe UI" panose="020B0502040204020203" pitchFamily="34" charset="0"/>
                          <a:cs typeface="Segoe UI" panose="020B0502040204020203" pitchFamily="34" charset="0"/>
                        </a:rPr>
                        <a:t>To ensure pupils are active throughout the school day and develop healthy, active lifestyles.</a:t>
                      </a:r>
                      <a:endParaRPr lang="en-US" sz="400" dirty="0">
                        <a:latin typeface="Segoe UI" panose="020B0502040204020203" pitchFamily="34" charset="0"/>
                        <a:cs typeface="Segoe UI" panose="020B0502040204020203"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700" b="1">
                          <a:solidFill>
                            <a:srgbClr val="285B2A"/>
                          </a:solidFill>
                          <a:latin typeface="Arial"/>
                        </a:rPr>
                        <a:t>KI2</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580" b="0">
                          <a:solidFill>
                            <a:srgbClr val="1F1F1F"/>
                          </a:solidFill>
                          <a:latin typeface="Arial"/>
                        </a:rPr>
                        <a:t>Equipment, yoga and SEND movement resources; monitoring found most pupils active and positive about PE, clubs and sporting opportunities.</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20514327"/>
                  </a:ext>
                </a:extLst>
              </a:tr>
              <a:tr h="621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400" dirty="0">
                          <a:latin typeface="Segoe UI" panose="020B0502040204020203" pitchFamily="34" charset="0"/>
                          <a:cs typeface="Segoe UI" panose="020B0502040204020203" pitchFamily="34" charset="0"/>
                        </a:rPr>
                        <a:t>Raise the profile of PE and sport across the school to support whole-school improvement.</a:t>
                      </a:r>
                      <a:endParaRPr lang="en-US" sz="400" dirty="0">
                        <a:effectLst/>
                        <a:latin typeface="Segoe UI" panose="020B0502040204020203" pitchFamily="34" charset="0"/>
                        <a:cs typeface="Segoe UI" panose="020B0502040204020203"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dirty="0">
                        <a:effectLst/>
                        <a:latin typeface="Segoe UI" panose="020B0502040204020203" pitchFamily="34" charset="0"/>
                        <a:cs typeface="Segoe UI" panose="020B0502040204020203"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dirty="0">
                        <a:effectLst/>
                        <a:latin typeface="Segoe UI" panose="020B0502040204020203" pitchFamily="34" charset="0"/>
                        <a:cs typeface="Segoe UI" panose="020B0502040204020203"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dirty="0">
                        <a:latin typeface="Segoe UI" panose="020B0502040204020203" pitchFamily="34" charset="0"/>
                        <a:cs typeface="Segoe UI" panose="020B0502040204020203"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400" dirty="0">
                          <a:latin typeface="Segoe UI" panose="020B0502040204020203" pitchFamily="34" charset="0"/>
                          <a:cs typeface="Segoe UI" panose="020B0502040204020203" pitchFamily="34" charset="0"/>
                        </a:rPr>
                        <a:t>To celebrate achievement, increase participation and promote positive attitudes towards health and wellbeing.</a:t>
                      </a:r>
                      <a:endParaRPr lang="en-US" sz="400" dirty="0">
                        <a:latin typeface="Segoe UI" panose="020B0502040204020203" pitchFamily="34" charset="0"/>
                        <a:cs typeface="Segoe UI" panose="020B0502040204020203"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700" b="1">
                          <a:solidFill>
                            <a:srgbClr val="285B2A"/>
                          </a:solidFill>
                          <a:latin typeface="Arial"/>
                        </a:rPr>
                        <a:t>KI3</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580" b="0">
                          <a:solidFill>
                            <a:srgbClr val="1F1F1F"/>
                          </a:solidFill>
                          <a:latin typeface="Arial"/>
                        </a:rPr>
                        <a:t>OAA/orienteering and visible sporting opportunities; pupil voice links PE to fitness, communication and problem-solving.</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r h="621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400" dirty="0">
                          <a:latin typeface="Segoe UI" panose="020B0502040204020203" pitchFamily="34" charset="0"/>
                          <a:cs typeface="Segoe UI" panose="020B0502040204020203" pitchFamily="34" charset="0"/>
                        </a:rPr>
                        <a:t>Offer a broader and more equal experience of a range of sports and physical activities to all pupils.</a:t>
                      </a:r>
                      <a:endParaRPr lang="en-US" sz="400" dirty="0">
                        <a:effectLst/>
                        <a:latin typeface="Segoe UI" panose="020B0502040204020203" pitchFamily="34" charset="0"/>
                        <a:cs typeface="Segoe UI" panose="020B0502040204020203"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dirty="0">
                        <a:effectLst/>
                        <a:latin typeface="Segoe UI" panose="020B0502040204020203" pitchFamily="34" charset="0"/>
                        <a:cs typeface="Segoe UI" panose="020B0502040204020203"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dirty="0">
                        <a:effectLst/>
                        <a:latin typeface="Segoe UI" panose="020B0502040204020203" pitchFamily="34" charset="0"/>
                        <a:cs typeface="Segoe UI" panose="020B0502040204020203"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dirty="0">
                        <a:latin typeface="Segoe UI" panose="020B0502040204020203" pitchFamily="34" charset="0"/>
                        <a:cs typeface="Segoe UI" panose="020B0502040204020203"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400" dirty="0">
                          <a:latin typeface="Segoe UI" panose="020B0502040204020203" pitchFamily="34" charset="0"/>
                          <a:cs typeface="Segoe UI" panose="020B0502040204020203" pitchFamily="34" charset="0"/>
                        </a:rPr>
                        <a:t>To ensure all pupils, regardless of gender or ability, can access and enjoy a wide variety of sporting opportunities.</a:t>
                      </a:r>
                      <a:endParaRPr lang="en-US" sz="400" dirty="0">
                        <a:latin typeface="Segoe UI" panose="020B0502040204020203" pitchFamily="34" charset="0"/>
                        <a:cs typeface="Segoe UI" panose="020B0502040204020203"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700" b="1">
                          <a:solidFill>
                            <a:srgbClr val="285B2A"/>
                          </a:solidFill>
                          <a:latin typeface="Arial"/>
                        </a:rPr>
                        <a:t>KI4</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580" b="0">
                          <a:solidFill>
                            <a:srgbClr val="1F1F1F"/>
                          </a:solidFill>
                          <a:latin typeface="Arial"/>
                        </a:rPr>
                        <a:t>Yoga, OAA, swimming top-up and adapted SEND resources broaden access; pupil voice celebrates tennis, hockey, dodgeball and OAA.</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3050298"/>
                  </a:ext>
                </a:extLst>
              </a:tr>
              <a:tr h="621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400" dirty="0">
                          <a:latin typeface="Segoe UI" panose="020B0502040204020203" pitchFamily="34" charset="0"/>
                          <a:cs typeface="Segoe UI" panose="020B0502040204020203" pitchFamily="34" charset="0"/>
                        </a:rPr>
                        <a:t>Increase participation in competitive sport.</a:t>
                      </a:r>
                      <a:endParaRPr lang="en-US" sz="400" dirty="0">
                        <a:effectLst/>
                        <a:latin typeface="Segoe UI" panose="020B0502040204020203" pitchFamily="34" charset="0"/>
                        <a:cs typeface="Segoe UI" panose="020B0502040204020203"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dirty="0">
                        <a:effectLst/>
                        <a:latin typeface="Segoe UI" panose="020B0502040204020203" pitchFamily="34" charset="0"/>
                        <a:cs typeface="Segoe UI" panose="020B0502040204020203"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dirty="0">
                        <a:latin typeface="Segoe UI" panose="020B0502040204020203" pitchFamily="34" charset="0"/>
                        <a:cs typeface="Segoe UI" panose="020B0502040204020203"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400" dirty="0">
                          <a:latin typeface="Segoe UI" panose="020B0502040204020203" pitchFamily="34" charset="0"/>
                          <a:cs typeface="Segoe UI" panose="020B0502040204020203" pitchFamily="34" charset="0"/>
                        </a:rPr>
                        <a:t>T</a:t>
                      </a:r>
                      <a:r>
                        <a:rPr lang="en-GB" sz="400" dirty="0">
                          <a:latin typeface="Segoe UI" panose="020B0502040204020203" pitchFamily="34" charset="0"/>
                          <a:cs typeface="Segoe UI" panose="020B0502040204020203" pitchFamily="34" charset="0"/>
                        </a:rPr>
                        <a:t>o develop teamwork, resilience, sportsmanship and provide opportunities for pupils to represent the school competitively.</a:t>
                      </a:r>
                      <a:endParaRPr lang="en-US" sz="400" dirty="0">
                        <a:latin typeface="Segoe UI" panose="020B0502040204020203" pitchFamily="34" charset="0"/>
                        <a:cs typeface="Segoe UI" panose="020B0502040204020203"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700" b="1">
                          <a:solidFill>
                            <a:srgbClr val="285B2A"/>
                          </a:solidFill>
                          <a:latin typeface="Arial"/>
                        </a:rPr>
                        <a:t>KI5</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580" b="0">
                          <a:solidFill>
                            <a:srgbClr val="1F1F1F"/>
                          </a:solidFill>
                          <a:latin typeface="Arial"/>
                        </a:rPr>
                        <a:t>Autumn, spring and summer competitions plus cricket opportunities; monitoring records pupils having represented school.</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97788787"/>
                  </a:ext>
                </a:extLst>
              </a:tr>
            </a:tbl>
          </a:graphicData>
        </a:graphic>
      </p:graphicFrame>
    </p:spTree>
    <p:extLst>
      <p:ext uri="{BB962C8B-B14F-4D97-AF65-F5344CB8AC3E}">
        <p14:creationId xmlns:p14="http://schemas.microsoft.com/office/powerpoint/2010/main" val="760599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76EB2-453F-EBD4-CAEA-C1385F926FE9}"/>
            </a:ext>
          </a:extLst>
        </p:cNvPr>
        <p:cNvGrpSpPr/>
        <p:nvPr/>
      </p:nvGrpSpPr>
      <p:grpSpPr>
        <a:xfrm>
          <a:off x="0" y="0"/>
          <a:ext cx="1" cy="1"/>
          <a:chOff x="0" y="0"/>
          <a:chExt cx="1" cy="1"/>
        </a:xfrm>
      </p:grpSpPr>
      <p:pic>
        <p:nvPicPr>
          <p:cNvPr id="3" name="Picture 2" descr="A screenshot of a computer&#10;&#10;AI-generated content may be incorrect.">
            <a:extLst>
              <a:ext uri="{FF2B5EF4-FFF2-40B4-BE49-F238E27FC236}">
                <a16:creationId xmlns:a16="http://schemas.microsoft.com/office/drawing/2014/main" id="{B16F9FF0-9213-3BFF-5463-418DC945D99B}"/>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04783345-C545-CED1-568E-A1725BB54AFE}"/>
              </a:ext>
            </a:extLst>
          </p:cNvPr>
          <p:cNvSpPr txBox="1"/>
          <p:nvPr/>
        </p:nvSpPr>
        <p:spPr>
          <a:xfrm>
            <a:off x="241825" y="226711"/>
            <a:ext cx="3559359" cy="276999"/>
          </a:xfrm>
          <a:prstGeom prst="rect">
            <a:avLst/>
          </a:prstGeom>
          <a:noFill/>
        </p:spPr>
        <p:txBody>
          <a:bodyPr wrap="square" rtlCol="0">
            <a:spAutoFit/>
          </a:bodyPr>
          <a:lstStyle/>
          <a:p>
            <a:r>
              <a:rPr lang="en-US" sz="1200" b="1">
                <a:latin typeface="Calibri" panose="020F0502020204030204" pitchFamily="34" charset="0"/>
                <a:cs typeface="Calibri" panose="020F0502020204030204" pitchFamily="34" charset="0"/>
              </a:rPr>
              <a:t>Plan, monitor and evaluate (2025/2026)</a:t>
            </a:r>
          </a:p>
        </p:txBody>
      </p:sp>
      <p:sp>
        <p:nvSpPr>
          <p:cNvPr id="2" name="TextBox 1">
            <a:extLst>
              <a:ext uri="{FF2B5EF4-FFF2-40B4-BE49-F238E27FC236}">
                <a16:creationId xmlns:a16="http://schemas.microsoft.com/office/drawing/2014/main" id="{282A97B3-2922-B00E-5223-36C9D9090A0A}"/>
              </a:ext>
            </a:extLst>
          </p:cNvPr>
          <p:cNvSpPr txBox="1"/>
          <p:nvPr/>
        </p:nvSpPr>
        <p:spPr>
          <a:xfrm>
            <a:off x="241825" y="621478"/>
            <a:ext cx="5684413" cy="1657057"/>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Please aim to use this as a live working document through the year. </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Keep returning to this to evidence adaptations and progress made through the PESSPA opportunities you provide.</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There is no set number of objectives you must have. </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Make as many or as few as you see fit that will support your aims for the year ahead. </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Consider which of the 5 key areas improvements will be focusing on: </a:t>
            </a:r>
          </a:p>
          <a:p>
            <a:pPr>
              <a:lnSpc>
                <a:spcPct val="124000"/>
              </a:lnSpc>
            </a:pPr>
            <a:endParaRPr lang="en-US" sz="500" dirty="0">
              <a:latin typeface="Calibri" panose="020F0502020204030204" pitchFamily="34" charset="0"/>
              <a:cs typeface="Calibri" panose="020F0502020204030204" pitchFamily="34" charset="0"/>
            </a:endParaRPr>
          </a:p>
          <a:p>
            <a:pPr>
              <a:lnSpc>
                <a:spcPct val="124000"/>
              </a:lnSpc>
            </a:pPr>
            <a:r>
              <a:rPr lang="en-US" sz="700" i="1" dirty="0">
                <a:latin typeface="Calibri" panose="020F0502020204030204" pitchFamily="34" charset="0"/>
                <a:cs typeface="Calibri" panose="020F0502020204030204" pitchFamily="34" charset="0"/>
              </a:rPr>
              <a:t>1. Increasing confidence, knowledge and skills of all staff in teaching PE and sporting activities </a:t>
            </a:r>
            <a:r>
              <a:rPr lang="en-US" sz="700" i="1" dirty="0" err="1">
                <a:latin typeface="Calibri" panose="020F0502020204030204" pitchFamily="34" charset="0"/>
                <a:cs typeface="Calibri" panose="020F0502020204030204" pitchFamily="34" charset="0"/>
              </a:rPr>
              <a:t>prioritising</a:t>
            </a:r>
            <a:r>
              <a:rPr lang="en-US" sz="700" i="1" dirty="0">
                <a:latin typeface="Calibri" panose="020F0502020204030204" pitchFamily="34" charset="0"/>
                <a:cs typeface="Calibri" panose="020F0502020204030204" pitchFamily="34" charset="0"/>
              </a:rPr>
              <a:t> CPD and training where needed.</a:t>
            </a:r>
          </a:p>
          <a:p>
            <a:pPr>
              <a:lnSpc>
                <a:spcPct val="124000"/>
              </a:lnSpc>
            </a:pPr>
            <a:r>
              <a:rPr lang="en-US" sz="700" i="1" dirty="0">
                <a:latin typeface="Calibri" panose="020F0502020204030204" pitchFamily="34" charset="0"/>
                <a:cs typeface="Calibri" panose="020F0502020204030204" pitchFamily="34" charset="0"/>
              </a:rPr>
              <a:t>2. Increasing engagement of all pupils in regular physical activity and sporting activities</a:t>
            </a:r>
          </a:p>
          <a:p>
            <a:pPr>
              <a:lnSpc>
                <a:spcPct val="124000"/>
              </a:lnSpc>
            </a:pPr>
            <a:r>
              <a:rPr lang="en-US" sz="700" i="1" dirty="0">
                <a:latin typeface="Calibri" panose="020F0502020204030204" pitchFamily="34" charset="0"/>
                <a:cs typeface="Calibri" panose="020F0502020204030204" pitchFamily="34" charset="0"/>
              </a:rPr>
              <a:t>3. Raising the profile of PE and sport across the school, to support whole school improvement</a:t>
            </a:r>
          </a:p>
          <a:p>
            <a:pPr>
              <a:lnSpc>
                <a:spcPct val="124000"/>
              </a:lnSpc>
            </a:pPr>
            <a:r>
              <a:rPr lang="en-US" sz="700" i="1" dirty="0">
                <a:latin typeface="Calibri" panose="020F0502020204030204" pitchFamily="34" charset="0"/>
                <a:cs typeface="Calibri" panose="020F0502020204030204" pitchFamily="34" charset="0"/>
              </a:rPr>
              <a:t>4. Offer a broader and more equal experience of a range of sports and physical activities to all pupils and ensure equal access to sport for boys and girls</a:t>
            </a:r>
          </a:p>
          <a:p>
            <a:pPr>
              <a:lnSpc>
                <a:spcPct val="124000"/>
              </a:lnSpc>
            </a:pPr>
            <a:r>
              <a:rPr lang="en-US" sz="700" i="1" dirty="0">
                <a:latin typeface="Calibri" panose="020F0502020204030204" pitchFamily="34" charset="0"/>
                <a:cs typeface="Calibri" panose="020F0502020204030204" pitchFamily="34" charset="0"/>
              </a:rPr>
              <a:t>5. Increasing participation in competitive sport</a:t>
            </a:r>
          </a:p>
        </p:txBody>
      </p:sp>
    </p:spTree>
    <p:extLst>
      <p:ext uri="{BB962C8B-B14F-4D97-AF65-F5344CB8AC3E}">
        <p14:creationId xmlns:p14="http://schemas.microsoft.com/office/powerpoint/2010/main" val="3285007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A891C-7B14-166A-A3BA-79F6E8E36AD9}"/>
            </a:ext>
          </a:extLst>
        </p:cNvPr>
        <p:cNvGrpSpPr/>
        <p:nvPr/>
      </p:nvGrpSpPr>
      <p:grpSpPr>
        <a:xfrm>
          <a:off x="0" y="0"/>
          <a:ext cx="1" cy="1"/>
          <a:chOff x="0" y="0"/>
          <a:chExt cx="1" cy="1"/>
        </a:xfrm>
      </p:grpSpPr>
      <p:pic>
        <p:nvPicPr>
          <p:cNvPr id="3" name="Picture 2" descr="A screenshot of a computer&#10;&#10;AI-generated content may be incorrect.">
            <a:extLst>
              <a:ext uri="{FF2B5EF4-FFF2-40B4-BE49-F238E27FC236}">
                <a16:creationId xmlns:a16="http://schemas.microsoft.com/office/drawing/2014/main" id="{83FCC5BF-69B1-8281-8BAD-88861BCEBDC1}"/>
              </a:ext>
            </a:extLst>
          </p:cNvPr>
          <p:cNvPicPr>
            <a:picLocks noChangeAspect="1"/>
          </p:cNvPicPr>
          <p:nvPr/>
        </p:nvPicPr>
        <p:blipFill>
          <a:blip r:embed="rId3"/>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1CFA53F3-F0F5-4362-4434-1CA64B94EA7D}"/>
              </a:ext>
            </a:extLst>
          </p:cNvPr>
          <p:cNvSpPr txBox="1"/>
          <p:nvPr/>
        </p:nvSpPr>
        <p:spPr>
          <a:xfrm>
            <a:off x="241825" y="208550"/>
            <a:ext cx="3559359" cy="584775"/>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 </a:t>
            </a:r>
            <a:r>
              <a:rPr lang="en-GB" sz="800" dirty="0">
                <a:latin typeface="Segoe UI" panose="020B0502040204020203" pitchFamily="34" charset="0"/>
                <a:cs typeface="Segoe UI" panose="020B0502040204020203" pitchFamily="34" charset="0"/>
              </a:rPr>
              <a:t>Increase confidence, knowledge and skills of all staff in teaching PE and sporting activities.</a:t>
            </a:r>
            <a:endParaRPr lang="en-US" sz="800" dirty="0">
              <a:effectLst/>
              <a:latin typeface="Segoe UI" panose="020B0502040204020203" pitchFamily="34" charset="0"/>
              <a:cs typeface="Segoe UI" panose="020B0502040204020203" pitchFamily="34" charset="0"/>
            </a:endParaRPr>
          </a:p>
          <a:p>
            <a:endParaRPr lang="en-US" sz="1200" b="1" dirty="0">
              <a:latin typeface="Calibri" panose="020F0502020204030204" pitchFamily="34" charset="0"/>
              <a:cs typeface="Calibri" panose="020F0502020204030204" pitchFamily="34" charset="0"/>
            </a:endParaRPr>
          </a:p>
        </p:txBody>
      </p:sp>
      <p:graphicFrame>
        <p:nvGraphicFramePr>
          <p:cNvPr id="2" name="Table 1">
            <a:extLst>
              <a:ext uri="{FF2B5EF4-FFF2-40B4-BE49-F238E27FC236}">
                <a16:creationId xmlns:a16="http://schemas.microsoft.com/office/drawing/2014/main" id="{F06D8B73-1069-A20D-8F57-8B1AA064904F}"/>
              </a:ext>
            </a:extLst>
          </p:cNvPr>
          <p:cNvGraphicFramePr>
            <a:graphicFrameLocks noGrp="1"/>
          </p:cNvGraphicFramePr>
          <p:nvPr>
            <p:extLst>
              <p:ext uri="{D42A27DB-BD31-4B8C-83A1-F6EECF244321}">
                <p14:modId xmlns:p14="http://schemas.microsoft.com/office/powerpoint/2010/main" val="2128022486"/>
              </p:ext>
            </p:extLst>
          </p:nvPr>
        </p:nvGraphicFramePr>
        <p:xfrm>
          <a:off x="184150" y="662349"/>
          <a:ext cx="5740401" cy="3416939"/>
        </p:xfrm>
        <a:graphic>
          <a:graphicData uri="http://schemas.openxmlformats.org/drawingml/2006/table">
            <a:tbl>
              <a:tblPr firstRow="1" bandRow="1">
                <a:tableStyleId>{5C22544A-7EE6-4342-B048-85BDC9FD1C3A}</a:tableStyleId>
              </a:tblPr>
              <a:tblGrid>
                <a:gridCol w="529336">
                  <a:extLst>
                    <a:ext uri="{9D8B030D-6E8A-4147-A177-3AD203B41FA5}">
                      <a16:colId xmlns:a16="http://schemas.microsoft.com/office/drawing/2014/main" val="1397519339"/>
                    </a:ext>
                  </a:extLst>
                </a:gridCol>
                <a:gridCol w="1207046">
                  <a:extLst>
                    <a:ext uri="{9D8B030D-6E8A-4147-A177-3AD203B41FA5}">
                      <a16:colId xmlns:a16="http://schemas.microsoft.com/office/drawing/2014/main" val="3874769663"/>
                    </a:ext>
                  </a:extLst>
                </a:gridCol>
                <a:gridCol w="1404892">
                  <a:extLst>
                    <a:ext uri="{9D8B030D-6E8A-4147-A177-3AD203B41FA5}">
                      <a16:colId xmlns:a16="http://schemas.microsoft.com/office/drawing/2014/main" val="279180329"/>
                    </a:ext>
                  </a:extLst>
                </a:gridCol>
                <a:gridCol w="1298515">
                  <a:extLst>
                    <a:ext uri="{9D8B030D-6E8A-4147-A177-3AD203B41FA5}">
                      <a16:colId xmlns:a16="http://schemas.microsoft.com/office/drawing/2014/main" val="1419483341"/>
                    </a:ext>
                  </a:extLst>
                </a:gridCol>
                <a:gridCol w="1300612">
                  <a:extLst>
                    <a:ext uri="{9D8B030D-6E8A-4147-A177-3AD203B41FA5}">
                      <a16:colId xmlns:a16="http://schemas.microsoft.com/office/drawing/2014/main" val="1532179531"/>
                    </a:ext>
                  </a:extLst>
                </a:gridCol>
              </a:tblGrid>
              <a:tr h="291663">
                <a:tc>
                  <a:txBody>
                    <a:bodyPr/>
                    <a:lstStyle/>
                    <a:p>
                      <a:pPr algn="ctr"/>
                      <a:endParaRPr lang="en-US" sz="60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620" b="1">
                          <a:solidFill>
                            <a:srgbClr val="1F1F1F"/>
                          </a:solidFill>
                          <a:latin typeface="Arial" panose="020F0502020204030204" pitchFamily="34" charset="0"/>
                          <a:ea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620" b="1" kern="1200">
                          <a:solidFill>
                            <a:srgbClr val="1F1F1F"/>
                          </a:solidFill>
                          <a:effectLst/>
                          <a:latin typeface="Arial" panose="020F0502020204030204" pitchFamily="34" charset="0"/>
                          <a:ea typeface="Calibri" panose="020F0502020204030204" pitchFamily="34" charset="0"/>
                          <a:cs typeface="Calibri" panose="020F0502020204030204" pitchFamily="34" charset="0"/>
                        </a:rPr>
                        <a:t>Implementation - How will you achieve this?</a:t>
                      </a:r>
                      <a:endParaRPr lang="en-US" sz="600" b="1">
                        <a:solidFill>
                          <a:sysClr val="windowText" lastClr="000000"/>
                        </a:solidFill>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620" b="1">
                          <a:solidFill>
                            <a:srgbClr val="1F1F1F"/>
                          </a:solidFill>
                          <a:effectLst/>
                          <a:latin typeface="Arial"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620" b="1">
                          <a:solidFill>
                            <a:srgbClr val="1F1F1F"/>
                          </a:solidFill>
                          <a:effectLst/>
                          <a:latin typeface="Arial" panose="020F0502020204030204" pitchFamily="34" charset="0"/>
                          <a:ea typeface="Calibri" panose="020F0502020204030204" pitchFamily="34" charset="0"/>
                          <a:cs typeface="Calibri" panose="020F0502020204030204" pitchFamily="34" charset="0"/>
                        </a:rPr>
                        <a:t>Supporting evidence</a:t>
                      </a:r>
                      <a:endParaRPr lang="en-GB" sz="600" b="1">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1681544">
                <a:tc>
                  <a:txBody>
                    <a:bodyPr/>
                    <a:lstStyle/>
                    <a:p>
                      <a:pPr algn="l">
                        <a:spcAft>
                          <a:spcPts val="100"/>
                        </a:spcAft>
                      </a:pPr>
                      <a:r>
                        <a:rPr sz="620" b="1">
                          <a:solidFill>
                            <a:srgbClr val="285B2A"/>
                          </a:solidFill>
                          <a:latin typeface="Arial"/>
                        </a:rPr>
                        <a:t>Plan and monitor</a:t>
                      </a:r>
                    </a:p>
                    <a:p>
                      <a:pPr algn="l">
                        <a:spcAft>
                          <a:spcPts val="100"/>
                        </a:spcAft>
                      </a:pPr>
                      <a:r>
                        <a:rPr sz="620" b="1">
                          <a:solidFill>
                            <a:srgbClr val="285B2A"/>
                          </a:solidFill>
                          <a:latin typeface="Arial"/>
                        </a:rPr>
                        <a:t>(2025/26)</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KEY INDICATOR 1</a:t>
                      </a:r>
                    </a:p>
                    <a:p>
                      <a:pPr algn="l">
                        <a:spcAft>
                          <a:spcPts val="100"/>
                        </a:spcAft>
                      </a:pPr>
                      <a:r>
                        <a:rPr sz="670" b="0">
                          <a:solidFill>
                            <a:srgbClr val="1F1F1F"/>
                          </a:solidFill>
                          <a:latin typeface="Arial"/>
                        </a:rPr>
                        <a:t>Build staff confidence, subject knowledge and consistency so pupils receive high-quality PE with clear progression.</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Use the PE planning/platform resource to strengthen curriculum knowledge. Subject leadership to share progression, lesson objectives and practical routines. Follow monitoring with CPD on modelling, assessment, adaptive teaching and use of additional adults.</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Greater consistency in teaching, clearer progression and more purposeful adult support, with less lost learning time.</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Monitoring found strong modelling and high engagement, while identifying staff awareness of objectives/progression, adult deployment and assessment as next steps.</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29166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620" b="1">
                          <a:solidFill>
                            <a:srgbClr val="1F1F1F"/>
                          </a:solidFill>
                          <a:latin typeface="Arial" panose="020F0502020204030204" pitchFamily="34" charset="0"/>
                          <a:ea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620" b="1" kern="1200">
                          <a:solidFill>
                            <a:srgbClr val="1F1F1F"/>
                          </a:solidFill>
                          <a:effectLst/>
                          <a:latin typeface="Arial" panose="020F0502020204030204" pitchFamily="34" charset="0"/>
                          <a:ea typeface="Calibri" panose="020F0502020204030204" pitchFamily="34" charset="0"/>
                          <a:cs typeface="Calibri" panose="020F0502020204030204" pitchFamily="34" charset="0"/>
                        </a:rPr>
                        <a:t>Are the improvements sustainable? How?</a:t>
                      </a:r>
                      <a:endParaRPr lang="en-US" sz="600" b="1">
                        <a:solidFill>
                          <a:sysClr val="windowText" lastClr="000000"/>
                        </a:solidFill>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620" b="1">
                          <a:solidFill>
                            <a:srgbClr val="1F1F1F"/>
                          </a:solidFill>
                          <a:effectLst/>
                          <a:latin typeface="Arial"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620" b="1">
                          <a:solidFill>
                            <a:srgbClr val="1F1F1F"/>
                          </a:solidFill>
                          <a:effectLst/>
                          <a:latin typeface="Arial" panose="020F0502020204030204" pitchFamily="34" charset="0"/>
                          <a:ea typeface="Calibri" panose="020F0502020204030204" pitchFamily="34" charset="0"/>
                          <a:cs typeface="Calibri" panose="020F0502020204030204" pitchFamily="34" charset="0"/>
                        </a:rPr>
                        <a:t>Approx. cost</a:t>
                      </a:r>
                      <a:endParaRPr lang="en-GB" sz="600" b="1">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1152069">
                <a:tc>
                  <a:txBody>
                    <a:bodyPr/>
                    <a:lstStyle/>
                    <a:p>
                      <a:pPr algn="l">
                        <a:spcAft>
                          <a:spcPts val="100"/>
                        </a:spcAft>
                      </a:pPr>
                      <a:r>
                        <a:rPr sz="620" b="1">
                          <a:solidFill>
                            <a:srgbClr val="285B2A"/>
                          </a:solidFill>
                          <a:latin typeface="Arial"/>
                        </a:rPr>
                        <a:t>Evaluate</a:t>
                      </a:r>
                    </a:p>
                    <a:p>
                      <a:pPr algn="l">
                        <a:spcAft>
                          <a:spcPts val="100"/>
                        </a:spcAft>
                      </a:pPr>
                      <a:r>
                        <a:rPr sz="620" b="1">
                          <a:solidFill>
                            <a:srgbClr val="285B2A"/>
                          </a:solidFill>
                          <a:latin typeface="Arial"/>
                        </a:rPr>
                        <a:t>(July 2026)</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Positive foundations are evident: strong modelling kept pupils active and involved. The raised profile of PE has created a strong platform for further staff development and shared practice.</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Sustainable because planning/progression resources remain available to staff and monitoring priorities can be built into future CPD, coaching and subject-leader review cycles.</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Action plan: agree core PE routines; make progression/end points explicit; add simple assessment checks; monitor use of adults and adaptive practice. Pupil voice: “lessons are active and inclusive” (monitoring summary).</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720" b="1">
                          <a:solidFill>
                            <a:srgbClr val="285B2A"/>
                          </a:solidFill>
                          <a:latin typeface="Arial"/>
                        </a:rPr>
                        <a:t>KI1 evidenced spend: £949.00</a:t>
                      </a:r>
                    </a:p>
                    <a:p>
                      <a:pPr algn="l">
                        <a:spcAft>
                          <a:spcPts val="100"/>
                        </a:spcAft>
                      </a:pPr>
                      <a:r>
                        <a:rPr sz="720" b="1">
                          <a:solidFill>
                            <a:srgbClr val="285B2A"/>
                          </a:solidFill>
                          <a:latin typeface="Arial"/>
                        </a:rPr>
                        <a:t>PE platform / curriculum resource.</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3120658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9E3F4-B61C-457A-E840-C9EE07D9A22E}"/>
            </a:ext>
          </a:extLst>
        </p:cNvPr>
        <p:cNvGrpSpPr/>
        <p:nvPr/>
      </p:nvGrpSpPr>
      <p:grpSpPr>
        <a:xfrm>
          <a:off x="0" y="0"/>
          <a:ext cx="1" cy="1"/>
          <a:chOff x="0" y="0"/>
          <a:chExt cx="1" cy="1"/>
        </a:xfrm>
      </p:grpSpPr>
      <p:pic>
        <p:nvPicPr>
          <p:cNvPr id="3" name="Picture 2" descr="A screenshot of a computer&#10;&#10;AI-generated content may be incorrect.">
            <a:extLst>
              <a:ext uri="{FF2B5EF4-FFF2-40B4-BE49-F238E27FC236}">
                <a16:creationId xmlns:a16="http://schemas.microsoft.com/office/drawing/2014/main" id="{4EEA956D-2CFF-5B2C-CD1B-06FDF2099C49}"/>
              </a:ext>
            </a:extLst>
          </p:cNvPr>
          <p:cNvPicPr>
            <a:picLocks noChangeAspect="1"/>
          </p:cNvPicPr>
          <p:nvPr/>
        </p:nvPicPr>
        <p:blipFill>
          <a:blip r:embed="rId3"/>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08956E3B-44E3-C739-9807-F5B3AC764123}"/>
              </a:ext>
            </a:extLst>
          </p:cNvPr>
          <p:cNvSpPr txBox="1"/>
          <p:nvPr/>
        </p:nvSpPr>
        <p:spPr>
          <a:xfrm>
            <a:off x="241825" y="208550"/>
            <a:ext cx="3559359" cy="584775"/>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 </a:t>
            </a:r>
            <a:r>
              <a:rPr lang="en-GB" sz="800" dirty="0">
                <a:latin typeface="Segoe UI" panose="020B0502040204020203" pitchFamily="34" charset="0"/>
                <a:cs typeface="Segoe UI" panose="020B0502040204020203" pitchFamily="34" charset="0"/>
              </a:rPr>
              <a:t>Increase engagement of all pupils in regular physical activity and sporting activities.</a:t>
            </a:r>
            <a:endParaRPr lang="en-US" sz="800" dirty="0">
              <a:effectLst/>
              <a:latin typeface="Segoe UI" panose="020B0502040204020203" pitchFamily="34" charset="0"/>
              <a:cs typeface="Segoe UI" panose="020B0502040204020203" pitchFamily="34" charset="0"/>
            </a:endParaRPr>
          </a:p>
          <a:p>
            <a:endParaRPr lang="en-US" sz="1200" b="1" dirty="0">
              <a:latin typeface="Calibri" panose="020F0502020204030204" pitchFamily="34" charset="0"/>
              <a:cs typeface="Calibri" panose="020F0502020204030204" pitchFamily="34" charset="0"/>
            </a:endParaRPr>
          </a:p>
        </p:txBody>
      </p:sp>
      <p:graphicFrame>
        <p:nvGraphicFramePr>
          <p:cNvPr id="2" name="Table 1">
            <a:extLst>
              <a:ext uri="{FF2B5EF4-FFF2-40B4-BE49-F238E27FC236}">
                <a16:creationId xmlns:a16="http://schemas.microsoft.com/office/drawing/2014/main" id="{3E931EEE-F173-2C9E-A785-A1E6D92FD218}"/>
              </a:ext>
            </a:extLst>
          </p:cNvPr>
          <p:cNvGraphicFramePr>
            <a:graphicFrameLocks noGrp="1"/>
          </p:cNvGraphicFramePr>
          <p:nvPr>
            <p:extLst>
              <p:ext uri="{D42A27DB-BD31-4B8C-83A1-F6EECF244321}">
                <p14:modId xmlns:p14="http://schemas.microsoft.com/office/powerpoint/2010/main" val="1866689992"/>
              </p:ext>
            </p:extLst>
          </p:nvPr>
        </p:nvGraphicFramePr>
        <p:xfrm>
          <a:off x="294842" y="694098"/>
          <a:ext cx="5530128" cy="2704084"/>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620" b="1">
                          <a:solidFill>
                            <a:srgbClr val="1F1F1F"/>
                          </a:solidFill>
                          <a:latin typeface="Arial"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620" b="1" kern="1200">
                          <a:solidFill>
                            <a:srgbClr val="1F1F1F"/>
                          </a:solidFill>
                          <a:effectLst/>
                          <a:latin typeface="Arial" panose="020F0502020204030204" pitchFamily="34" charset="0"/>
                          <a:ea typeface="+mn-ea"/>
                          <a:cs typeface="Calibri" panose="020F0502020204030204" pitchFamily="34" charset="0"/>
                        </a:rPr>
                        <a:t>Implementation - How will you achieve this?</a:t>
                      </a:r>
                      <a:endParaRPr lang="en-US" sz="70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620" b="1">
                          <a:solidFill>
                            <a:srgbClr val="1F1F1F"/>
                          </a:solidFill>
                          <a:effectLst/>
                          <a:latin typeface="Arial"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620" b="1">
                          <a:solidFill>
                            <a:srgbClr val="1F1F1F"/>
                          </a:solidFill>
                          <a:effectLst/>
                          <a:latin typeface="Arial" panose="020F0502020204030204" pitchFamily="34" charset="0"/>
                          <a:cs typeface="Calibri" panose="020F0502020204030204" pitchFamily="34" charset="0"/>
                        </a:rPr>
                        <a:t>Supporting evidence</a:t>
                      </a:r>
                      <a:endParaRPr lang="en-GB" sz="70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algn="l">
                        <a:spcAft>
                          <a:spcPts val="100"/>
                        </a:spcAft>
                      </a:pPr>
                      <a:r>
                        <a:rPr sz="620" b="1">
                          <a:solidFill>
                            <a:srgbClr val="285B2A"/>
                          </a:solidFill>
                          <a:latin typeface="Arial"/>
                        </a:rPr>
                        <a:t>Plan and monitor</a:t>
                      </a:r>
                    </a:p>
                    <a:p>
                      <a:pPr algn="l">
                        <a:spcAft>
                          <a:spcPts val="100"/>
                        </a:spcAft>
                      </a:pPr>
                      <a:r>
                        <a:rPr sz="620" b="1">
                          <a:solidFill>
                            <a:srgbClr val="285B2A"/>
                          </a:solidFill>
                          <a:latin typeface="Arial"/>
                        </a:rPr>
                        <a:t>(2025/26)</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KEY INDICATOR 2</a:t>
                      </a:r>
                    </a:p>
                    <a:p>
                      <a:pPr algn="l">
                        <a:spcAft>
                          <a:spcPts val="100"/>
                        </a:spcAft>
                      </a:pPr>
                      <a:r>
                        <a:rPr sz="670" b="0">
                          <a:solidFill>
                            <a:srgbClr val="1F1F1F"/>
                          </a:solidFill>
                          <a:latin typeface="Arial"/>
                        </a:rPr>
                        <a:t>Increase the amount of purposeful activity pupils experience in lessons, clubs and the wider school day, including pupils who need adapted or sensory provision.</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Invest in PE and SEND movement equipment and maintain a broad extracurricular offer. Use monitoring to reduce inactive waiting time through stronger routines, grouping and adult deployment. Track participation by SEND/disadvantaged pupils.</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More pupils active for longer, with barriers reduced and a wider range of pupils confident to participate regularly.</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Pupil voice was overwhelmingly positive; pupils spoken to had accessed an after-school club and valued PE. Monitoring also identified space/weather and large-group constraints.</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620" b="1">
                          <a:solidFill>
                            <a:srgbClr val="1F1F1F"/>
                          </a:solidFill>
                          <a:latin typeface="Arial"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620" b="1" kern="1200">
                          <a:solidFill>
                            <a:srgbClr val="1F1F1F"/>
                          </a:solidFill>
                          <a:effectLst/>
                          <a:latin typeface="Arial" panose="020F0502020204030204" pitchFamily="34" charset="0"/>
                          <a:ea typeface="Calibri" panose="020F0502020204030204" pitchFamily="34" charset="0"/>
                          <a:cs typeface="Calibri" panose="020F0502020204030204" pitchFamily="34" charset="0"/>
                        </a:rPr>
                        <a:t>Are the improvements sustainable? How?</a:t>
                      </a:r>
                      <a:endParaRPr lang="en-US" sz="600" b="1">
                        <a:solidFill>
                          <a:sysClr val="windowText" lastClr="000000"/>
                        </a:solidFill>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620" b="1">
                          <a:solidFill>
                            <a:srgbClr val="1F1F1F"/>
                          </a:solidFill>
                          <a:effectLst/>
                          <a:latin typeface="Arial"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620" b="1">
                          <a:solidFill>
                            <a:srgbClr val="1F1F1F"/>
                          </a:solidFill>
                          <a:effectLst/>
                          <a:latin typeface="Arial" panose="020F0502020204030204" pitchFamily="34" charset="0"/>
                          <a:ea typeface="Calibri" panose="020F0502020204030204" pitchFamily="34" charset="0"/>
                          <a:cs typeface="Calibri" panose="020F0502020204030204" pitchFamily="34" charset="0"/>
                        </a:rPr>
                        <a:t>Approx. cost</a:t>
                      </a:r>
                      <a:endParaRPr lang="en-GB" sz="600" b="1">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algn="l">
                        <a:spcAft>
                          <a:spcPts val="100"/>
                        </a:spcAft>
                      </a:pPr>
                      <a:r>
                        <a:rPr sz="620" b="1">
                          <a:solidFill>
                            <a:srgbClr val="285B2A"/>
                          </a:solidFill>
                          <a:latin typeface="Arial"/>
                        </a:rPr>
                        <a:t>Evaluate</a:t>
                      </a:r>
                    </a:p>
                    <a:p>
                      <a:pPr algn="l">
                        <a:spcAft>
                          <a:spcPts val="100"/>
                        </a:spcAft>
                      </a:pPr>
                      <a:r>
                        <a:rPr sz="620" b="1">
                          <a:solidFill>
                            <a:srgbClr val="285B2A"/>
                          </a:solidFill>
                          <a:latin typeface="Arial"/>
                        </a:rPr>
                        <a:t>(July 2026)</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Most pupils were engaged and actively participating. Pupils described PE as a favourite subject and asked for more. SEND-focused resources and wider equipment strengthen access and regular participation.</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Equipment provides a lasting resource. Sustainable routines, participation tracking and targeted support will help school identify non-participation early and respond without relying solely on future premium funding.</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Action plan: introduce a participation register by group; review playground/club access termly; use STEP-style adaptations; strengthen active-listening routines to protect activity time. Pupil voice: children expressed a “strong desire for increased PE provision”.</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720" b="1">
                          <a:solidFill>
                            <a:srgbClr val="285B2A"/>
                          </a:solidFill>
                          <a:latin typeface="Arial"/>
                        </a:rPr>
                        <a:t>KI2 evidenced spend: £4,701.92</a:t>
                      </a:r>
                    </a:p>
                    <a:p>
                      <a:pPr algn="l">
                        <a:spcAft>
                          <a:spcPts val="100"/>
                        </a:spcAft>
                      </a:pPr>
                      <a:r>
                        <a:rPr sz="720" b="1">
                          <a:solidFill>
                            <a:srgbClr val="285B2A"/>
                          </a:solidFill>
                          <a:latin typeface="Arial"/>
                        </a:rPr>
                        <a:t>PE equipment + yoga + identified SEND movement resources.</a:t>
                      </a:r>
                    </a:p>
                    <a:p>
                      <a:pPr algn="l">
                        <a:spcAft>
                          <a:spcPts val="100"/>
                        </a:spcAft>
                      </a:pPr>
                      <a:r>
                        <a:rPr sz="720" b="1">
                          <a:solidFill>
                            <a:srgbClr val="285B2A"/>
                          </a:solidFill>
                          <a:latin typeface="Arial"/>
                        </a:rPr>
                        <a:t>(Some SEND invoice values were not legible enough to allocate.)</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2920400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7B963-E288-A594-F73A-77BAB18F906B}"/>
            </a:ext>
          </a:extLst>
        </p:cNvPr>
        <p:cNvGrpSpPr/>
        <p:nvPr/>
      </p:nvGrpSpPr>
      <p:grpSpPr>
        <a:xfrm>
          <a:off x="0" y="0"/>
          <a:ext cx="1" cy="1"/>
          <a:chOff x="0" y="0"/>
          <a:chExt cx="1" cy="1"/>
        </a:xfrm>
      </p:grpSpPr>
      <p:pic>
        <p:nvPicPr>
          <p:cNvPr id="3" name="Picture 2" descr="A screenshot of a computer&#10;&#10;AI-generated content may be incorrect.">
            <a:extLst>
              <a:ext uri="{FF2B5EF4-FFF2-40B4-BE49-F238E27FC236}">
                <a16:creationId xmlns:a16="http://schemas.microsoft.com/office/drawing/2014/main" id="{37EF1091-D9E8-F50F-C469-7DA3DEDEB30C}"/>
              </a:ext>
            </a:extLst>
          </p:cNvPr>
          <p:cNvPicPr>
            <a:picLocks noChangeAspect="1"/>
          </p:cNvPicPr>
          <p:nvPr/>
        </p:nvPicPr>
        <p:blipFill>
          <a:blip r:embed="rId3"/>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D9EC24E5-DBE8-47EA-B1DE-D1192E89143D}"/>
              </a:ext>
            </a:extLst>
          </p:cNvPr>
          <p:cNvSpPr txBox="1"/>
          <p:nvPr/>
        </p:nvSpPr>
        <p:spPr>
          <a:xfrm>
            <a:off x="241825" y="208550"/>
            <a:ext cx="3559359" cy="584775"/>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 </a:t>
            </a:r>
            <a:r>
              <a:rPr lang="en-US" sz="800" i="1" dirty="0">
                <a:latin typeface="Calibri" panose="020F0502020204030204" pitchFamily="34" charset="0"/>
                <a:cs typeface="Calibri" panose="020F0502020204030204" pitchFamily="34" charset="0"/>
              </a:rPr>
              <a:t>3. Raising the profile of PE and sport across the school, to support whole school improvement</a:t>
            </a:r>
          </a:p>
          <a:p>
            <a:endParaRPr lang="en-US" sz="1200" b="1" dirty="0">
              <a:latin typeface="Calibri" panose="020F0502020204030204" pitchFamily="34" charset="0"/>
              <a:cs typeface="Calibri" panose="020F0502020204030204" pitchFamily="34" charset="0"/>
            </a:endParaRPr>
          </a:p>
        </p:txBody>
      </p:sp>
      <p:graphicFrame>
        <p:nvGraphicFramePr>
          <p:cNvPr id="2" name="Table 1">
            <a:extLst>
              <a:ext uri="{FF2B5EF4-FFF2-40B4-BE49-F238E27FC236}">
                <a16:creationId xmlns:a16="http://schemas.microsoft.com/office/drawing/2014/main" id="{0C43063D-4996-8F50-39D2-9B3391C83F21}"/>
              </a:ext>
            </a:extLst>
          </p:cNvPr>
          <p:cNvGraphicFramePr>
            <a:graphicFrameLocks noGrp="1"/>
          </p:cNvGraphicFramePr>
          <p:nvPr>
            <p:extLst>
              <p:ext uri="{D42A27DB-BD31-4B8C-83A1-F6EECF244321}">
                <p14:modId xmlns:p14="http://schemas.microsoft.com/office/powerpoint/2010/main" val="2437974593"/>
              </p:ext>
            </p:extLst>
          </p:nvPr>
        </p:nvGraphicFramePr>
        <p:xfrm>
          <a:off x="294842" y="694098"/>
          <a:ext cx="5530128" cy="280670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620" b="1">
                          <a:solidFill>
                            <a:srgbClr val="1F1F1F"/>
                          </a:solidFill>
                          <a:latin typeface="Arial"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620" b="1" kern="1200">
                          <a:solidFill>
                            <a:srgbClr val="1F1F1F"/>
                          </a:solidFill>
                          <a:effectLst/>
                          <a:latin typeface="Arial" panose="020F0502020204030204" pitchFamily="34" charset="0"/>
                          <a:ea typeface="+mn-ea"/>
                          <a:cs typeface="Calibri" panose="020F0502020204030204" pitchFamily="34" charset="0"/>
                        </a:rPr>
                        <a:t>Implementation - How will you achieve this?</a:t>
                      </a:r>
                      <a:endParaRPr lang="en-US" sz="70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620" b="1">
                          <a:solidFill>
                            <a:srgbClr val="1F1F1F"/>
                          </a:solidFill>
                          <a:effectLst/>
                          <a:latin typeface="Arial"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620" b="1">
                          <a:solidFill>
                            <a:srgbClr val="1F1F1F"/>
                          </a:solidFill>
                          <a:effectLst/>
                          <a:latin typeface="Arial" panose="020F0502020204030204" pitchFamily="34" charset="0"/>
                          <a:cs typeface="Calibri" panose="020F0502020204030204" pitchFamily="34" charset="0"/>
                        </a:rPr>
                        <a:t>Supporting evidence</a:t>
                      </a:r>
                      <a:endParaRPr lang="en-GB" sz="70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algn="l">
                        <a:spcAft>
                          <a:spcPts val="100"/>
                        </a:spcAft>
                      </a:pPr>
                      <a:r>
                        <a:rPr sz="620" b="1">
                          <a:solidFill>
                            <a:srgbClr val="285B2A"/>
                          </a:solidFill>
                          <a:latin typeface="Arial"/>
                        </a:rPr>
                        <a:t>Plan and monitor</a:t>
                      </a:r>
                    </a:p>
                    <a:p>
                      <a:pPr algn="l">
                        <a:spcAft>
                          <a:spcPts val="100"/>
                        </a:spcAft>
                      </a:pPr>
                      <a:r>
                        <a:rPr sz="620" b="1">
                          <a:solidFill>
                            <a:srgbClr val="285B2A"/>
                          </a:solidFill>
                          <a:latin typeface="Arial"/>
                        </a:rPr>
                        <a:t>(2025/26)</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KEY INDICATOR 3</a:t>
                      </a:r>
                    </a:p>
                    <a:p>
                      <a:pPr algn="l">
                        <a:spcAft>
                          <a:spcPts val="100"/>
                        </a:spcAft>
                      </a:pPr>
                      <a:r>
                        <a:rPr sz="670" b="0">
                          <a:solidFill>
                            <a:srgbClr val="1F1F1F"/>
                          </a:solidFill>
                          <a:latin typeface="Arial"/>
                        </a:rPr>
                        <a:t>Keep PE, health, participation and sporting achievement highly visible so physical activity contributes positively to whole-school culture and improvement.</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Use whole-school experiences, equipment and subject-lead monitoring to celebrate PE and widen awareness. Share pupil voice and participation examples; link PE to fitness, teamwork, communication and problem-solving.</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PE remains valued by pupils, participation is celebrated and positive attitudes to being active are reinforced across school.</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Monitoring records overwhelmingly positive pupil voice, strong participation and pupils’ understanding of fitness, skills, communication and problem-solving through OAA.</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620" b="1">
                          <a:solidFill>
                            <a:srgbClr val="1F1F1F"/>
                          </a:solidFill>
                          <a:latin typeface="Arial"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620" b="1" kern="1200">
                          <a:solidFill>
                            <a:srgbClr val="1F1F1F"/>
                          </a:solidFill>
                          <a:effectLst/>
                          <a:latin typeface="Arial" panose="020F0502020204030204" pitchFamily="34" charset="0"/>
                          <a:ea typeface="Calibri" panose="020F0502020204030204" pitchFamily="34" charset="0"/>
                          <a:cs typeface="Calibri" panose="020F0502020204030204" pitchFamily="34" charset="0"/>
                        </a:rPr>
                        <a:t>Are the improvements sustainable? How?</a:t>
                      </a:r>
                      <a:endParaRPr lang="en-US" sz="600" b="1">
                        <a:solidFill>
                          <a:sysClr val="windowText" lastClr="000000"/>
                        </a:solidFill>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620" b="1">
                          <a:solidFill>
                            <a:srgbClr val="1F1F1F"/>
                          </a:solidFill>
                          <a:effectLst/>
                          <a:latin typeface="Arial"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620" b="1">
                          <a:solidFill>
                            <a:srgbClr val="1F1F1F"/>
                          </a:solidFill>
                          <a:effectLst/>
                          <a:latin typeface="Arial" panose="020F0502020204030204" pitchFamily="34" charset="0"/>
                          <a:ea typeface="Calibri" panose="020F0502020204030204" pitchFamily="34" charset="0"/>
                          <a:cs typeface="Calibri" panose="020F0502020204030204" pitchFamily="34" charset="0"/>
                        </a:rPr>
                        <a:t>Approx. cost</a:t>
                      </a:r>
                      <a:endParaRPr lang="en-GB" sz="600" b="1">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algn="l">
                        <a:spcAft>
                          <a:spcPts val="100"/>
                        </a:spcAft>
                      </a:pPr>
                      <a:r>
                        <a:rPr sz="620" b="1">
                          <a:solidFill>
                            <a:srgbClr val="285B2A"/>
                          </a:solidFill>
                          <a:latin typeface="Arial"/>
                        </a:rPr>
                        <a:t>Evaluate</a:t>
                      </a:r>
                    </a:p>
                    <a:p>
                      <a:pPr algn="l">
                        <a:spcAft>
                          <a:spcPts val="100"/>
                        </a:spcAft>
                      </a:pPr>
                      <a:r>
                        <a:rPr sz="620" b="1">
                          <a:solidFill>
                            <a:srgbClr val="285B2A"/>
                          </a:solidFill>
                          <a:latin typeface="Arial"/>
                        </a:rPr>
                        <a:t>(July 2026)</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The profile of PE is demonstrably positive within the available monitoring evidence. Pupils can articulate benefits beyond performance, and enthusiasm for PE is strong. This raised profile is supporting a positive culture around activity and school sport.</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Sustainable through regular pupil voice, celebration of participation, curriculum-linked OAA and a termly subject-leader monitoring cycle that captures impact and next actions.</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Action plan: publish/celebrate participation each term; collect pupil voice from a wider range of groups; evidence PE links to personal development; repeat monitoring against agreed actions.</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720" b="1">
                          <a:solidFill>
                            <a:srgbClr val="285B2A"/>
                          </a:solidFill>
                          <a:latin typeface="Arial"/>
                        </a:rPr>
                        <a:t>KI3 evidenced spend: £4,595.00</a:t>
                      </a:r>
                    </a:p>
                    <a:p>
                      <a:pPr algn="l">
                        <a:spcAft>
                          <a:spcPts val="100"/>
                        </a:spcAft>
                      </a:pPr>
                      <a:r>
                        <a:rPr sz="720" b="1">
                          <a:solidFill>
                            <a:srgbClr val="285B2A"/>
                          </a:solidFill>
                          <a:latin typeface="Arial"/>
                        </a:rPr>
                        <a:t>Cross-curricular orienteering £3,420 + basketball goals £1,175.</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2883864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4FA2-8340-0B2B-59CD-4A0DD86358AF}"/>
            </a:ext>
          </a:extLst>
        </p:cNvPr>
        <p:cNvGrpSpPr/>
        <p:nvPr/>
      </p:nvGrpSpPr>
      <p:grpSpPr>
        <a:xfrm>
          <a:off x="0" y="0"/>
          <a:ext cx="1" cy="1"/>
          <a:chOff x="0" y="0"/>
          <a:chExt cx="1" cy="1"/>
        </a:xfrm>
      </p:grpSpPr>
      <p:pic>
        <p:nvPicPr>
          <p:cNvPr id="3" name="Picture 2" descr="A screenshot of a computer&#10;&#10;AI-generated content may be incorrect.">
            <a:extLst>
              <a:ext uri="{FF2B5EF4-FFF2-40B4-BE49-F238E27FC236}">
                <a16:creationId xmlns:a16="http://schemas.microsoft.com/office/drawing/2014/main" id="{46ACC86A-8EFB-CC91-83DB-0351EA2D9A5F}"/>
              </a:ext>
            </a:extLst>
          </p:cNvPr>
          <p:cNvPicPr>
            <a:picLocks noChangeAspect="1"/>
          </p:cNvPicPr>
          <p:nvPr/>
        </p:nvPicPr>
        <p:blipFill>
          <a:blip r:embed="rId3"/>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3503C286-6601-B5F6-57C4-A0836621D28E}"/>
              </a:ext>
            </a:extLst>
          </p:cNvPr>
          <p:cNvSpPr txBox="1"/>
          <p:nvPr/>
        </p:nvSpPr>
        <p:spPr>
          <a:xfrm>
            <a:off x="241825" y="208550"/>
            <a:ext cx="3559359" cy="707886"/>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 </a:t>
            </a:r>
            <a:r>
              <a:rPr lang="en-US" sz="800" i="1" dirty="0">
                <a:latin typeface="Calibri" panose="020F0502020204030204" pitchFamily="34" charset="0"/>
                <a:cs typeface="Calibri" panose="020F0502020204030204" pitchFamily="34" charset="0"/>
              </a:rPr>
              <a:t>4. Offer a broader and more equal experience of a range of sports and physical activities to all pupils and ensure equal access to sport for boys and girls</a:t>
            </a:r>
          </a:p>
          <a:p>
            <a:endParaRPr lang="en-US" sz="1200" b="1" dirty="0">
              <a:latin typeface="Calibri" panose="020F0502020204030204" pitchFamily="34" charset="0"/>
              <a:cs typeface="Calibri" panose="020F0502020204030204" pitchFamily="34" charset="0"/>
            </a:endParaRPr>
          </a:p>
        </p:txBody>
      </p:sp>
      <p:graphicFrame>
        <p:nvGraphicFramePr>
          <p:cNvPr id="2" name="Table 1">
            <a:extLst>
              <a:ext uri="{FF2B5EF4-FFF2-40B4-BE49-F238E27FC236}">
                <a16:creationId xmlns:a16="http://schemas.microsoft.com/office/drawing/2014/main" id="{EB5C837B-7071-41C7-EAE1-2ED2A10D5D17}"/>
              </a:ext>
            </a:extLst>
          </p:cNvPr>
          <p:cNvGraphicFramePr>
            <a:graphicFrameLocks noGrp="1"/>
          </p:cNvGraphicFramePr>
          <p:nvPr>
            <p:extLst>
              <p:ext uri="{D42A27DB-BD31-4B8C-83A1-F6EECF244321}">
                <p14:modId xmlns:p14="http://schemas.microsoft.com/office/powerpoint/2010/main" val="3935509387"/>
              </p:ext>
            </p:extLst>
          </p:nvPr>
        </p:nvGraphicFramePr>
        <p:xfrm>
          <a:off x="294842" y="694098"/>
          <a:ext cx="5530128" cy="3010916"/>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620" b="1">
                          <a:solidFill>
                            <a:srgbClr val="1F1F1F"/>
                          </a:solidFill>
                          <a:latin typeface="Arial"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620" b="1" kern="1200">
                          <a:solidFill>
                            <a:srgbClr val="1F1F1F"/>
                          </a:solidFill>
                          <a:effectLst/>
                          <a:latin typeface="Arial" panose="020F0502020204030204" pitchFamily="34" charset="0"/>
                          <a:ea typeface="+mn-ea"/>
                          <a:cs typeface="Calibri" panose="020F0502020204030204" pitchFamily="34" charset="0"/>
                        </a:rPr>
                        <a:t>Implementation - How will you achieve this?</a:t>
                      </a:r>
                      <a:endParaRPr lang="en-US" sz="70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620" b="1">
                          <a:solidFill>
                            <a:srgbClr val="1F1F1F"/>
                          </a:solidFill>
                          <a:effectLst/>
                          <a:latin typeface="Arial"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620" b="1">
                          <a:solidFill>
                            <a:srgbClr val="1F1F1F"/>
                          </a:solidFill>
                          <a:effectLst/>
                          <a:latin typeface="Arial" panose="020F0502020204030204" pitchFamily="34" charset="0"/>
                          <a:cs typeface="Calibri" panose="020F0502020204030204" pitchFamily="34" charset="0"/>
                        </a:rPr>
                        <a:t>Supporting evidence</a:t>
                      </a:r>
                      <a:endParaRPr lang="en-GB" sz="70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algn="l">
                        <a:spcAft>
                          <a:spcPts val="100"/>
                        </a:spcAft>
                      </a:pPr>
                      <a:r>
                        <a:rPr sz="620" b="1">
                          <a:solidFill>
                            <a:srgbClr val="285B2A"/>
                          </a:solidFill>
                          <a:latin typeface="Arial"/>
                        </a:rPr>
                        <a:t>Plan and monitor</a:t>
                      </a:r>
                    </a:p>
                    <a:p>
                      <a:pPr algn="l">
                        <a:spcAft>
                          <a:spcPts val="100"/>
                        </a:spcAft>
                      </a:pPr>
                      <a:r>
                        <a:rPr sz="620" b="1">
                          <a:solidFill>
                            <a:srgbClr val="285B2A"/>
                          </a:solidFill>
                          <a:latin typeface="Arial"/>
                        </a:rPr>
                        <a:t>(2025/26)</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KEY INDICATOR 4</a:t>
                      </a:r>
                    </a:p>
                    <a:p>
                      <a:pPr algn="l">
                        <a:spcAft>
                          <a:spcPts val="100"/>
                        </a:spcAft>
                      </a:pPr>
                      <a:r>
                        <a:rPr sz="670" b="0">
                          <a:solidFill>
                            <a:srgbClr val="1F1F1F"/>
                          </a:solidFill>
                          <a:latin typeface="Arial"/>
                        </a:rPr>
                        <a:t>Broaden the range of activities and remove barriers so all pupils, including SEND and less-confident pupils, can experience varied, inclusive physical activity.</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Provide yoga, OAA/orienteering, swimming top-up and adapted movement/sensory resources alongside varied curriculum activity. Monitor access by pupil group and use adaptations where confidence, need or environment creates a barrier.</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A broader offer with improved access, confidence and inclusion; pupils experience physical, social and problem-solving benefits across different activities.</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Monitoring evidences a broad offer including tennis, hockey, dodgeball and OAA. Pupils highlighted communication and “thinking outside the box”. It also identifies the need for explicit SEND/disadvantaged participation tracking.</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620" b="1">
                          <a:solidFill>
                            <a:srgbClr val="1F1F1F"/>
                          </a:solidFill>
                          <a:latin typeface="Arial"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620" b="1" kern="1200">
                          <a:solidFill>
                            <a:srgbClr val="1F1F1F"/>
                          </a:solidFill>
                          <a:effectLst/>
                          <a:latin typeface="Arial" panose="020F0502020204030204" pitchFamily="34" charset="0"/>
                          <a:ea typeface="Calibri" panose="020F0502020204030204" pitchFamily="34" charset="0"/>
                          <a:cs typeface="Calibri" panose="020F0502020204030204" pitchFamily="34" charset="0"/>
                        </a:rPr>
                        <a:t>Are the improvements sustainable? How?</a:t>
                      </a:r>
                      <a:endParaRPr lang="en-US" sz="600" b="1">
                        <a:solidFill>
                          <a:sysClr val="windowText" lastClr="000000"/>
                        </a:solidFill>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620" b="1">
                          <a:solidFill>
                            <a:srgbClr val="1F1F1F"/>
                          </a:solidFill>
                          <a:effectLst/>
                          <a:latin typeface="Arial"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620" b="1">
                          <a:solidFill>
                            <a:srgbClr val="1F1F1F"/>
                          </a:solidFill>
                          <a:effectLst/>
                          <a:latin typeface="Arial" panose="020F0502020204030204" pitchFamily="34" charset="0"/>
                          <a:ea typeface="Calibri" panose="020F0502020204030204" pitchFamily="34" charset="0"/>
                          <a:cs typeface="Calibri" panose="020F0502020204030204" pitchFamily="34" charset="0"/>
                        </a:rPr>
                        <a:t>Approx. cost</a:t>
                      </a:r>
                      <a:endParaRPr lang="en-GB" sz="600" b="1">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algn="l">
                        <a:spcAft>
                          <a:spcPts val="100"/>
                        </a:spcAft>
                      </a:pPr>
                      <a:r>
                        <a:rPr sz="620" b="1">
                          <a:solidFill>
                            <a:srgbClr val="285B2A"/>
                          </a:solidFill>
                          <a:latin typeface="Arial"/>
                        </a:rPr>
                        <a:t>Evaluate</a:t>
                      </a:r>
                    </a:p>
                    <a:p>
                      <a:pPr algn="l">
                        <a:spcAft>
                          <a:spcPts val="100"/>
                        </a:spcAft>
                      </a:pPr>
                      <a:r>
                        <a:rPr sz="620" b="1">
                          <a:solidFill>
                            <a:srgbClr val="285B2A"/>
                          </a:solidFill>
                          <a:latin typeface="Arial"/>
                        </a:rPr>
                        <a:t>(July 2026)</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Pupils reported enjoyment across a range of sports. OAA supported communication/problem-solving, while targeted SEND resources and top-up swimming widened routes into participation. The positive profile of PE is encouraging pupils to value a wider range of activity.</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Sustainable through durable equipment, embedded OAA resources and a curriculum that retains varied experiences. Tracking access will allow future spending to be targeted where barriers remain.</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Action plan: map breadth by year group; audit club/competition access by SEND/disadvantage and gender; record adaptations and impact; review swimming/top-up participation. Pupil voice: “thinking outside the box” (OAA).</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720" b="1">
                          <a:solidFill>
                            <a:srgbClr val="285B2A"/>
                          </a:solidFill>
                          <a:latin typeface="Arial"/>
                        </a:rPr>
                        <a:t>KI4 evidenced spend: £5,524.69</a:t>
                      </a:r>
                    </a:p>
                    <a:p>
                      <a:pPr algn="l">
                        <a:spcAft>
                          <a:spcPts val="100"/>
                        </a:spcAft>
                      </a:pPr>
                      <a:r>
                        <a:rPr sz="720" b="1">
                          <a:solidFill>
                            <a:srgbClr val="285B2A"/>
                          </a:solidFill>
                          <a:latin typeface="Arial"/>
                        </a:rPr>
                        <a:t>OAA £3,420 + Y6 top-up swimming £1,295 + yoga £235 + clearly itemised SEND resources £574.69.</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2536211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4FA2-8340-0B2B-59CD-4A0DD86358AF}"/>
            </a:ext>
          </a:extLst>
        </p:cNvPr>
        <p:cNvGrpSpPr/>
        <p:nvPr/>
      </p:nvGrpSpPr>
      <p:grpSpPr>
        <a:xfrm>
          <a:off x="0" y="0"/>
          <a:ext cx="1" cy="1"/>
          <a:chOff x="0" y="0"/>
          <a:chExt cx="1" cy="1"/>
        </a:xfrm>
      </p:grpSpPr>
      <p:pic>
        <p:nvPicPr>
          <p:cNvPr id="3" name="Picture 2" descr="A screenshot of a computer&#10;&#10;AI-generated content may be incorrect.">
            <a:extLst>
              <a:ext uri="{FF2B5EF4-FFF2-40B4-BE49-F238E27FC236}">
                <a16:creationId xmlns:a16="http://schemas.microsoft.com/office/drawing/2014/main" id="{46ACC86A-8EFB-CC91-83DB-0351EA2D9A5F}"/>
              </a:ext>
            </a:extLst>
          </p:cNvPr>
          <p:cNvPicPr>
            <a:picLocks noChangeAspect="1"/>
          </p:cNvPicPr>
          <p:nvPr/>
        </p:nvPicPr>
        <p:blipFill>
          <a:blip r:embed="rId3"/>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3503C286-6601-B5F6-57C4-A0836621D28E}"/>
              </a:ext>
            </a:extLst>
          </p:cNvPr>
          <p:cNvSpPr txBox="1"/>
          <p:nvPr/>
        </p:nvSpPr>
        <p:spPr>
          <a:xfrm>
            <a:off x="241825" y="208550"/>
            <a:ext cx="3559359" cy="461665"/>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 </a:t>
            </a:r>
            <a:r>
              <a:rPr lang="en-US" sz="800" i="1" dirty="0">
                <a:latin typeface="Calibri" panose="020F0502020204030204" pitchFamily="34" charset="0"/>
                <a:cs typeface="Calibri" panose="020F0502020204030204" pitchFamily="34" charset="0"/>
              </a:rPr>
              <a:t>5. Increasing participation in competitive sport</a:t>
            </a:r>
          </a:p>
          <a:p>
            <a:endParaRPr lang="en-US" sz="1200" b="1" dirty="0">
              <a:latin typeface="Calibri" panose="020F0502020204030204" pitchFamily="34" charset="0"/>
              <a:cs typeface="Calibri" panose="020F0502020204030204" pitchFamily="34" charset="0"/>
            </a:endParaRPr>
          </a:p>
        </p:txBody>
      </p:sp>
      <p:graphicFrame>
        <p:nvGraphicFramePr>
          <p:cNvPr id="2" name="Table 1">
            <a:extLst>
              <a:ext uri="{FF2B5EF4-FFF2-40B4-BE49-F238E27FC236}">
                <a16:creationId xmlns:a16="http://schemas.microsoft.com/office/drawing/2014/main" id="{EB5C837B-7071-41C7-EAE1-2ED2A10D5D17}"/>
              </a:ext>
            </a:extLst>
          </p:cNvPr>
          <p:cNvGraphicFramePr>
            <a:graphicFrameLocks noGrp="1"/>
          </p:cNvGraphicFramePr>
          <p:nvPr/>
        </p:nvGraphicFramePr>
        <p:xfrm>
          <a:off x="294842" y="694098"/>
          <a:ext cx="5530128" cy="280670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620" b="1">
                          <a:solidFill>
                            <a:srgbClr val="1F1F1F"/>
                          </a:solidFill>
                          <a:latin typeface="Arial"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620" b="1" kern="1200">
                          <a:solidFill>
                            <a:srgbClr val="1F1F1F"/>
                          </a:solidFill>
                          <a:effectLst/>
                          <a:latin typeface="Arial" panose="020F0502020204030204" pitchFamily="34" charset="0"/>
                          <a:ea typeface="+mn-ea"/>
                          <a:cs typeface="Calibri" panose="020F0502020204030204" pitchFamily="34" charset="0"/>
                        </a:rPr>
                        <a:t>Implementation - How will you achieve this?</a:t>
                      </a:r>
                      <a:endParaRPr lang="en-US" sz="70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620" b="1">
                          <a:solidFill>
                            <a:srgbClr val="1F1F1F"/>
                          </a:solidFill>
                          <a:effectLst/>
                          <a:latin typeface="Arial"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620" b="1">
                          <a:solidFill>
                            <a:srgbClr val="1F1F1F"/>
                          </a:solidFill>
                          <a:effectLst/>
                          <a:latin typeface="Arial" panose="020F0502020204030204" pitchFamily="34" charset="0"/>
                          <a:cs typeface="Calibri" panose="020F0502020204030204" pitchFamily="34" charset="0"/>
                        </a:rPr>
                        <a:t>Supporting evidence</a:t>
                      </a:r>
                      <a:endParaRPr lang="en-GB" sz="70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algn="l">
                        <a:spcAft>
                          <a:spcPts val="100"/>
                        </a:spcAft>
                      </a:pPr>
                      <a:r>
                        <a:rPr sz="620" b="1">
                          <a:solidFill>
                            <a:srgbClr val="285B2A"/>
                          </a:solidFill>
                          <a:latin typeface="Arial"/>
                        </a:rPr>
                        <a:t>Plan and monitor</a:t>
                      </a:r>
                    </a:p>
                    <a:p>
                      <a:pPr algn="l">
                        <a:spcAft>
                          <a:spcPts val="100"/>
                        </a:spcAft>
                      </a:pPr>
                      <a:r>
                        <a:rPr sz="620" b="1">
                          <a:solidFill>
                            <a:srgbClr val="285B2A"/>
                          </a:solidFill>
                          <a:latin typeface="Arial"/>
                        </a:rPr>
                        <a:t>(2025/26)</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KEY INDICATOR 5</a:t>
                      </a:r>
                    </a:p>
                    <a:p>
                      <a:pPr algn="l">
                        <a:spcAft>
                          <a:spcPts val="100"/>
                        </a:spcAft>
                      </a:pPr>
                      <a:r>
                        <a:rPr sz="670" b="0">
                          <a:solidFill>
                            <a:srgbClr val="1F1F1F"/>
                          </a:solidFill>
                          <a:latin typeface="Arial"/>
                        </a:rPr>
                        <a:t>Increase inclusive opportunities for pupils to represent the school and take part in meaningful competitive sport.</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Fund entry/access to termly competitions, cricket opportunities and school-sport events. Use pupil voice and registers to monitor who represents school and target pupils/groups with fewer opportunities.</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More pupils experience competition, teamwork, resilience and sportsmanship, with representation becoming broader and more equitable.</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Monitoring states that pupils spoken to had represented school in sporting events within the previous two years. Cost-centre records evidence autumn, spring and summer competition/event spending.</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620" b="1">
                          <a:solidFill>
                            <a:srgbClr val="1F1F1F"/>
                          </a:solidFill>
                          <a:latin typeface="Arial"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620" b="1" kern="1200">
                          <a:solidFill>
                            <a:srgbClr val="1F1F1F"/>
                          </a:solidFill>
                          <a:effectLst/>
                          <a:latin typeface="Arial" panose="020F0502020204030204" pitchFamily="34" charset="0"/>
                          <a:ea typeface="Calibri" panose="020F0502020204030204" pitchFamily="34" charset="0"/>
                          <a:cs typeface="Calibri" panose="020F0502020204030204" pitchFamily="34" charset="0"/>
                        </a:rPr>
                        <a:t>Are the improvements sustainable? How?</a:t>
                      </a:r>
                      <a:endParaRPr lang="en-US" sz="600" b="1">
                        <a:solidFill>
                          <a:sysClr val="windowText" lastClr="000000"/>
                        </a:solidFill>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620" b="1">
                          <a:solidFill>
                            <a:srgbClr val="1F1F1F"/>
                          </a:solidFill>
                          <a:effectLst/>
                          <a:latin typeface="Arial"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620" b="1">
                          <a:solidFill>
                            <a:srgbClr val="1F1F1F"/>
                          </a:solidFill>
                          <a:effectLst/>
                          <a:latin typeface="Arial" panose="020F0502020204030204" pitchFamily="34" charset="0"/>
                          <a:ea typeface="Calibri" panose="020F0502020204030204" pitchFamily="34" charset="0"/>
                          <a:cs typeface="Calibri" panose="020F0502020204030204" pitchFamily="34" charset="0"/>
                        </a:rPr>
                        <a:t>Approx. cost</a:t>
                      </a:r>
                      <a:endParaRPr lang="en-GB" sz="600" b="1">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algn="l">
                        <a:spcAft>
                          <a:spcPts val="100"/>
                        </a:spcAft>
                      </a:pPr>
                      <a:r>
                        <a:rPr sz="620" b="1">
                          <a:solidFill>
                            <a:srgbClr val="285B2A"/>
                          </a:solidFill>
                          <a:latin typeface="Arial"/>
                        </a:rPr>
                        <a:t>Evaluate</a:t>
                      </a:r>
                    </a:p>
                    <a:p>
                      <a:pPr algn="l">
                        <a:spcAft>
                          <a:spcPts val="100"/>
                        </a:spcAft>
                      </a:pPr>
                      <a:r>
                        <a:rPr sz="620" b="1">
                          <a:solidFill>
                            <a:srgbClr val="285B2A"/>
                          </a:solidFill>
                          <a:latin typeface="Arial"/>
                        </a:rPr>
                        <a:t>(July 2026)</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Competitive sport has a positive presence: pupil voice shows representation is memorable and valued, while the range of event spending supports sustained opportunities across the year. Raising its profile helps motivate further participation.</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Sustainable by maintaining a competition calendar, tracking representation and using established external links. Data will help prioritise future entries and transport/resources toward pupils with least previous access.</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670" b="0">
                          <a:solidFill>
                            <a:srgbClr val="1F1F1F"/>
                          </a:solidFill>
                          <a:latin typeface="Arial"/>
                        </a:rPr>
                        <a:t>Action plan: keep a representation tracker; set inclusion targets for SEND/disadvantaged and under-represented groups; capture pupil reflections after events; review breadth and repeat representation termly.</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spcAft>
                          <a:spcPts val="100"/>
                        </a:spcAft>
                      </a:pPr>
                      <a:r>
                        <a:rPr sz="720" b="1">
                          <a:solidFill>
                            <a:srgbClr val="285B2A"/>
                          </a:solidFill>
                          <a:latin typeface="Arial"/>
                        </a:rPr>
                        <a:t>KI5 evidenced spend: £868.00</a:t>
                      </a:r>
                    </a:p>
                    <a:p>
                      <a:pPr algn="l">
                        <a:spcAft>
                          <a:spcPts val="100"/>
                        </a:spcAft>
                      </a:pPr>
                      <a:r>
                        <a:rPr sz="720" b="1">
                          <a:solidFill>
                            <a:srgbClr val="285B2A"/>
                          </a:solidFill>
                          <a:latin typeface="Arial"/>
                        </a:rPr>
                        <a:t>Autumn £120 + spring £60 + summer £160 competitions, Lancashire Cricket £108 + cricket trip/event £420.</a:t>
                      </a:r>
                    </a:p>
                  </a:txBody>
                  <a:tcPr marL="38100" marR="38100" marT="25400" marB="254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339018591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2d014b0-692a-4089-af1a-df732bf73787">
      <Terms xmlns="http://schemas.microsoft.com/office/infopath/2007/PartnerControls"/>
    </lcf76f155ced4ddcb4097134ff3c332f>
    <TaxCatchAll xmlns="04f65636-0589-4ae2-b338-1c8080d4068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DEB8625BD7D784B93DC62980B22809D" ma:contentTypeVersion="16" ma:contentTypeDescription="Create a new document." ma:contentTypeScope="" ma:versionID="32b01d97d8757d7f02f4a8a1733ec0b3">
  <xsd:schema xmlns:xsd="http://www.w3.org/2001/XMLSchema" xmlns:xs="http://www.w3.org/2001/XMLSchema" xmlns:p="http://schemas.microsoft.com/office/2006/metadata/properties" xmlns:ns2="82d014b0-692a-4089-af1a-df732bf73787" xmlns:ns3="04f65636-0589-4ae2-b338-1c8080d40689" targetNamespace="http://schemas.microsoft.com/office/2006/metadata/properties" ma:root="true" ma:fieldsID="da9862bd8e992388d51fe527c83c1aa1" ns2:_="" ns3:_="">
    <xsd:import namespace="82d014b0-692a-4089-af1a-df732bf73787"/>
    <xsd:import namespace="04f65636-0589-4ae2-b338-1c8080d4068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d014b0-692a-4089-af1a-df732bf737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121b248-be32-4aa6-92d9-43a5957bfd79"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f65636-0589-4ae2-b338-1c8080d4068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34550a23-27fd-4476-9b56-55d6c03953ee}" ma:internalName="TaxCatchAll" ma:showField="CatchAllData" ma:web="04f65636-0589-4ae2-b338-1c8080d406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A07C01E-CCB6-47DA-9EE7-05AC4C6C7F82}">
  <ds:schemaRefs>
    <ds:schemaRef ds:uri="http://schemas.microsoft.com/office/2006/metadata/properties"/>
    <ds:schemaRef ds:uri="http://schemas.microsoft.com/office/infopath/2007/PartnerControls"/>
    <ds:schemaRef ds:uri="82d014b0-692a-4089-af1a-df732bf73787"/>
    <ds:schemaRef ds:uri="04f65636-0589-4ae2-b338-1c8080d40689"/>
  </ds:schemaRefs>
</ds:datastoreItem>
</file>

<file path=customXml/itemProps2.xml><?xml version="1.0" encoding="utf-8"?>
<ds:datastoreItem xmlns:ds="http://schemas.openxmlformats.org/officeDocument/2006/customXml" ds:itemID="{BC30B7EA-3D3F-46F7-9BAA-FD37CD53F9DB}">
  <ds:schemaRefs>
    <ds:schemaRef ds:uri="http://schemas.microsoft.com/sharepoint/v3/contenttype/forms"/>
  </ds:schemaRefs>
</ds:datastoreItem>
</file>

<file path=customXml/itemProps3.xml><?xml version="1.0" encoding="utf-8"?>
<ds:datastoreItem xmlns:ds="http://schemas.openxmlformats.org/officeDocument/2006/customXml" ds:itemID="{6D7224B7-49F4-4B07-B979-401BC87DCC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d014b0-692a-4089-af1a-df732bf73787"/>
    <ds:schemaRef ds:uri="04f65636-0589-4ae2-b338-1c8080d406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10</TotalTime>
  <Words>3210</Words>
  <Application>Microsoft Office PowerPoint</Application>
  <PresentationFormat>Custom</PresentationFormat>
  <Paragraphs>199</Paragraphs>
  <Slides>10</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Aptos</vt:lpstr>
      <vt:lpstr>Aptos Display</vt:lpstr>
      <vt:lpstr>Arial</vt:lpstr>
      <vt:lpstr>Calibri</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Jonathan Sudell</dc:creator>
  <cp:lastModifiedBy>Jonathan Sudell</cp:lastModifiedBy>
  <cp:revision>4</cp:revision>
  <dcterms:created xsi:type="dcterms:W3CDTF">2026-09-30T09:52:39Z</dcterms:created>
  <dcterms:modified xsi:type="dcterms:W3CDTF">2026-09-30T10:15:31Z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0x010100FDEB8625BD7D784B93DC62980B22809D</vt:lpwstr>
  </property>
  <property fmtid="{D5CDD505-2E9C-101B-9397-08002B2CF9AE}" pid="3" name="MediaServiceImageTags">
    <vt:lpwstr/>
  </property>
</Properties>
</file>