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67" r:id="rId5"/>
    <p:sldId id="268" r:id="rId6"/>
    <p:sldId id="269" r:id="rId7"/>
    <p:sldId id="282" r:id="rId8"/>
    <p:sldId id="270" r:id="rId9"/>
    <p:sldId id="271" r:id="rId10"/>
    <p:sldId id="277" r:id="rId11"/>
    <p:sldId id="273" r:id="rId12"/>
    <p:sldId id="279" r:id="rId13"/>
    <p:sldId id="280" r:id="rId14"/>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28F"/>
    <a:srgbClr val="E3B43D"/>
    <a:srgbClr val="FD500B"/>
    <a:srgbClr val="F0D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7" d="100"/>
          <a:sy n="147" d="100"/>
        </p:scale>
        <p:origin x="30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3724-60EF-46D7-AFE3-72AE030BB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BBBCC4-D570-4CC7-B81F-4D3EEF43A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166DCB-996F-4A3F-BE67-BA65BA9A3C9D}"/>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6" name="Slide Number Placeholder 5">
            <a:extLst>
              <a:ext uri="{FF2B5EF4-FFF2-40B4-BE49-F238E27FC236}">
                <a16:creationId xmlns:a16="http://schemas.microsoft.com/office/drawing/2014/main" id="{5657E23D-3AA4-4A64-B6A8-FFD1B5537C9C}"/>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9480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1B11-EDD6-4B03-B6C1-FCFD579840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259892-2A5E-4A8B-82EE-915CC65689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A3AFE7-F251-4D73-BFF7-6D28C3C2CDFC}"/>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5" name="Footer Placeholder 4">
            <a:extLst>
              <a:ext uri="{FF2B5EF4-FFF2-40B4-BE49-F238E27FC236}">
                <a16:creationId xmlns:a16="http://schemas.microsoft.com/office/drawing/2014/main" id="{DB5DA411-3B4A-434C-97CF-91EAD9510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0ACBE2-C2A4-4B7F-891C-687D97C362C1}"/>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243238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95AA3-CFDC-4AF6-97FE-CFB65974F6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8C18C8-5AF2-4E9B-AC33-4B8BC10E00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F43AC2-DD76-43BA-BBB7-1448987B8966}"/>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5" name="Footer Placeholder 4">
            <a:extLst>
              <a:ext uri="{FF2B5EF4-FFF2-40B4-BE49-F238E27FC236}">
                <a16:creationId xmlns:a16="http://schemas.microsoft.com/office/drawing/2014/main" id="{D7BAF47E-36CD-4446-8E32-A75C41E48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1D2DDB-518A-42A5-87D0-5016DA51B358}"/>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36549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EF06-28FE-45A2-B126-58211ED89C28}"/>
              </a:ext>
            </a:extLst>
          </p:cNvPr>
          <p:cNvSpPr>
            <a:spLocks noGrp="1"/>
          </p:cNvSpPr>
          <p:nvPr>
            <p:ph type="title"/>
          </p:nvPr>
        </p:nvSpPr>
        <p:spPr/>
        <p:txBody>
          <a:bodyPr/>
          <a:lstStyle>
            <a:lvl1pPr algn="ct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A13878-449C-4E94-A282-D8E8158074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5EAAD-C387-4750-BFFF-736976505681}"/>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5" name="Footer Placeholder 4">
            <a:extLst>
              <a:ext uri="{FF2B5EF4-FFF2-40B4-BE49-F238E27FC236}">
                <a16:creationId xmlns:a16="http://schemas.microsoft.com/office/drawing/2014/main" id="{4D81CB9F-78D4-4624-BB70-62CD76F7F6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5F5EFD-4787-498D-AB96-1E56DA09859C}"/>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111597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7FAE-85B0-48F7-8395-2953A3D3E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0C2C4C-0035-49B3-88F4-919C9F4F3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18F8C4-790B-40E1-9842-093A2072D5D6}"/>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5" name="Footer Placeholder 4">
            <a:extLst>
              <a:ext uri="{FF2B5EF4-FFF2-40B4-BE49-F238E27FC236}">
                <a16:creationId xmlns:a16="http://schemas.microsoft.com/office/drawing/2014/main" id="{0D202F46-F5D7-41CA-B1FD-4D4F48044A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5CF069-F6E8-4BF1-9957-35B4A9CF96BC}"/>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35197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80BD-35F3-4B01-8105-A5191D4620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615426-6B98-490C-A873-E48B645137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36BA56-7392-4811-A090-9536225366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D3069D-68A0-47C3-89D0-E3C1B64F64DA}"/>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6" name="Footer Placeholder 5">
            <a:extLst>
              <a:ext uri="{FF2B5EF4-FFF2-40B4-BE49-F238E27FC236}">
                <a16:creationId xmlns:a16="http://schemas.microsoft.com/office/drawing/2014/main" id="{91778F3D-65DD-4E85-838A-90621F05EA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67AA07-C76F-48EB-A765-F5A165C3962A}"/>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6310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5CBB-809D-463C-8DA3-00FAA03307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95F35A-D35E-4D67-9742-56F5B063F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50A049-5D29-49B6-A085-8D760562EF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F033EB-817A-4038-8B02-555D02A51C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382B5D-9B63-40AF-9107-416C526FBA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10C11F-41D5-4EF8-9E02-F7E12FB429B6}"/>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8" name="Footer Placeholder 7">
            <a:extLst>
              <a:ext uri="{FF2B5EF4-FFF2-40B4-BE49-F238E27FC236}">
                <a16:creationId xmlns:a16="http://schemas.microsoft.com/office/drawing/2014/main" id="{4D858BBE-89B8-4147-9DC3-CAA7757C0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DB4D54-BE9C-4546-8AD0-ABBFC69A6360}"/>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172019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D8D1-8FAC-409B-A9D9-A8E50F6926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68A4BC-1A13-4CCC-AD94-4184EF9F348C}"/>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4" name="Footer Placeholder 3">
            <a:extLst>
              <a:ext uri="{FF2B5EF4-FFF2-40B4-BE49-F238E27FC236}">
                <a16:creationId xmlns:a16="http://schemas.microsoft.com/office/drawing/2014/main" id="{1F89C6E0-6F71-4782-8AF3-AA0D1E9A2D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2F79D0-D236-41A4-A336-B743840FE2D6}"/>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311577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DE3D2-54CE-4477-8CA9-E33E05F9773B}"/>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3" name="Footer Placeholder 2">
            <a:extLst>
              <a:ext uri="{FF2B5EF4-FFF2-40B4-BE49-F238E27FC236}">
                <a16:creationId xmlns:a16="http://schemas.microsoft.com/office/drawing/2014/main" id="{30392C91-E819-4003-8DDF-07879232F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A212A1-D354-4337-A990-2B6B061A6663}"/>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84396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6C3F-D699-4E10-99EF-EEE2A9EC4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BAEB3D-FF02-431D-9DFA-8361DBE75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C70834-C3B5-4CBB-B6C4-D6524D6EE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F0433C-2897-4A24-931D-CA6A6BBC64A0}"/>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6" name="Footer Placeholder 5">
            <a:extLst>
              <a:ext uri="{FF2B5EF4-FFF2-40B4-BE49-F238E27FC236}">
                <a16:creationId xmlns:a16="http://schemas.microsoft.com/office/drawing/2014/main" id="{BAF435AD-43E2-48FC-A185-E8A14C608D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228AD8-CA2E-4F93-909C-F64CBBF2A3E9}"/>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5943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A297-7606-4DF1-B0B9-97EB326CE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812EF7-BFD8-49D5-90CA-7B9EF4495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F10058-1584-49A2-A1A8-60CA08377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9FE37F-75DE-4396-9006-A34830688C1C}"/>
              </a:ext>
            </a:extLst>
          </p:cNvPr>
          <p:cNvSpPr>
            <a:spLocks noGrp="1"/>
          </p:cNvSpPr>
          <p:nvPr>
            <p:ph type="dt" sz="half" idx="10"/>
          </p:nvPr>
        </p:nvSpPr>
        <p:spPr/>
        <p:txBody>
          <a:bodyPr/>
          <a:lstStyle/>
          <a:p>
            <a:fld id="{3E3F4841-0952-4276-9512-E9314103773A}" type="datetimeFigureOut">
              <a:rPr lang="en-GB" smtClean="0"/>
              <a:t>10/03/2025</a:t>
            </a:fld>
            <a:endParaRPr lang="en-GB"/>
          </a:p>
        </p:txBody>
      </p:sp>
      <p:sp>
        <p:nvSpPr>
          <p:cNvPr id="6" name="Footer Placeholder 5">
            <a:extLst>
              <a:ext uri="{FF2B5EF4-FFF2-40B4-BE49-F238E27FC236}">
                <a16:creationId xmlns:a16="http://schemas.microsoft.com/office/drawing/2014/main" id="{8811C94A-8286-48DA-AE7C-76119F62DF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DEE5EB-D4F1-4AAD-9671-C297DC04728E}"/>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21037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C106C-FE99-462E-A0D9-2A1600234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8EF9BAD-D712-4B04-AF07-7F0CFD7D8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08E0AE0-F2B2-4409-872A-050ECA88D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4841-0952-4276-9512-E9314103773A}" type="datetimeFigureOut">
              <a:rPr lang="en-GB" smtClean="0"/>
              <a:t>10/03/2025</a:t>
            </a:fld>
            <a:endParaRPr lang="en-GB"/>
          </a:p>
        </p:txBody>
      </p:sp>
      <p:sp>
        <p:nvSpPr>
          <p:cNvPr id="5" name="Footer Placeholder 4">
            <a:extLst>
              <a:ext uri="{FF2B5EF4-FFF2-40B4-BE49-F238E27FC236}">
                <a16:creationId xmlns:a16="http://schemas.microsoft.com/office/drawing/2014/main" id="{B55B8992-0055-463A-A8CD-AD904652A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1A68F0-6C75-46B4-8273-E6E47F78A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09BC2-FD9B-4F54-B0D5-06210F3F2674}" type="slidenum">
              <a:rPr lang="en-GB" smtClean="0"/>
              <a:t>‹#›</a:t>
            </a:fld>
            <a:endParaRPr lang="en-GB"/>
          </a:p>
        </p:txBody>
      </p:sp>
      <p:sp>
        <p:nvSpPr>
          <p:cNvPr id="7" name="Rectangle: Rounded Corners 6">
            <a:extLst>
              <a:ext uri="{FF2B5EF4-FFF2-40B4-BE49-F238E27FC236}">
                <a16:creationId xmlns:a16="http://schemas.microsoft.com/office/drawing/2014/main" id="{A888F271-85E4-4FF0-844B-AC708C2F65A6}"/>
              </a:ext>
            </a:extLst>
          </p:cNvPr>
          <p:cNvSpPr/>
          <p:nvPr userDrawn="1"/>
        </p:nvSpPr>
        <p:spPr>
          <a:xfrm>
            <a:off x="219808" y="140677"/>
            <a:ext cx="11720146" cy="648872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D6E375C-EFB9-4989-B9D5-323A5F9E6032}"/>
              </a:ext>
            </a:extLst>
          </p:cNvPr>
          <p:cNvSpPr txBox="1"/>
          <p:nvPr userDrawn="1"/>
        </p:nvSpPr>
        <p:spPr>
          <a:xfrm>
            <a:off x="5155223" y="6255058"/>
            <a:ext cx="2869223" cy="369332"/>
          </a:xfrm>
          <a:prstGeom prst="rect">
            <a:avLst/>
          </a:prstGeom>
          <a:noFill/>
        </p:spPr>
        <p:txBody>
          <a:bodyPr wrap="square" rtlCol="0">
            <a:spAutoFit/>
          </a:bodyPr>
          <a:lstStyle/>
          <a:p>
            <a:r>
              <a:rPr lang="en-GB" sz="1800" dirty="0">
                <a:solidFill>
                  <a:srgbClr val="002060"/>
                </a:solidFill>
              </a:rPr>
              <a:t>Together As One </a:t>
            </a:r>
          </a:p>
        </p:txBody>
      </p:sp>
      <p:pic>
        <p:nvPicPr>
          <p:cNvPr id="10" name="Picture 9">
            <a:extLst>
              <a:ext uri="{FF2B5EF4-FFF2-40B4-BE49-F238E27FC236}">
                <a16:creationId xmlns:a16="http://schemas.microsoft.com/office/drawing/2014/main" id="{2A64DDBA-B582-4146-A00C-C31C628A1BC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75846" y="273050"/>
            <a:ext cx="1177954" cy="601750"/>
          </a:xfrm>
          <a:prstGeom prst="rect">
            <a:avLst/>
          </a:prstGeom>
        </p:spPr>
      </p:pic>
    </p:spTree>
    <p:extLst>
      <p:ext uri="{BB962C8B-B14F-4D97-AF65-F5344CB8AC3E}">
        <p14:creationId xmlns:p14="http://schemas.microsoft.com/office/powerpoint/2010/main" val="56862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png"/><Relationship Id="rId18" Type="http://schemas.openxmlformats.org/officeDocument/2006/relationships/slide" Target="slide9.xml"/><Relationship Id="rId3" Type="http://schemas.openxmlformats.org/officeDocument/2006/relationships/slide" Target="slide10.xml"/><Relationship Id="rId21" Type="http://schemas.openxmlformats.org/officeDocument/2006/relationships/slide" Target="slide2.xml"/><Relationship Id="rId7" Type="http://schemas.openxmlformats.org/officeDocument/2006/relationships/image" Target="../media/image5.png"/><Relationship Id="rId12" Type="http://schemas.openxmlformats.org/officeDocument/2006/relationships/slide" Target="slide8.xml"/><Relationship Id="rId17" Type="http://schemas.microsoft.com/office/2007/relationships/hdphoto" Target="../media/hdphoto3.wdp"/><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slide" Target="slide3.xml"/><Relationship Id="rId15" Type="http://schemas.openxmlformats.org/officeDocument/2006/relationships/slide" Target="slide6.xml"/><Relationship Id="rId10" Type="http://schemas.openxmlformats.org/officeDocument/2006/relationships/image" Target="../media/image6.png"/><Relationship Id="rId19" Type="http://schemas.openxmlformats.org/officeDocument/2006/relationships/slide" Target="slide11.xml"/><Relationship Id="rId4" Type="http://schemas.openxmlformats.org/officeDocument/2006/relationships/image" Target="../media/image3.png"/><Relationship Id="rId9" Type="http://schemas.openxmlformats.org/officeDocument/2006/relationships/slide" Target="slide5.xml"/><Relationship Id="rId14" Type="http://schemas.openxmlformats.org/officeDocument/2006/relationships/slide" Target="slide4.xml"/><Relationship Id="rId22"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www.wolverhampton.gov.uk/localoffer" TargetMode="External"/><Relationship Id="rId2" Type="http://schemas.openxmlformats.org/officeDocument/2006/relationships/hyperlink" Target="https://onemat.org.uk/"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send-code-of-practice-0-to-25" TargetMode="External"/><Relationship Id="rId5" Type="http://schemas.openxmlformats.org/officeDocument/2006/relationships/hyperlink" Target="https://find.redbridge.gov.uk/kb5/redbridge/fsd/localoffer.page?localofferchannel=0" TargetMode="External"/><Relationship Id="rId4" Type="http://schemas.openxmlformats.org/officeDocument/2006/relationships/hyperlink" Target="https://atamacademy.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enco@atamacademy.com" TargetMode="External"/><Relationship Id="rId2" Type="http://schemas.openxmlformats.org/officeDocument/2006/relationships/hyperlink" Target="mailto:a.evans@tkaw.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cxnSpLocks/>
          </p:cNvCxnSpPr>
          <p:nvPr/>
        </p:nvCxnSpPr>
        <p:spPr>
          <a:xfrm>
            <a:off x="1360093" y="2293623"/>
            <a:ext cx="1236430" cy="2590132"/>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90DE5038-6DEF-43EE-A28F-F16A4FA58ED9}"/>
              </a:ext>
            </a:extLst>
          </p:cNvPr>
          <p:cNvSpPr>
            <a:spLocks noGrp="1"/>
          </p:cNvSpPr>
          <p:nvPr>
            <p:ph type="ctrTitle"/>
          </p:nvPr>
        </p:nvSpPr>
        <p:spPr>
          <a:xfrm>
            <a:off x="1382683" y="249527"/>
            <a:ext cx="9144000" cy="831128"/>
          </a:xfrm>
        </p:spPr>
        <p:txBody>
          <a:bodyPr>
            <a:normAutofit fontScale="90000"/>
          </a:bodyPr>
          <a:lstStyle/>
          <a:p>
            <a:r>
              <a:rPr lang="en-GB" b="1" dirty="0"/>
              <a:t>SEND Information Report</a:t>
            </a:r>
            <a:endParaRPr lang="en-GB" b="1" dirty="0">
              <a:solidFill>
                <a:srgbClr val="002060"/>
              </a:solidFill>
            </a:endParaRPr>
          </a:p>
        </p:txBody>
      </p:sp>
      <p:pic>
        <p:nvPicPr>
          <p:cNvPr id="4" name="Picture 15" descr="http://euroclio.eu/wp-content/uploads/2016/01/strategies-for-inclusion.png"/>
          <p:cNvPicPr>
            <a:picLocks noChangeAspect="1" noChangeArrowheads="1"/>
          </p:cNvPicPr>
          <p:nvPr/>
        </p:nvPicPr>
        <p:blipFill>
          <a:blip r:embed="rId2" cstate="print"/>
          <a:srcRect b="26104"/>
          <a:stretch>
            <a:fillRect/>
          </a:stretch>
        </p:blipFill>
        <p:spPr>
          <a:xfrm>
            <a:off x="2031565" y="4118396"/>
            <a:ext cx="8683540" cy="2026865"/>
          </a:xfrm>
          <a:prstGeom prst="rect">
            <a:avLst/>
          </a:prstGeom>
          <a:noFill/>
        </p:spPr>
      </p:pic>
      <p:pic>
        <p:nvPicPr>
          <p:cNvPr id="5" name="Picture 4">
            <a:hlinkClick r:id="rId3" action="ppaction://hlinksldjump"/>
          </p:cNvPr>
          <p:cNvPicPr>
            <a:picLocks noChangeAspect="1"/>
          </p:cNvPicPr>
          <p:nvPr/>
        </p:nvPicPr>
        <p:blipFill rotWithShape="1">
          <a:blip r:embed="rId4"/>
          <a:srcRect l="9212" t="8806" r="8970" b="10348"/>
          <a:stretch/>
        </p:blipFill>
        <p:spPr>
          <a:xfrm>
            <a:off x="6848702" y="890165"/>
            <a:ext cx="1232196" cy="1722336"/>
          </a:xfrm>
          <a:prstGeom prst="rect">
            <a:avLst/>
          </a:prstGeom>
        </p:spPr>
      </p:pic>
      <p:pic>
        <p:nvPicPr>
          <p:cNvPr id="6" name="Picture 5">
            <a:hlinkClick r:id="rId5" action="ppaction://hlinksldjump"/>
          </p:cNvPr>
          <p:cNvPicPr>
            <a:picLocks noChangeAspect="1"/>
          </p:cNvPicPr>
          <p:nvPr/>
        </p:nvPicPr>
        <p:blipFill rotWithShape="1">
          <a:blip r:embed="rId6"/>
          <a:srcRect l="8667" t="8292" r="9697" b="9834"/>
          <a:stretch/>
        </p:blipFill>
        <p:spPr>
          <a:xfrm>
            <a:off x="693854" y="605479"/>
            <a:ext cx="1186658" cy="1683522"/>
          </a:xfrm>
          <a:prstGeom prst="rect">
            <a:avLst/>
          </a:prstGeom>
        </p:spPr>
      </p:pic>
      <p:pic>
        <p:nvPicPr>
          <p:cNvPr id="7" name="Picture 6">
            <a:hlinkClick r:id="rId3" action="ppaction://hlinksldjump"/>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22" b="90722" l="8125" r="92292"/>
                    </a14:imgEffect>
                  </a14:imgLayer>
                </a14:imgProps>
              </a:ext>
            </a:extLst>
          </a:blip>
          <a:srcRect l="8667" t="8292" r="9697" b="9834"/>
          <a:stretch/>
        </p:blipFill>
        <p:spPr>
          <a:xfrm>
            <a:off x="7123122" y="2323314"/>
            <a:ext cx="909865" cy="1290834"/>
          </a:xfrm>
          <a:prstGeom prst="rect">
            <a:avLst/>
          </a:prstGeom>
        </p:spPr>
      </p:pic>
      <p:pic>
        <p:nvPicPr>
          <p:cNvPr id="9" name="Picture 17">
            <a:hlinkClick r:id="rId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524" b="96893" l="16583" r="79564"/>
                    </a14:imgEffect>
                  </a14:imgLayer>
                </a14:imgProps>
              </a:ext>
            </a:extLst>
          </a:blip>
          <a:srcRect l="22687" t="5181" r="22562" b="4449"/>
          <a:stretch>
            <a:fillRect/>
          </a:stretch>
        </p:blipFill>
        <p:spPr>
          <a:xfrm>
            <a:off x="3240913" y="918206"/>
            <a:ext cx="1170534" cy="1666348"/>
          </a:xfrm>
          <a:prstGeom prst="rect">
            <a:avLst/>
          </a:prstGeom>
          <a:noFill/>
          <a:ln w="9525">
            <a:noFill/>
            <a:miter lim="800000"/>
            <a:headEnd/>
            <a:tailEnd/>
          </a:ln>
          <a:effectLst/>
        </p:spPr>
      </p:pic>
      <p:pic>
        <p:nvPicPr>
          <p:cNvPr id="10" name="Picture 9">
            <a:hlinkClick r:id="rId12" action="ppaction://hlinksldjump"/>
          </p:cNvPr>
          <p:cNvPicPr>
            <a:picLocks noChangeAspect="1"/>
          </p:cNvPicPr>
          <p:nvPr/>
        </p:nvPicPr>
        <p:blipFill rotWithShape="1">
          <a:blip r:embed="rId13"/>
          <a:srcRect l="13023" t="4863" r="12304" b="10319"/>
          <a:stretch/>
        </p:blipFill>
        <p:spPr>
          <a:xfrm>
            <a:off x="4805027" y="872551"/>
            <a:ext cx="1315669" cy="1811924"/>
          </a:xfrm>
          <a:prstGeom prst="rect">
            <a:avLst/>
          </a:prstGeom>
        </p:spPr>
      </p:pic>
      <p:pic>
        <p:nvPicPr>
          <p:cNvPr id="11" name="Picture 10">
            <a:hlinkClick r:id="rId14" action="ppaction://hlinksldjump"/>
          </p:cNvPr>
          <p:cNvPicPr>
            <a:picLocks noChangeAspect="1"/>
          </p:cNvPicPr>
          <p:nvPr/>
        </p:nvPicPr>
        <p:blipFill rotWithShape="1">
          <a:blip r:embed="rId4"/>
          <a:srcRect l="9212" t="8806" r="8970" b="10348"/>
          <a:stretch/>
        </p:blipFill>
        <p:spPr>
          <a:xfrm>
            <a:off x="1860230" y="1473927"/>
            <a:ext cx="1188846" cy="1661742"/>
          </a:xfrm>
          <a:prstGeom prst="rect">
            <a:avLst/>
          </a:prstGeom>
        </p:spPr>
      </p:pic>
      <p:pic>
        <p:nvPicPr>
          <p:cNvPr id="12" name="Picture 11">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5625" b="90938" l="12324" r="84859"/>
                    </a14:imgEffect>
                  </a14:imgLayer>
                </a14:imgProps>
              </a:ext>
            </a:extLst>
          </a:blip>
          <a:srcRect l="13023" t="4863" r="12304" b="10319"/>
          <a:stretch/>
        </p:blipFill>
        <p:spPr>
          <a:xfrm>
            <a:off x="4095986" y="1967208"/>
            <a:ext cx="1226531" cy="1689164"/>
          </a:xfrm>
          <a:prstGeom prst="rect">
            <a:avLst/>
          </a:prstGeom>
        </p:spPr>
      </p:pic>
      <p:pic>
        <p:nvPicPr>
          <p:cNvPr id="13" name="Picture 17">
            <a:hlinkClick r:id="rId18"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524" b="96893" l="16583" r="79564"/>
                    </a14:imgEffect>
                  </a14:imgLayer>
                </a14:imgProps>
              </a:ext>
            </a:extLst>
          </a:blip>
          <a:srcRect l="22687" t="5181" r="22562" b="4449"/>
          <a:stretch>
            <a:fillRect/>
          </a:stretch>
        </p:blipFill>
        <p:spPr>
          <a:xfrm>
            <a:off x="5403404" y="2347728"/>
            <a:ext cx="1170534" cy="1666348"/>
          </a:xfrm>
          <a:prstGeom prst="rect">
            <a:avLst/>
          </a:prstGeom>
          <a:noFill/>
          <a:ln w="9525">
            <a:noFill/>
            <a:miter lim="800000"/>
            <a:headEnd/>
            <a:tailEnd/>
          </a:ln>
          <a:effectLst/>
        </p:spPr>
      </p:pic>
      <p:cxnSp>
        <p:nvCxnSpPr>
          <p:cNvPr id="15" name="Straight Connector 14"/>
          <p:cNvCxnSpPr/>
          <p:nvPr/>
        </p:nvCxnSpPr>
        <p:spPr>
          <a:xfrm>
            <a:off x="2445699" y="3058294"/>
            <a:ext cx="1129031" cy="2236913"/>
          </a:xfrm>
          <a:prstGeom prst="line">
            <a:avLst/>
          </a:prstGeom>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flipH="1">
            <a:off x="3593403" y="2497039"/>
            <a:ext cx="220300" cy="2798168"/>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a:stCxn id="7" idx="2"/>
          </p:cNvCxnSpPr>
          <p:nvPr/>
        </p:nvCxnSpPr>
        <p:spPr>
          <a:xfrm flipH="1">
            <a:off x="7384990" y="3614148"/>
            <a:ext cx="193065" cy="1589080"/>
          </a:xfrm>
          <a:prstGeom prst="line">
            <a:avLst/>
          </a:prstGeom>
        </p:spPr>
        <p:style>
          <a:lnRef idx="1">
            <a:schemeClr val="accent4"/>
          </a:lnRef>
          <a:fillRef idx="0">
            <a:schemeClr val="accent4"/>
          </a:fillRef>
          <a:effectRef idx="0">
            <a:schemeClr val="accent4"/>
          </a:effectRef>
          <a:fontRef idx="minor">
            <a:schemeClr val="tx1"/>
          </a:fontRef>
        </p:style>
      </p:cxnSp>
      <p:cxnSp>
        <p:nvCxnSpPr>
          <p:cNvPr id="18" name="Straight Connector 17"/>
          <p:cNvCxnSpPr>
            <a:stCxn id="10" idx="2"/>
          </p:cNvCxnSpPr>
          <p:nvPr/>
        </p:nvCxnSpPr>
        <p:spPr>
          <a:xfrm flipH="1">
            <a:off x="4772232" y="2684475"/>
            <a:ext cx="690630" cy="25871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Straight Connector 18"/>
          <p:cNvCxnSpPr>
            <a:stCxn id="13" idx="2"/>
          </p:cNvCxnSpPr>
          <p:nvPr/>
        </p:nvCxnSpPr>
        <p:spPr>
          <a:xfrm>
            <a:off x="5988671" y="4014076"/>
            <a:ext cx="81217" cy="1516869"/>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a:cxnSpLocks/>
          </p:cNvCxnSpPr>
          <p:nvPr/>
        </p:nvCxnSpPr>
        <p:spPr>
          <a:xfrm flipH="1">
            <a:off x="6264489" y="2347728"/>
            <a:ext cx="941480" cy="2921475"/>
          </a:xfrm>
          <a:prstGeom prst="line">
            <a:avLst/>
          </a:prstGeom>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a:off x="4752700" y="3375823"/>
            <a:ext cx="77069" cy="1919384"/>
          </a:xfrm>
          <a:prstGeom prst="line">
            <a:avLst/>
          </a:prstGeom>
        </p:spPr>
        <p:style>
          <a:lnRef idx="1">
            <a:schemeClr val="accent3"/>
          </a:lnRef>
          <a:fillRef idx="0">
            <a:schemeClr val="accent3"/>
          </a:fillRef>
          <a:effectRef idx="0">
            <a:schemeClr val="accent3"/>
          </a:effectRef>
          <a:fontRef idx="minor">
            <a:schemeClr val="tx1"/>
          </a:fontRef>
        </p:style>
      </p:cxnSp>
      <p:sp>
        <p:nvSpPr>
          <p:cNvPr id="22" name="TextBox 21"/>
          <p:cNvSpPr txBox="1"/>
          <p:nvPr/>
        </p:nvSpPr>
        <p:spPr>
          <a:xfrm>
            <a:off x="870161" y="1032117"/>
            <a:ext cx="834043" cy="523220"/>
          </a:xfrm>
          <a:prstGeom prst="rect">
            <a:avLst/>
          </a:prstGeom>
          <a:noFill/>
        </p:spPr>
        <p:txBody>
          <a:bodyPr wrap="square" rtlCol="0">
            <a:spAutoFit/>
          </a:bodyPr>
          <a:lstStyle/>
          <a:p>
            <a:pPr algn="ctr"/>
            <a:r>
              <a:rPr lang="en-GB" sz="1400" b="1" dirty="0"/>
              <a:t>Our Vision</a:t>
            </a:r>
          </a:p>
        </p:txBody>
      </p:sp>
      <p:sp>
        <p:nvSpPr>
          <p:cNvPr id="23" name="TextBox 22"/>
          <p:cNvSpPr txBox="1"/>
          <p:nvPr/>
        </p:nvSpPr>
        <p:spPr>
          <a:xfrm>
            <a:off x="2050876" y="2008753"/>
            <a:ext cx="834043" cy="523220"/>
          </a:xfrm>
          <a:prstGeom prst="rect">
            <a:avLst/>
          </a:prstGeom>
          <a:noFill/>
        </p:spPr>
        <p:txBody>
          <a:bodyPr wrap="square" rtlCol="0">
            <a:spAutoFit/>
          </a:bodyPr>
          <a:lstStyle/>
          <a:p>
            <a:pPr algn="ctr"/>
            <a:r>
              <a:rPr lang="en-GB" sz="1400" b="1" dirty="0"/>
              <a:t>Our Aims</a:t>
            </a:r>
          </a:p>
        </p:txBody>
      </p:sp>
      <p:sp>
        <p:nvSpPr>
          <p:cNvPr id="24" name="TextBox 23"/>
          <p:cNvSpPr txBox="1"/>
          <p:nvPr/>
        </p:nvSpPr>
        <p:spPr>
          <a:xfrm>
            <a:off x="3293257" y="1321148"/>
            <a:ext cx="1031521" cy="523220"/>
          </a:xfrm>
          <a:prstGeom prst="rect">
            <a:avLst/>
          </a:prstGeom>
          <a:noFill/>
        </p:spPr>
        <p:txBody>
          <a:bodyPr wrap="square" rtlCol="0">
            <a:spAutoFit/>
          </a:bodyPr>
          <a:lstStyle/>
          <a:p>
            <a:pPr algn="ctr"/>
            <a:r>
              <a:rPr lang="en-GB" sz="1400" b="1" dirty="0"/>
              <a:t>Our Objectives</a:t>
            </a:r>
          </a:p>
        </p:txBody>
      </p:sp>
      <p:sp>
        <p:nvSpPr>
          <p:cNvPr id="25" name="TextBox 24"/>
          <p:cNvSpPr txBox="1"/>
          <p:nvPr/>
        </p:nvSpPr>
        <p:spPr>
          <a:xfrm>
            <a:off x="4307198" y="2488720"/>
            <a:ext cx="834043" cy="523220"/>
          </a:xfrm>
          <a:prstGeom prst="rect">
            <a:avLst/>
          </a:prstGeom>
          <a:noFill/>
        </p:spPr>
        <p:txBody>
          <a:bodyPr wrap="square" rtlCol="0">
            <a:spAutoFit/>
          </a:bodyPr>
          <a:lstStyle/>
          <a:p>
            <a:pPr algn="ctr"/>
            <a:r>
              <a:rPr lang="en-GB" sz="1400" b="1" dirty="0"/>
              <a:t>What is SEND?</a:t>
            </a:r>
          </a:p>
        </p:txBody>
      </p:sp>
      <p:sp>
        <p:nvSpPr>
          <p:cNvPr id="26" name="TextBox 25"/>
          <p:cNvSpPr txBox="1"/>
          <p:nvPr/>
        </p:nvSpPr>
        <p:spPr>
          <a:xfrm>
            <a:off x="4891676" y="1402047"/>
            <a:ext cx="1263216" cy="307777"/>
          </a:xfrm>
          <a:prstGeom prst="rect">
            <a:avLst/>
          </a:prstGeom>
          <a:noFill/>
        </p:spPr>
        <p:txBody>
          <a:bodyPr wrap="square" rtlCol="0">
            <a:spAutoFit/>
          </a:bodyPr>
          <a:lstStyle/>
          <a:p>
            <a:r>
              <a:rPr lang="en-GB" sz="1400" b="1" dirty="0"/>
              <a:t>Identification</a:t>
            </a:r>
          </a:p>
        </p:txBody>
      </p:sp>
      <p:sp>
        <p:nvSpPr>
          <p:cNvPr id="27" name="TextBox 26"/>
          <p:cNvSpPr txBox="1"/>
          <p:nvPr/>
        </p:nvSpPr>
        <p:spPr>
          <a:xfrm>
            <a:off x="5604958" y="2754573"/>
            <a:ext cx="834043" cy="523220"/>
          </a:xfrm>
          <a:prstGeom prst="rect">
            <a:avLst/>
          </a:prstGeom>
          <a:noFill/>
        </p:spPr>
        <p:txBody>
          <a:bodyPr wrap="square" rtlCol="0">
            <a:spAutoFit/>
          </a:bodyPr>
          <a:lstStyle/>
          <a:p>
            <a:pPr algn="ctr"/>
            <a:r>
              <a:rPr lang="en-GB" sz="1400" b="1" dirty="0"/>
              <a:t>SEND Support</a:t>
            </a:r>
          </a:p>
        </p:txBody>
      </p:sp>
      <p:sp>
        <p:nvSpPr>
          <p:cNvPr id="28" name="TextBox 27"/>
          <p:cNvSpPr txBox="1"/>
          <p:nvPr/>
        </p:nvSpPr>
        <p:spPr>
          <a:xfrm>
            <a:off x="7031454" y="1108829"/>
            <a:ext cx="834043" cy="738664"/>
          </a:xfrm>
          <a:prstGeom prst="rect">
            <a:avLst/>
          </a:prstGeom>
          <a:noFill/>
        </p:spPr>
        <p:txBody>
          <a:bodyPr wrap="square" rtlCol="0">
            <a:spAutoFit/>
          </a:bodyPr>
          <a:lstStyle/>
          <a:p>
            <a:pPr algn="ctr"/>
            <a:r>
              <a:rPr lang="en-GB" sz="1400" b="1" dirty="0"/>
              <a:t>Meet the team</a:t>
            </a:r>
          </a:p>
        </p:txBody>
      </p:sp>
      <p:sp>
        <p:nvSpPr>
          <p:cNvPr id="53" name="TextBox 52"/>
          <p:cNvSpPr txBox="1"/>
          <p:nvPr/>
        </p:nvSpPr>
        <p:spPr>
          <a:xfrm>
            <a:off x="7175388" y="2584554"/>
            <a:ext cx="885909" cy="523220"/>
          </a:xfrm>
          <a:prstGeom prst="rect">
            <a:avLst/>
          </a:prstGeom>
          <a:noFill/>
        </p:spPr>
        <p:txBody>
          <a:bodyPr wrap="square" rtlCol="0">
            <a:spAutoFit/>
          </a:bodyPr>
          <a:lstStyle/>
          <a:p>
            <a:pPr algn="ctr"/>
            <a:r>
              <a:rPr lang="en-GB" sz="1400" b="1" dirty="0"/>
              <a:t>Staying Informed</a:t>
            </a:r>
          </a:p>
        </p:txBody>
      </p:sp>
      <p:pic>
        <p:nvPicPr>
          <p:cNvPr id="54" name="Picture 17">
            <a:hlinkClick r:id="rId1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524" b="96893" l="16583" r="79564"/>
                    </a14:imgEffect>
                  </a14:imgLayer>
                </a14:imgProps>
              </a:ext>
            </a:extLst>
          </a:blip>
          <a:srcRect l="22687" t="5181" r="22562" b="4449"/>
          <a:stretch>
            <a:fillRect/>
          </a:stretch>
        </p:blipFill>
        <p:spPr>
          <a:xfrm>
            <a:off x="8048249" y="1184975"/>
            <a:ext cx="1170534" cy="1666348"/>
          </a:xfrm>
          <a:prstGeom prst="rect">
            <a:avLst/>
          </a:prstGeom>
          <a:noFill/>
          <a:ln w="9525">
            <a:noFill/>
            <a:miter lim="800000"/>
            <a:headEnd/>
            <a:tailEnd/>
          </a:ln>
          <a:effectLst/>
        </p:spPr>
      </p:pic>
      <p:cxnSp>
        <p:nvCxnSpPr>
          <p:cNvPr id="55" name="Straight Connector 54"/>
          <p:cNvCxnSpPr/>
          <p:nvPr/>
        </p:nvCxnSpPr>
        <p:spPr>
          <a:xfrm>
            <a:off x="8657462" y="2851323"/>
            <a:ext cx="305703" cy="241788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pic>
        <p:nvPicPr>
          <p:cNvPr id="57" name="Picture 56">
            <a:hlinkClick r:id="rId20"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5625" b="90938" l="12324" r="84859"/>
                    </a14:imgEffect>
                  </a14:imgLayer>
                </a14:imgProps>
              </a:ext>
            </a:extLst>
          </a:blip>
          <a:srcRect l="13023" t="4863" r="12304" b="10319"/>
          <a:stretch/>
        </p:blipFill>
        <p:spPr>
          <a:xfrm>
            <a:off x="9381562" y="1132166"/>
            <a:ext cx="1226531" cy="1689164"/>
          </a:xfrm>
          <a:prstGeom prst="rect">
            <a:avLst/>
          </a:prstGeom>
        </p:spPr>
      </p:pic>
      <p:cxnSp>
        <p:nvCxnSpPr>
          <p:cNvPr id="58" name="Straight Connector 57"/>
          <p:cNvCxnSpPr/>
          <p:nvPr/>
        </p:nvCxnSpPr>
        <p:spPr>
          <a:xfrm>
            <a:off x="9963774" y="2706239"/>
            <a:ext cx="489148" cy="2562964"/>
          </a:xfrm>
          <a:prstGeom prst="line">
            <a:avLst/>
          </a:prstGeom>
        </p:spPr>
        <p:style>
          <a:lnRef idx="1">
            <a:schemeClr val="accent3"/>
          </a:lnRef>
          <a:fillRef idx="0">
            <a:schemeClr val="accent3"/>
          </a:fillRef>
          <a:effectRef idx="0">
            <a:schemeClr val="accent3"/>
          </a:effectRef>
          <a:fontRef idx="minor">
            <a:schemeClr val="tx1"/>
          </a:fontRef>
        </p:style>
      </p:cxnSp>
      <p:sp>
        <p:nvSpPr>
          <p:cNvPr id="60" name="TextBox 59"/>
          <p:cNvSpPr txBox="1"/>
          <p:nvPr/>
        </p:nvSpPr>
        <p:spPr>
          <a:xfrm>
            <a:off x="8215459" y="1673325"/>
            <a:ext cx="917213" cy="307777"/>
          </a:xfrm>
          <a:prstGeom prst="rect">
            <a:avLst/>
          </a:prstGeom>
          <a:noFill/>
        </p:spPr>
        <p:txBody>
          <a:bodyPr wrap="square" rtlCol="0">
            <a:spAutoFit/>
          </a:bodyPr>
          <a:lstStyle/>
          <a:p>
            <a:pPr algn="ctr"/>
            <a:r>
              <a:rPr lang="en-GB" sz="1400" b="1" dirty="0"/>
              <a:t>Education</a:t>
            </a:r>
          </a:p>
        </p:txBody>
      </p:sp>
      <p:sp>
        <p:nvSpPr>
          <p:cNvPr id="61" name="TextBox 60"/>
          <p:cNvSpPr txBox="1"/>
          <p:nvPr/>
        </p:nvSpPr>
        <p:spPr>
          <a:xfrm>
            <a:off x="9618879" y="1546254"/>
            <a:ext cx="834043" cy="523220"/>
          </a:xfrm>
          <a:prstGeom prst="rect">
            <a:avLst/>
          </a:prstGeom>
          <a:noFill/>
        </p:spPr>
        <p:txBody>
          <a:bodyPr wrap="square" rtlCol="0">
            <a:spAutoFit/>
          </a:bodyPr>
          <a:lstStyle/>
          <a:p>
            <a:pPr algn="ctr"/>
            <a:r>
              <a:rPr lang="en-GB" sz="1400" b="1" dirty="0"/>
              <a:t>Further Help</a:t>
            </a:r>
          </a:p>
        </p:txBody>
      </p:sp>
      <p:pic>
        <p:nvPicPr>
          <p:cNvPr id="65" name="Picture 64">
            <a:hlinkClick r:id="" action="ppaction://noaction"/>
          </p:cNvPr>
          <p:cNvPicPr>
            <a:picLocks noChangeAspect="1"/>
          </p:cNvPicPr>
          <p:nvPr/>
        </p:nvPicPr>
        <p:blipFill rotWithShape="1">
          <a:blip r:embed="rId6"/>
          <a:srcRect l="8667" t="8292" r="9697" b="9834"/>
          <a:stretch/>
        </p:blipFill>
        <p:spPr>
          <a:xfrm>
            <a:off x="10688980" y="1328418"/>
            <a:ext cx="1186658" cy="1683522"/>
          </a:xfrm>
          <a:prstGeom prst="rect">
            <a:avLst/>
          </a:prstGeom>
        </p:spPr>
      </p:pic>
      <p:cxnSp>
        <p:nvCxnSpPr>
          <p:cNvPr id="66" name="Straight Connector 65"/>
          <p:cNvCxnSpPr>
            <a:stCxn id="65" idx="2"/>
          </p:cNvCxnSpPr>
          <p:nvPr/>
        </p:nvCxnSpPr>
        <p:spPr>
          <a:xfrm flipH="1">
            <a:off x="10448285" y="3011940"/>
            <a:ext cx="834024" cy="2257263"/>
          </a:xfrm>
          <a:prstGeom prst="line">
            <a:avLst/>
          </a:prstGeom>
        </p:spPr>
        <p:style>
          <a:lnRef idx="1">
            <a:schemeClr val="accent2"/>
          </a:lnRef>
          <a:fillRef idx="0">
            <a:schemeClr val="accent2"/>
          </a:fillRef>
          <a:effectRef idx="0">
            <a:schemeClr val="accent2"/>
          </a:effectRef>
          <a:fontRef idx="minor">
            <a:schemeClr val="tx1"/>
          </a:fontRef>
        </p:style>
      </p:cxnSp>
      <p:sp>
        <p:nvSpPr>
          <p:cNvPr id="70" name="TextBox 69"/>
          <p:cNvSpPr txBox="1"/>
          <p:nvPr/>
        </p:nvSpPr>
        <p:spPr>
          <a:xfrm>
            <a:off x="10715105" y="1747143"/>
            <a:ext cx="1120253" cy="307777"/>
          </a:xfrm>
          <a:prstGeom prst="rect">
            <a:avLst/>
          </a:prstGeom>
          <a:noFill/>
        </p:spPr>
        <p:txBody>
          <a:bodyPr wrap="square" rtlCol="0">
            <a:spAutoFit/>
          </a:bodyPr>
          <a:lstStyle/>
          <a:p>
            <a:pPr algn="ctr"/>
            <a:r>
              <a:rPr lang="en-GB" sz="1400" b="1" dirty="0"/>
              <a:t>Complaints</a:t>
            </a:r>
          </a:p>
        </p:txBody>
      </p:sp>
      <p:pic>
        <p:nvPicPr>
          <p:cNvPr id="37" name="Picture 17">
            <a:hlinkClick r:id="rId21" action="ppaction://hlinksldjump"/>
            <a:extLst>
              <a:ext uri="{FF2B5EF4-FFF2-40B4-BE49-F238E27FC236}">
                <a16:creationId xmlns:a16="http://schemas.microsoft.com/office/drawing/2014/main" id="{04DB28DB-0FBE-4713-9B38-2CB0764743DD}"/>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524" b="96893" l="16583" r="79564"/>
                    </a14:imgEffect>
                  </a14:imgLayer>
                </a14:imgProps>
              </a:ext>
            </a:extLst>
          </a:blip>
          <a:srcRect l="22687" t="5181" r="22562" b="4449"/>
          <a:stretch>
            <a:fillRect/>
          </a:stretch>
        </p:blipFill>
        <p:spPr>
          <a:xfrm>
            <a:off x="226555" y="2370739"/>
            <a:ext cx="1170534" cy="1666348"/>
          </a:xfrm>
          <a:prstGeom prst="rect">
            <a:avLst/>
          </a:prstGeom>
          <a:noFill/>
          <a:ln w="9525">
            <a:noFill/>
            <a:miter lim="800000"/>
            <a:headEnd/>
            <a:tailEnd/>
          </a:ln>
          <a:effectLst/>
        </p:spPr>
      </p:pic>
      <p:cxnSp>
        <p:nvCxnSpPr>
          <p:cNvPr id="38" name="Straight Connector 37">
            <a:extLst>
              <a:ext uri="{FF2B5EF4-FFF2-40B4-BE49-F238E27FC236}">
                <a16:creationId xmlns:a16="http://schemas.microsoft.com/office/drawing/2014/main" id="{51F28FCB-4B9F-49D2-88E4-B8C9CCB6C409}"/>
              </a:ext>
            </a:extLst>
          </p:cNvPr>
          <p:cNvCxnSpPr>
            <a:cxnSpLocks/>
            <a:stCxn id="37" idx="2"/>
          </p:cNvCxnSpPr>
          <p:nvPr/>
        </p:nvCxnSpPr>
        <p:spPr>
          <a:xfrm>
            <a:off x="811822" y="4037087"/>
            <a:ext cx="1364908" cy="1322313"/>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sp>
        <p:nvSpPr>
          <p:cNvPr id="40" name="TextBox 39">
            <a:extLst>
              <a:ext uri="{FF2B5EF4-FFF2-40B4-BE49-F238E27FC236}">
                <a16:creationId xmlns:a16="http://schemas.microsoft.com/office/drawing/2014/main" id="{016D6175-ED60-47EE-A71E-64F4BBA19E0C}"/>
              </a:ext>
            </a:extLst>
          </p:cNvPr>
          <p:cNvSpPr txBox="1"/>
          <p:nvPr/>
        </p:nvSpPr>
        <p:spPr>
          <a:xfrm>
            <a:off x="391376" y="2779564"/>
            <a:ext cx="834043" cy="523220"/>
          </a:xfrm>
          <a:prstGeom prst="rect">
            <a:avLst/>
          </a:prstGeom>
          <a:noFill/>
        </p:spPr>
        <p:txBody>
          <a:bodyPr wrap="square" rtlCol="0">
            <a:spAutoFit/>
          </a:bodyPr>
          <a:lstStyle/>
          <a:p>
            <a:pPr algn="ctr"/>
            <a:r>
              <a:rPr lang="en-GB" sz="1400" b="1" dirty="0"/>
              <a:t>Our Mission</a:t>
            </a:r>
          </a:p>
        </p:txBody>
      </p:sp>
      <p:pic>
        <p:nvPicPr>
          <p:cNvPr id="42" name="Picture 41">
            <a:hlinkClick r:id="rId22" action="ppaction://hlinksldjump"/>
            <a:extLst>
              <a:ext uri="{FF2B5EF4-FFF2-40B4-BE49-F238E27FC236}">
                <a16:creationId xmlns:a16="http://schemas.microsoft.com/office/drawing/2014/main" id="{DB274396-5199-43EB-8CA6-1FBCA4E5934B}"/>
              </a:ext>
            </a:extLst>
          </p:cNvPr>
          <p:cNvPicPr>
            <a:picLocks noChangeAspect="1"/>
          </p:cNvPicPr>
          <p:nvPr/>
        </p:nvPicPr>
        <p:blipFill rotWithShape="1">
          <a:blip r:embed="rId6"/>
          <a:srcRect l="8667" t="8292" r="9697" b="9834"/>
          <a:stretch/>
        </p:blipFill>
        <p:spPr>
          <a:xfrm>
            <a:off x="6021627" y="1029616"/>
            <a:ext cx="928857" cy="1317778"/>
          </a:xfrm>
          <a:prstGeom prst="rect">
            <a:avLst/>
          </a:prstGeom>
        </p:spPr>
      </p:pic>
      <p:sp>
        <p:nvSpPr>
          <p:cNvPr id="43" name="TextBox 42">
            <a:extLst>
              <a:ext uri="{FF2B5EF4-FFF2-40B4-BE49-F238E27FC236}">
                <a16:creationId xmlns:a16="http://schemas.microsoft.com/office/drawing/2014/main" id="{7D6327CB-8CC0-4169-9D6E-2A493CCD1471}"/>
              </a:ext>
            </a:extLst>
          </p:cNvPr>
          <p:cNvSpPr txBox="1"/>
          <p:nvPr/>
        </p:nvSpPr>
        <p:spPr>
          <a:xfrm>
            <a:off x="5970295" y="1194289"/>
            <a:ext cx="1031521" cy="523220"/>
          </a:xfrm>
          <a:prstGeom prst="rect">
            <a:avLst/>
          </a:prstGeom>
          <a:noFill/>
        </p:spPr>
        <p:txBody>
          <a:bodyPr wrap="square" rtlCol="0">
            <a:spAutoFit/>
          </a:bodyPr>
          <a:lstStyle/>
          <a:p>
            <a:pPr algn="ctr"/>
            <a:r>
              <a:rPr lang="en-GB" sz="1400" b="1" dirty="0"/>
              <a:t>Additional</a:t>
            </a:r>
          </a:p>
          <a:p>
            <a:pPr algn="ctr"/>
            <a:r>
              <a:rPr lang="en-GB" sz="1400" b="1" dirty="0"/>
              <a:t>Support?</a:t>
            </a:r>
          </a:p>
        </p:txBody>
      </p:sp>
      <p:cxnSp>
        <p:nvCxnSpPr>
          <p:cNvPr id="44" name="Straight Connector 43">
            <a:extLst>
              <a:ext uri="{FF2B5EF4-FFF2-40B4-BE49-F238E27FC236}">
                <a16:creationId xmlns:a16="http://schemas.microsoft.com/office/drawing/2014/main" id="{46030A5A-0B36-42BB-8466-E2FF90BA6540}"/>
              </a:ext>
            </a:extLst>
          </p:cNvPr>
          <p:cNvCxnSpPr>
            <a:cxnSpLocks/>
          </p:cNvCxnSpPr>
          <p:nvPr/>
        </p:nvCxnSpPr>
        <p:spPr>
          <a:xfrm>
            <a:off x="6538047" y="2251191"/>
            <a:ext cx="873890" cy="289148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7887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Staying Informed</a:t>
            </a:r>
          </a:p>
        </p:txBody>
      </p:sp>
      <p:sp>
        <p:nvSpPr>
          <p:cNvPr id="4" name="Rounded Rectangle 3"/>
          <p:cNvSpPr/>
          <p:nvPr/>
        </p:nvSpPr>
        <p:spPr>
          <a:xfrm>
            <a:off x="579812" y="1428122"/>
            <a:ext cx="11191978" cy="525132"/>
          </a:xfrm>
          <a:prstGeom prst="roundRect">
            <a:avLst/>
          </a:prstGeom>
          <a:solidFill>
            <a:srgbClr val="0070C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numCol="1" rtlCol="0" anchor="ctr"/>
          <a:lstStyle/>
          <a:p>
            <a:pPr algn="ctr"/>
            <a:r>
              <a:rPr lang="en-GB" altLang="en-GB" sz="1400" dirty="0">
                <a:solidFill>
                  <a:schemeClr val="bg1"/>
                </a:solidFill>
              </a:rPr>
              <a:t>We are proud of the strong partnerships we have created with parents, students and the community and place a high value on the comments and feedback that they provide, in helping us to improve the school even further.</a:t>
            </a:r>
          </a:p>
        </p:txBody>
      </p:sp>
      <p:sp>
        <p:nvSpPr>
          <p:cNvPr id="5" name="Rounded Rectangle 4"/>
          <p:cNvSpPr/>
          <p:nvPr/>
        </p:nvSpPr>
        <p:spPr>
          <a:xfrm>
            <a:off x="579812" y="2081252"/>
            <a:ext cx="5552879" cy="1613196"/>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rtlCol="0" anchor="ctr"/>
          <a:lstStyle/>
          <a:p>
            <a:r>
              <a:rPr lang="en-GB" altLang="en-GB" sz="1400" dirty="0">
                <a:solidFill>
                  <a:schemeClr val="tx1"/>
                </a:solidFill>
                <a:latin typeface="Arial"/>
                <a:cs typeface="Arial"/>
              </a:rPr>
              <a:t>Learners are assessed in lessons regularly.  Assessment data is formally recorded and tracked, so that learners progress can be closely monitored.  Reports on learners progress are published each term  to parents and each year there is a parents evening where progress can be discussed.  </a:t>
            </a:r>
            <a:r>
              <a:rPr lang="en-GB" altLang="en-GB" sz="1400" b="1" dirty="0">
                <a:solidFill>
                  <a:schemeClr val="tx1"/>
                </a:solidFill>
                <a:latin typeface="Arial"/>
                <a:cs typeface="Arial"/>
              </a:rPr>
              <a:t>The SENDCO is available to speak to at parents evening.</a:t>
            </a:r>
          </a:p>
        </p:txBody>
      </p:sp>
      <p:sp>
        <p:nvSpPr>
          <p:cNvPr id="6" name="Rounded Rectangle 5"/>
          <p:cNvSpPr/>
          <p:nvPr/>
        </p:nvSpPr>
        <p:spPr>
          <a:xfrm>
            <a:off x="543120" y="3957014"/>
            <a:ext cx="5552879" cy="1464881"/>
          </a:xfrm>
          <a:prstGeom prst="round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numCol="1" rtlCol="0" anchor="ctr"/>
          <a:lstStyle/>
          <a:p>
            <a:r>
              <a:rPr lang="en-GB" altLang="en-GB" sz="1400" dirty="0">
                <a:solidFill>
                  <a:schemeClr val="tx1"/>
                </a:solidFill>
                <a:latin typeface="Arial" pitchFamily="34" charset="0"/>
                <a:cs typeface="Arial" pitchFamily="34" charset="0"/>
              </a:rPr>
              <a:t>The school regularly texts, emails or contacts parents by phone to discuss any concerns, discuss progress or give praise.  Praise, rewards and behavioural concerns are logged and can be viewed by parents on </a:t>
            </a:r>
            <a:r>
              <a:rPr lang="en-GB" altLang="en-GB" sz="1400" dirty="0" err="1">
                <a:solidFill>
                  <a:schemeClr val="tx1"/>
                </a:solidFill>
                <a:latin typeface="Arial" pitchFamily="34" charset="0"/>
                <a:cs typeface="Arial" pitchFamily="34" charset="0"/>
              </a:rPr>
              <a:t>Classcharts</a:t>
            </a:r>
            <a:r>
              <a:rPr lang="en-GB" altLang="en-GB" sz="1400" dirty="0">
                <a:solidFill>
                  <a:schemeClr val="tx1"/>
                </a:solidFill>
                <a:latin typeface="Arial" pitchFamily="34" charset="0"/>
                <a:cs typeface="Arial" pitchFamily="34" charset="0"/>
              </a:rPr>
              <a:t>.</a:t>
            </a:r>
          </a:p>
        </p:txBody>
      </p:sp>
      <p:sp>
        <p:nvSpPr>
          <p:cNvPr id="7" name="Rounded Rectangle 6"/>
          <p:cNvSpPr/>
          <p:nvPr/>
        </p:nvSpPr>
        <p:spPr>
          <a:xfrm>
            <a:off x="6214369" y="2084134"/>
            <a:ext cx="5552879" cy="4130235"/>
          </a:xfrm>
          <a:prstGeom prst="roundRect">
            <a:avLst/>
          </a:prstGeom>
          <a:solidFill>
            <a:srgbClr val="A679FF"/>
          </a:solidFill>
        </p:spPr>
        <p:style>
          <a:lnRef idx="2">
            <a:schemeClr val="accent5">
              <a:shade val="50000"/>
            </a:schemeClr>
          </a:lnRef>
          <a:fillRef idx="1">
            <a:schemeClr val="accent5"/>
          </a:fillRef>
          <a:effectRef idx="0">
            <a:schemeClr val="accent5"/>
          </a:effectRef>
          <a:fontRef idx="minor">
            <a:schemeClr val="lt1"/>
          </a:fontRef>
        </p:style>
        <p:txBody>
          <a:bodyPr numCol="1" rtlCol="0" anchor="ctr"/>
          <a:lstStyle/>
          <a:p>
            <a:r>
              <a:rPr lang="en-GB" altLang="en-GB" sz="1300" dirty="0">
                <a:latin typeface="Arial" panose="020B0604020202020204" pitchFamily="34" charset="0"/>
                <a:cs typeface="Arial" panose="020B0604020202020204" pitchFamily="34" charset="0"/>
              </a:rPr>
              <a:t>An  Annual Review meeting is offered to the parents of learners who are supported through an Education Health and Care Plan (EHCP).  This meeting, which will include the pupil, will be to discuss and agree support programmes, or review the support offer.</a:t>
            </a:r>
          </a:p>
          <a:p>
            <a:endParaRPr lang="en-GB" altLang="en-GB" sz="1300" dirty="0">
              <a:latin typeface="Arial" panose="020B0604020202020204" pitchFamily="34" charset="0"/>
              <a:cs typeface="Arial" panose="020B0604020202020204" pitchFamily="34" charset="0"/>
            </a:endParaRPr>
          </a:p>
          <a:p>
            <a:r>
              <a:rPr lang="en-GB" altLang="en-GB" sz="1300" dirty="0">
                <a:latin typeface="Arial" panose="020B0604020202020204" pitchFamily="34" charset="0"/>
                <a:cs typeface="Arial" panose="020B0604020202020204" pitchFamily="34" charset="0"/>
              </a:rPr>
              <a:t>We can arrange meetings on request, or through parents evenings.</a:t>
            </a:r>
          </a:p>
          <a:p>
            <a:endParaRPr lang="en-GB" altLang="en-GB" sz="1300" dirty="0">
              <a:latin typeface="Arial" panose="020B0604020202020204" pitchFamily="34" charset="0"/>
              <a:cs typeface="Arial" panose="020B0604020202020204" pitchFamily="34" charset="0"/>
            </a:endParaRPr>
          </a:p>
          <a:p>
            <a:r>
              <a:rPr lang="en-GB" altLang="en-GB" sz="1300" dirty="0">
                <a:latin typeface="Arial" panose="020B0604020202020204" pitchFamily="34" charset="0"/>
                <a:cs typeface="Arial" panose="020B0604020202020204" pitchFamily="34" charset="0"/>
              </a:rPr>
              <a:t>There are a number of ways that parents can be involved in the school:</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Meetings with the SEND and Pastoral Teams run throughout the year and can be requested by parents</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Parents evenings with subject teachers take place annually</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Key information published by the school</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School newsletters </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Text, email and phone calls</a:t>
            </a:r>
          </a:p>
          <a:p>
            <a:pPr marL="285750" indent="-285750">
              <a:buFont typeface="Arial" panose="020B0604020202020204" pitchFamily="34" charset="0"/>
              <a:buChar char="•"/>
            </a:pPr>
            <a:r>
              <a:rPr lang="en-GB" altLang="en-GB" sz="1300" dirty="0">
                <a:latin typeface="Arial" panose="020B0604020202020204" pitchFamily="34" charset="0"/>
                <a:cs typeface="Arial" panose="020B0604020202020204" pitchFamily="34" charset="0"/>
              </a:rPr>
              <a:t>Parents can apply to become Governors when vacancies arise</a:t>
            </a:r>
          </a:p>
        </p:txBody>
      </p:sp>
      <p:pic>
        <p:nvPicPr>
          <p:cNvPr id="8" name="Picture 15" descr="http://euroclio.eu/wp-content/uploads/2016/01/strategies-for-inclusion.png">
            <a:hlinkClick r:id="rId2" action="ppaction://hlinksldjump"/>
          </p:cNvPr>
          <p:cNvPicPr>
            <a:picLocks noChangeAspect="1" noChangeArrowheads="1"/>
          </p:cNvPicPr>
          <p:nvPr/>
        </p:nvPicPr>
        <p:blipFill>
          <a:blip r:embed="rId3" cstate="print"/>
          <a:srcRect b="26104"/>
          <a:stretch>
            <a:fillRect/>
          </a:stretch>
        </p:blipFill>
        <p:spPr>
          <a:xfrm>
            <a:off x="1149253" y="5429878"/>
            <a:ext cx="2930193" cy="872893"/>
          </a:xfrm>
          <a:prstGeom prst="rect">
            <a:avLst/>
          </a:prstGeom>
          <a:noFill/>
        </p:spPr>
      </p:pic>
    </p:spTree>
    <p:extLst>
      <p:ext uri="{BB962C8B-B14F-4D97-AF65-F5344CB8AC3E}">
        <p14:creationId xmlns:p14="http://schemas.microsoft.com/office/powerpoint/2010/main" val="300168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Inclusive Education</a:t>
            </a:r>
          </a:p>
        </p:txBody>
      </p:sp>
      <p:pic>
        <p:nvPicPr>
          <p:cNvPr id="6" name="Picture 5"/>
          <p:cNvPicPr>
            <a:picLocks noChangeAspect="1"/>
          </p:cNvPicPr>
          <p:nvPr/>
        </p:nvPicPr>
        <p:blipFill>
          <a:blip r:embed="rId2"/>
          <a:stretch>
            <a:fillRect/>
          </a:stretch>
        </p:blipFill>
        <p:spPr>
          <a:xfrm>
            <a:off x="472989" y="2531113"/>
            <a:ext cx="5855970" cy="3756525"/>
          </a:xfrm>
          <a:prstGeom prst="rect">
            <a:avLst/>
          </a:prstGeom>
        </p:spPr>
      </p:pic>
      <p:sp>
        <p:nvSpPr>
          <p:cNvPr id="7" name="TextBox 6"/>
          <p:cNvSpPr txBox="1"/>
          <p:nvPr/>
        </p:nvSpPr>
        <p:spPr>
          <a:xfrm>
            <a:off x="-544572" y="2001900"/>
            <a:ext cx="4339244" cy="523220"/>
          </a:xfrm>
          <a:prstGeom prst="rect">
            <a:avLst/>
          </a:prstGeom>
          <a:noFill/>
        </p:spPr>
        <p:txBody>
          <a:bodyPr wrap="square" numCol="1" rtlCol="0">
            <a:spAutoFit/>
          </a:bodyPr>
          <a:lstStyle/>
          <a:p>
            <a:pPr algn="ctr"/>
            <a:r>
              <a:rPr lang="en-GB" altLang="en-GB" sz="2800" b="1" dirty="0">
                <a:solidFill>
                  <a:srgbClr val="0070C0"/>
                </a:solidFill>
              </a:rPr>
              <a:t>The Curriculum</a:t>
            </a:r>
          </a:p>
        </p:txBody>
      </p:sp>
      <p:sp>
        <p:nvSpPr>
          <p:cNvPr id="8" name="TextBox 7"/>
          <p:cNvSpPr txBox="1"/>
          <p:nvPr/>
        </p:nvSpPr>
        <p:spPr>
          <a:xfrm rot="21244310">
            <a:off x="981130" y="2754942"/>
            <a:ext cx="2296949" cy="2839239"/>
          </a:xfrm>
          <a:prstGeom prst="rect">
            <a:avLst/>
          </a:prstGeom>
          <a:noFill/>
        </p:spPr>
        <p:txBody>
          <a:bodyPr wrap="square" numCol="1" rtlCol="0">
            <a:spAutoFit/>
          </a:bodyPr>
          <a:lstStyle/>
          <a:p>
            <a:r>
              <a:rPr lang="en-GB" altLang="en-GB" sz="1050" b="1" dirty="0">
                <a:solidFill>
                  <a:srgbClr val="002060"/>
                </a:solidFill>
                <a:latin typeface="MV Boli" panose="02000500030200090000" pitchFamily="2" charset="0"/>
                <a:cs typeface="MV Boli" panose="02000500030200090000" pitchFamily="2" charset="0"/>
              </a:rPr>
              <a:t>Strategies for subject teachers are detailed in the Pupil Passports.</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Quality First Teaching using scaffolding and modelling alongside resources to suit the individual needs of learners.</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Alternative curriculum packages for individual learners with specific needs.</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Learners with SEND have the same curriculum choices as all learners</a:t>
            </a:r>
          </a:p>
          <a:p>
            <a:endParaRPr lang="en-GB" altLang="en-GB" sz="1050" dirty="0">
              <a:latin typeface="MV Boli" panose="02000500030200090000" pitchFamily="2" charset="0"/>
              <a:cs typeface="MV Boli" panose="02000500030200090000" pitchFamily="2" charset="0"/>
            </a:endParaRPr>
          </a:p>
        </p:txBody>
      </p:sp>
      <p:sp>
        <p:nvSpPr>
          <p:cNvPr id="9" name="Rectangle 8"/>
          <p:cNvSpPr/>
          <p:nvPr/>
        </p:nvSpPr>
        <p:spPr>
          <a:xfrm>
            <a:off x="472989" y="1252314"/>
            <a:ext cx="11794894" cy="584775"/>
          </a:xfrm>
          <a:prstGeom prst="rect">
            <a:avLst/>
          </a:prstGeom>
        </p:spPr>
        <p:txBody>
          <a:bodyPr wrap="square" lIns="91440" tIns="45720" rIns="91440" bIns="45720" numCol="1" anchor="t">
            <a:spAutoFit/>
          </a:bodyPr>
          <a:lstStyle/>
          <a:p>
            <a:r>
              <a:rPr lang="en-GB" altLang="en-GB" sz="1600" dirty="0">
                <a:latin typeface="Arial"/>
                <a:cs typeface="Arial"/>
              </a:rPr>
              <a:t>We welcome learners of all abilities and backgrounds into our caring and challenging learning environment and through our highly skilled and compassionate team of staff, seek to create an exceptional learning community where everyone can excel. </a:t>
            </a:r>
            <a:endParaRPr lang="en-GB" altLang="en-GB" sz="1600" dirty="0">
              <a:latin typeface="Arial" pitchFamily="34" charset="0"/>
              <a:cs typeface="Arial" pitchFamily="34" charset="0"/>
            </a:endParaRPr>
          </a:p>
        </p:txBody>
      </p:sp>
      <p:pic>
        <p:nvPicPr>
          <p:cNvPr id="11" name="Picture 10"/>
          <p:cNvPicPr>
            <a:picLocks noChangeAspect="1"/>
          </p:cNvPicPr>
          <p:nvPr/>
        </p:nvPicPr>
        <p:blipFill rotWithShape="1">
          <a:blip r:embed="rId3"/>
          <a:srcRect l="8459" t="10440" r="2432" b="17348"/>
          <a:stretch/>
        </p:blipFill>
        <p:spPr>
          <a:xfrm>
            <a:off x="7458528" y="4623508"/>
            <a:ext cx="3781569" cy="1844503"/>
          </a:xfrm>
          <a:prstGeom prst="rect">
            <a:avLst/>
          </a:prstGeom>
        </p:spPr>
      </p:pic>
      <p:sp>
        <p:nvSpPr>
          <p:cNvPr id="12" name="TextBox 11"/>
          <p:cNvSpPr txBox="1"/>
          <p:nvPr/>
        </p:nvSpPr>
        <p:spPr>
          <a:xfrm>
            <a:off x="5371631" y="4429624"/>
            <a:ext cx="4339244" cy="369332"/>
          </a:xfrm>
          <a:prstGeom prst="rect">
            <a:avLst/>
          </a:prstGeom>
          <a:noFill/>
        </p:spPr>
        <p:txBody>
          <a:bodyPr wrap="square" numCol="1" rtlCol="0">
            <a:spAutoFit/>
          </a:bodyPr>
          <a:lstStyle/>
          <a:p>
            <a:pPr algn="ctr"/>
            <a:r>
              <a:rPr lang="en-GB" altLang="en-GB" b="1" dirty="0">
                <a:solidFill>
                  <a:srgbClr val="0070C0"/>
                </a:solidFill>
              </a:rPr>
              <a:t>Trips and Visits</a:t>
            </a:r>
          </a:p>
        </p:txBody>
      </p:sp>
      <p:sp>
        <p:nvSpPr>
          <p:cNvPr id="13" name="TextBox 12"/>
          <p:cNvSpPr txBox="1"/>
          <p:nvPr/>
        </p:nvSpPr>
        <p:spPr>
          <a:xfrm>
            <a:off x="7541253" y="5310318"/>
            <a:ext cx="4007280" cy="646331"/>
          </a:xfrm>
          <a:prstGeom prst="rect">
            <a:avLst/>
          </a:prstGeom>
          <a:noFill/>
        </p:spPr>
        <p:txBody>
          <a:bodyPr wrap="square" numCol="1" rtlCol="0">
            <a:spAutoFit/>
          </a:bodyPr>
          <a:lstStyle/>
          <a:p>
            <a:r>
              <a:rPr lang="en-GB" altLang="en-GB" sz="900" b="1" dirty="0">
                <a:solidFill>
                  <a:srgbClr val="002060"/>
                </a:solidFill>
                <a:latin typeface="Arial Rounded MT Bold" panose="020F0704030504030204" pitchFamily="34" charset="0"/>
              </a:rPr>
              <a:t>Activities are open to all pupils.  Discussions with parents and providers  take place as needed, and full risk assessments are carried out.  Reasonable adjustments and additional staffing </a:t>
            </a:r>
          </a:p>
          <a:p>
            <a:r>
              <a:rPr lang="en-GB" altLang="en-GB" sz="900" b="1" dirty="0">
                <a:solidFill>
                  <a:srgbClr val="002060"/>
                </a:solidFill>
                <a:latin typeface="Arial Rounded MT Bold" panose="020F0704030504030204" pitchFamily="34" charset="0"/>
              </a:rPr>
              <a:t>are utilised in line with specific pupil needs.</a:t>
            </a:r>
          </a:p>
        </p:txBody>
      </p:sp>
      <p:pic>
        <p:nvPicPr>
          <p:cNvPr id="14" name="Picture 13"/>
          <p:cNvPicPr>
            <a:picLocks noChangeAspect="1"/>
          </p:cNvPicPr>
          <p:nvPr/>
        </p:nvPicPr>
        <p:blipFill rotWithShape="1">
          <a:blip r:embed="rId4"/>
          <a:srcRect r="-4284" b="82267"/>
          <a:stretch/>
        </p:blipFill>
        <p:spPr>
          <a:xfrm>
            <a:off x="6378573" y="1875495"/>
            <a:ext cx="5600065" cy="496601"/>
          </a:xfrm>
          <a:prstGeom prst="rect">
            <a:avLst/>
          </a:prstGeom>
        </p:spPr>
      </p:pic>
      <p:sp>
        <p:nvSpPr>
          <p:cNvPr id="15" name="TextBox 14"/>
          <p:cNvSpPr txBox="1"/>
          <p:nvPr/>
        </p:nvSpPr>
        <p:spPr>
          <a:xfrm>
            <a:off x="6893963" y="2336743"/>
            <a:ext cx="4388859" cy="2092881"/>
          </a:xfrm>
          <a:prstGeom prst="rect">
            <a:avLst/>
          </a:prstGeom>
          <a:solidFill>
            <a:schemeClr val="bg1"/>
          </a:solidFill>
          <a:ln>
            <a:solidFill>
              <a:schemeClr val="tx1"/>
            </a:solidFill>
          </a:ln>
        </p:spPr>
        <p:txBody>
          <a:bodyPr wrap="square" numCol="1" rtlCol="0">
            <a:spAutoFit/>
          </a:bodyPr>
          <a:lstStyle/>
          <a:p>
            <a:pPr marL="171450" indent="-171450">
              <a:buFont typeface="Arial" panose="020B0604020202020204" pitchFamily="34" charset="0"/>
              <a:buChar char="•"/>
            </a:pPr>
            <a:r>
              <a:rPr lang="en-GB" altLang="en-GB" sz="1400" b="1" dirty="0">
                <a:solidFill>
                  <a:srgbClr val="002060"/>
                </a:solidFill>
              </a:rPr>
              <a:t>Spacious site </a:t>
            </a:r>
          </a:p>
          <a:p>
            <a:pPr marL="171450" indent="-171450">
              <a:buFont typeface="Arial" panose="020B0604020202020204" pitchFamily="34" charset="0"/>
              <a:buChar char="•"/>
            </a:pPr>
            <a:r>
              <a:rPr lang="en-GB" altLang="en-GB" sz="1400" b="1" dirty="0">
                <a:solidFill>
                  <a:srgbClr val="002060"/>
                </a:solidFill>
              </a:rPr>
              <a:t>Lift access to upper floors</a:t>
            </a:r>
          </a:p>
          <a:p>
            <a:pPr marL="171450" indent="-171450">
              <a:buFont typeface="Arial" panose="020B0604020202020204" pitchFamily="34" charset="0"/>
              <a:buChar char="•"/>
            </a:pPr>
            <a:r>
              <a:rPr lang="en-GB" altLang="en-GB" sz="1400" b="1" dirty="0">
                <a:solidFill>
                  <a:srgbClr val="002060"/>
                </a:solidFill>
              </a:rPr>
              <a:t>Disabled toilet facilities</a:t>
            </a:r>
          </a:p>
          <a:p>
            <a:pPr marL="171450" indent="-171450">
              <a:buFont typeface="Arial" panose="020B0604020202020204" pitchFamily="34" charset="0"/>
              <a:buChar char="•"/>
            </a:pPr>
            <a:r>
              <a:rPr lang="en-GB" altLang="en-GB" sz="1400" b="1" dirty="0">
                <a:solidFill>
                  <a:srgbClr val="002060"/>
                </a:solidFill>
              </a:rPr>
              <a:t>Hearing Induction Loop </a:t>
            </a:r>
          </a:p>
          <a:p>
            <a:pPr marL="171450" indent="-171450">
              <a:buFont typeface="Arial" panose="020B0604020202020204" pitchFamily="34" charset="0"/>
              <a:buChar char="•"/>
            </a:pPr>
            <a:r>
              <a:rPr lang="en-GB" altLang="en-GB" sz="1400" b="1" dirty="0">
                <a:solidFill>
                  <a:srgbClr val="002060"/>
                </a:solidFill>
              </a:rPr>
              <a:t>Able to support radio and hearing aid use</a:t>
            </a:r>
          </a:p>
          <a:p>
            <a:pPr marL="171450" indent="-171450">
              <a:buFont typeface="Arial" panose="020B0604020202020204" pitchFamily="34" charset="0"/>
              <a:buChar char="•"/>
            </a:pPr>
            <a:r>
              <a:rPr lang="en-GB" altLang="en-GB" sz="1400" b="1" dirty="0">
                <a:solidFill>
                  <a:srgbClr val="002060"/>
                </a:solidFill>
              </a:rPr>
              <a:t>Assistive technology (laptop computers)</a:t>
            </a:r>
          </a:p>
          <a:p>
            <a:pPr marL="171450" indent="-171450">
              <a:buFont typeface="Arial" panose="020B0604020202020204" pitchFamily="34" charset="0"/>
              <a:buChar char="•"/>
            </a:pPr>
            <a:r>
              <a:rPr lang="en-GB" altLang="en-GB" sz="1400" b="1" dirty="0">
                <a:solidFill>
                  <a:srgbClr val="002060"/>
                </a:solidFill>
              </a:rPr>
              <a:t>Managed transitions for pupils if needed</a:t>
            </a:r>
          </a:p>
          <a:p>
            <a:endParaRPr lang="en-GB" altLang="en-GB" sz="800" dirty="0">
              <a:solidFill>
                <a:srgbClr val="002060"/>
              </a:solidFill>
            </a:endParaRPr>
          </a:p>
          <a:p>
            <a:r>
              <a:rPr lang="en-GB" altLang="en-GB" sz="1200" b="1" dirty="0">
                <a:solidFill>
                  <a:srgbClr val="002060"/>
                </a:solidFill>
              </a:rPr>
              <a:t>A copy of the accessibility plan is available on the main school website</a:t>
            </a:r>
          </a:p>
        </p:txBody>
      </p:sp>
      <p:sp>
        <p:nvSpPr>
          <p:cNvPr id="16" name="TextBox 15"/>
          <p:cNvSpPr txBox="1"/>
          <p:nvPr/>
        </p:nvSpPr>
        <p:spPr>
          <a:xfrm>
            <a:off x="6893963" y="1868017"/>
            <a:ext cx="4339244" cy="523220"/>
          </a:xfrm>
          <a:prstGeom prst="rect">
            <a:avLst/>
          </a:prstGeom>
          <a:noFill/>
        </p:spPr>
        <p:txBody>
          <a:bodyPr wrap="square" numCol="1" rtlCol="0">
            <a:spAutoFit/>
          </a:bodyPr>
          <a:lstStyle/>
          <a:p>
            <a:pPr algn="ctr"/>
            <a:r>
              <a:rPr lang="en-GB" altLang="en-GB" sz="2800" b="1" dirty="0">
                <a:solidFill>
                  <a:srgbClr val="0070C0"/>
                </a:solidFill>
              </a:rPr>
              <a:t>The Building</a:t>
            </a:r>
          </a:p>
        </p:txBody>
      </p:sp>
      <p:sp>
        <p:nvSpPr>
          <p:cNvPr id="17" name="TextBox 16"/>
          <p:cNvSpPr txBox="1"/>
          <p:nvPr/>
        </p:nvSpPr>
        <p:spPr>
          <a:xfrm rot="264748">
            <a:off x="3484951" y="3091105"/>
            <a:ext cx="2296949" cy="2031325"/>
          </a:xfrm>
          <a:prstGeom prst="rect">
            <a:avLst/>
          </a:prstGeom>
          <a:noFill/>
        </p:spPr>
        <p:txBody>
          <a:bodyPr wrap="square" numCol="1" rtlCol="0">
            <a:spAutoFit/>
          </a:bodyPr>
          <a:lstStyle/>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Knowledge organisers present a clear overview of key ideas.</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Teachers use accessibility tools to make lessons inclusive.</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Quiet working spaces available for learners with specific needs.</a:t>
            </a:r>
          </a:p>
          <a:p>
            <a:endParaRPr lang="en-GB" altLang="en-GB" sz="1050" b="1" dirty="0">
              <a:solidFill>
                <a:srgbClr val="002060"/>
              </a:solidFill>
              <a:latin typeface="MV Boli" panose="02000500030200090000" pitchFamily="2" charset="0"/>
              <a:cs typeface="MV Boli" panose="02000500030200090000" pitchFamily="2" charset="0"/>
            </a:endParaRPr>
          </a:p>
          <a:p>
            <a:r>
              <a:rPr lang="en-GB" altLang="en-GB" sz="1050" b="1" dirty="0">
                <a:solidFill>
                  <a:srgbClr val="002060"/>
                </a:solidFill>
                <a:latin typeface="MV Boli" panose="02000500030200090000" pitchFamily="2" charset="0"/>
                <a:cs typeface="MV Boli" panose="02000500030200090000" pitchFamily="2" charset="0"/>
              </a:rPr>
              <a:t>Support from teaching assistants assigned to year groups</a:t>
            </a:r>
          </a:p>
        </p:txBody>
      </p:sp>
    </p:spTree>
    <p:extLst>
      <p:ext uri="{BB962C8B-B14F-4D97-AF65-F5344CB8AC3E}">
        <p14:creationId xmlns:p14="http://schemas.microsoft.com/office/powerpoint/2010/main" val="350735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Further help</a:t>
            </a:r>
          </a:p>
        </p:txBody>
      </p:sp>
      <p:sp>
        <p:nvSpPr>
          <p:cNvPr id="4" name="TextBox 3"/>
          <p:cNvSpPr txBox="1"/>
          <p:nvPr/>
        </p:nvSpPr>
        <p:spPr>
          <a:xfrm>
            <a:off x="456554" y="1371091"/>
            <a:ext cx="11261970" cy="4201150"/>
          </a:xfrm>
          <a:prstGeom prst="rect">
            <a:avLst/>
          </a:prstGeom>
          <a:noFill/>
        </p:spPr>
        <p:txBody>
          <a:bodyPr wrap="square" lIns="91440" tIns="45720" rIns="91440" bIns="45720" rtlCol="0" anchor="t">
            <a:spAutoFit/>
          </a:bodyPr>
          <a:lstStyle/>
          <a:p>
            <a:r>
              <a:rPr lang="en-GB" sz="1600" b="1" dirty="0"/>
              <a:t>ONE Multi Academies Trust Website- </a:t>
            </a:r>
            <a:r>
              <a:rPr lang="en-GB" sz="1600" b="1" dirty="0">
                <a:hlinkClick r:id="rId2"/>
              </a:rPr>
              <a:t>https://onemat.org.uk</a:t>
            </a:r>
            <a:r>
              <a:rPr lang="en-GB" sz="1600" b="1" dirty="0"/>
              <a:t> </a:t>
            </a:r>
            <a:endParaRPr lang="en-GB" sz="1600" b="1" u="sng" dirty="0"/>
          </a:p>
          <a:p>
            <a:endParaRPr lang="en-GB" sz="1600" b="1" u="sng" dirty="0"/>
          </a:p>
          <a:p>
            <a:r>
              <a:rPr lang="en-GB" sz="1600" b="1" dirty="0"/>
              <a:t>The Khalsa Academy Wolverhampton website –  https://tkaw.org/</a:t>
            </a:r>
          </a:p>
          <a:p>
            <a:endParaRPr lang="en-GB" sz="1600" b="1" dirty="0"/>
          </a:p>
          <a:p>
            <a:r>
              <a:rPr lang="en-GB" sz="1600" b="1" dirty="0"/>
              <a:t>Local Offer</a:t>
            </a:r>
          </a:p>
          <a:p>
            <a:r>
              <a:rPr lang="en-GB" sz="1600" dirty="0"/>
              <a:t>Wolverhampton’s Local Authority Offer </a:t>
            </a:r>
            <a:r>
              <a:rPr lang="en-GB" sz="1600" dirty="0">
                <a:hlinkClick r:id="rId3"/>
              </a:rPr>
              <a:t>http://www.wolverhampton.gov.uk/localoffer</a:t>
            </a:r>
            <a:r>
              <a:rPr lang="en-GB" sz="1600" dirty="0"/>
              <a:t> </a:t>
            </a:r>
          </a:p>
          <a:p>
            <a:endParaRPr lang="en-GB" sz="1600" b="1" dirty="0"/>
          </a:p>
          <a:p>
            <a:endParaRPr lang="en-GB" sz="1600" dirty="0"/>
          </a:p>
          <a:p>
            <a:r>
              <a:rPr lang="en-GB" sz="1600" b="1" dirty="0" err="1"/>
              <a:t>Atam</a:t>
            </a:r>
            <a:r>
              <a:rPr lang="en-GB" sz="1600" b="1" dirty="0"/>
              <a:t> Academy </a:t>
            </a:r>
            <a:r>
              <a:rPr lang="en-GB" sz="1600" b="1" dirty="0" err="1"/>
              <a:t>Webiste</a:t>
            </a:r>
            <a:r>
              <a:rPr lang="en-GB" sz="1600" b="1" dirty="0"/>
              <a:t>- </a:t>
            </a:r>
            <a:r>
              <a:rPr lang="en-GB" sz="1600" b="1" dirty="0">
                <a:hlinkClick r:id="rId4"/>
              </a:rPr>
              <a:t>https://atamacademy.com/</a:t>
            </a:r>
            <a:r>
              <a:rPr lang="en-GB" sz="1600" b="1" dirty="0"/>
              <a:t> </a:t>
            </a:r>
          </a:p>
          <a:p>
            <a:endParaRPr lang="en-GB" sz="1600" b="1" dirty="0"/>
          </a:p>
          <a:p>
            <a:r>
              <a:rPr lang="en-GB" sz="1600" b="1" dirty="0"/>
              <a:t>Local Offer- </a:t>
            </a:r>
            <a:r>
              <a:rPr lang="en-GB" sz="1600" b="1" dirty="0">
                <a:hlinkClick r:id="rId5"/>
              </a:rPr>
              <a:t>https://find.redbridge.gov.uk/kb5/redbridge/fsd/localoffer.page?localofferchannel=0</a:t>
            </a:r>
            <a:r>
              <a:rPr lang="en-GB" sz="1600" b="1" dirty="0"/>
              <a:t> </a:t>
            </a:r>
          </a:p>
          <a:p>
            <a:endParaRPr lang="en-GB" sz="1600" b="1" dirty="0"/>
          </a:p>
          <a:p>
            <a:r>
              <a:rPr lang="en-GB" sz="1600" b="1" dirty="0"/>
              <a:t>SEND Code of Practice: 0-25 years</a:t>
            </a:r>
            <a:r>
              <a:rPr lang="en-GB" sz="1600" dirty="0"/>
              <a:t> this is the formal document that provides all educational providers with guidance on statutory provision.</a:t>
            </a:r>
            <a:endParaRPr lang="en-GB" sz="1600" dirty="0">
              <a:cs typeface="Calibri"/>
            </a:endParaRPr>
          </a:p>
          <a:p>
            <a:r>
              <a:rPr lang="en-GB" sz="1600" dirty="0">
                <a:hlinkClick r:id="rId6"/>
              </a:rPr>
              <a:t>https://www.gov.uk/government/publications/send-code-of-practice-0-to-25</a:t>
            </a:r>
            <a:endParaRPr lang="en-GB" sz="1600" dirty="0"/>
          </a:p>
          <a:p>
            <a:endParaRPr lang="en-GB" sz="1600" dirty="0"/>
          </a:p>
          <a:p>
            <a:endParaRPr lang="en-GB" sz="1100" dirty="0"/>
          </a:p>
        </p:txBody>
      </p:sp>
    </p:spTree>
    <p:extLst>
      <p:ext uri="{BB962C8B-B14F-4D97-AF65-F5344CB8AC3E}">
        <p14:creationId xmlns:p14="http://schemas.microsoft.com/office/powerpoint/2010/main" val="308569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Complaints</a:t>
            </a:r>
          </a:p>
        </p:txBody>
      </p:sp>
      <p:sp>
        <p:nvSpPr>
          <p:cNvPr id="3" name="Content Placeholder 2"/>
          <p:cNvSpPr>
            <a:spLocks noGrp="1"/>
          </p:cNvSpPr>
          <p:nvPr>
            <p:ph idx="1"/>
          </p:nvPr>
        </p:nvSpPr>
        <p:spPr>
          <a:xfrm>
            <a:off x="479395" y="1825625"/>
            <a:ext cx="11327906" cy="4351338"/>
          </a:xfrm>
        </p:spPr>
        <p:txBody>
          <a:bodyPr>
            <a:normAutofit lnSpcReduction="10000"/>
          </a:bodyPr>
          <a:lstStyle/>
          <a:p>
            <a:pPr marL="0" indent="0">
              <a:buNone/>
            </a:pPr>
            <a:r>
              <a:rPr lang="en-GB" sz="2400" b="1" dirty="0"/>
              <a:t>What can you do if you are not satisfied with a decision or what is happening? </a:t>
            </a:r>
            <a:endParaRPr lang="en-GB" sz="2400" dirty="0"/>
          </a:p>
          <a:p>
            <a:r>
              <a:rPr lang="en-GB" sz="2400" dirty="0"/>
              <a:t>Your views are important and it is important that people listen to them and that you are satisfied with what happens. </a:t>
            </a:r>
          </a:p>
          <a:p>
            <a:r>
              <a:rPr lang="en-GB" sz="2400" dirty="0"/>
              <a:t>If you have a concern then the first point of contact would be:</a:t>
            </a:r>
          </a:p>
          <a:p>
            <a:endParaRPr lang="en-GB" sz="2400" dirty="0"/>
          </a:p>
          <a:p>
            <a:r>
              <a:rPr lang="en-GB" sz="2400" dirty="0"/>
              <a:t>The </a:t>
            </a:r>
            <a:r>
              <a:rPr lang="en-GB" sz="2400" dirty="0" err="1"/>
              <a:t>Khalsa</a:t>
            </a:r>
            <a:r>
              <a:rPr lang="en-GB" sz="2400" dirty="0"/>
              <a:t> Academy Wolverhampton-  The Assistant Principal for Inclusion, Miss Amy Evans. You can contact her on </a:t>
            </a:r>
            <a:r>
              <a:rPr lang="en-GB" sz="2400" dirty="0">
                <a:hlinkClick r:id="rId2"/>
              </a:rPr>
              <a:t>a.evans@tkaw.org</a:t>
            </a:r>
            <a:r>
              <a:rPr lang="en-GB" sz="2400" dirty="0"/>
              <a:t> or 01902 925390 If you are not satisfied that your concern has been addressed please speak to the Head of School Mr Sukhdev </a:t>
            </a:r>
            <a:r>
              <a:rPr lang="en-GB" sz="2400" dirty="0" err="1"/>
              <a:t>Shoker</a:t>
            </a:r>
            <a:r>
              <a:rPr lang="en-GB" sz="2400" dirty="0"/>
              <a:t>. </a:t>
            </a:r>
          </a:p>
          <a:p>
            <a:r>
              <a:rPr lang="en-GB" sz="2400" dirty="0" err="1"/>
              <a:t>Atam</a:t>
            </a:r>
            <a:r>
              <a:rPr lang="en-GB" sz="2400" dirty="0"/>
              <a:t> Academy- SENDCO, Samantha Williams on </a:t>
            </a:r>
            <a:r>
              <a:rPr lang="en-GB" dirty="0">
                <a:hlinkClick r:id="rId3"/>
              </a:rPr>
              <a:t>senco@atamacademy.com</a:t>
            </a:r>
            <a:r>
              <a:rPr lang="en-GB" dirty="0"/>
              <a:t> </a:t>
            </a:r>
            <a:r>
              <a:rPr lang="en-GB" sz="2400" dirty="0"/>
              <a:t>- or </a:t>
            </a:r>
            <a:r>
              <a:rPr lang="en-GB" dirty="0"/>
              <a:t>0208 252 9831. </a:t>
            </a:r>
            <a:r>
              <a:rPr lang="en-GB" sz="2400" dirty="0"/>
              <a:t>If you are not satisfied that your concern has been addressed please speak to the Principal Chris Steed. </a:t>
            </a:r>
          </a:p>
          <a:p>
            <a:endParaRPr lang="en-GB" sz="2400" dirty="0"/>
          </a:p>
        </p:txBody>
      </p:sp>
    </p:spTree>
    <p:extLst>
      <p:ext uri="{BB962C8B-B14F-4D97-AF65-F5344CB8AC3E}">
        <p14:creationId xmlns:p14="http://schemas.microsoft.com/office/powerpoint/2010/main" val="139972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CC887-4A60-4A5A-BB2C-BC5E6B5C3939}"/>
              </a:ext>
            </a:extLst>
          </p:cNvPr>
          <p:cNvSpPr>
            <a:spLocks noGrp="1"/>
          </p:cNvSpPr>
          <p:nvPr>
            <p:ph type="title"/>
          </p:nvPr>
        </p:nvSpPr>
        <p:spPr/>
        <p:txBody>
          <a:bodyPr/>
          <a:lstStyle/>
          <a:p>
            <a:r>
              <a:rPr lang="en-GB" dirty="0"/>
              <a:t>The Mission</a:t>
            </a:r>
          </a:p>
        </p:txBody>
      </p:sp>
      <p:sp>
        <p:nvSpPr>
          <p:cNvPr id="3" name="Content Placeholder 2">
            <a:extLst>
              <a:ext uri="{FF2B5EF4-FFF2-40B4-BE49-F238E27FC236}">
                <a16:creationId xmlns:a16="http://schemas.microsoft.com/office/drawing/2014/main" id="{4C4E2F64-768D-452C-8721-3EA975FD2E93}"/>
              </a:ext>
            </a:extLst>
          </p:cNvPr>
          <p:cNvSpPr>
            <a:spLocks noGrp="1"/>
          </p:cNvSpPr>
          <p:nvPr>
            <p:ph idx="1"/>
          </p:nvPr>
        </p:nvSpPr>
        <p:spPr/>
        <p:txBody>
          <a:bodyPr/>
          <a:lstStyle/>
          <a:p>
            <a:pPr marL="0" indent="0" algn="ctr">
              <a:buNone/>
            </a:pPr>
            <a:r>
              <a:rPr lang="en-GB" dirty="0">
                <a:highlight>
                  <a:srgbClr val="FFFF00"/>
                </a:highlight>
              </a:rPr>
              <a:t>Our mission at ONE Multi Academies Trust is to celebrate and support diversity, providing tailored educational experiences through Quality First Teaching and inclusive provisions, embodying our belief in</a:t>
            </a:r>
          </a:p>
          <a:p>
            <a:pPr marL="0" indent="0" algn="ctr">
              <a:buNone/>
            </a:pPr>
            <a:r>
              <a:rPr lang="en-GB" dirty="0">
                <a:highlight>
                  <a:srgbClr val="FFFF00"/>
                </a:highlight>
              </a:rPr>
              <a:t> ‘Together As One’.</a:t>
            </a:r>
          </a:p>
          <a:p>
            <a:endParaRPr lang="en-GB" dirty="0"/>
          </a:p>
        </p:txBody>
      </p:sp>
    </p:spTree>
    <p:extLst>
      <p:ext uri="{BB962C8B-B14F-4D97-AF65-F5344CB8AC3E}">
        <p14:creationId xmlns:p14="http://schemas.microsoft.com/office/powerpoint/2010/main" val="198023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22B6-0B85-41F6-97CE-F098A34664AB}"/>
              </a:ext>
            </a:extLst>
          </p:cNvPr>
          <p:cNvSpPr>
            <a:spLocks noGrp="1"/>
          </p:cNvSpPr>
          <p:nvPr>
            <p:ph type="title"/>
          </p:nvPr>
        </p:nvSpPr>
        <p:spPr/>
        <p:txBody>
          <a:bodyPr/>
          <a:lstStyle/>
          <a:p>
            <a:pPr algn="ctr"/>
            <a:r>
              <a:rPr lang="en-GB" b="1" u="sng" dirty="0">
                <a:solidFill>
                  <a:srgbClr val="002060"/>
                </a:solidFill>
              </a:rPr>
              <a:t>Our Vision</a:t>
            </a:r>
          </a:p>
        </p:txBody>
      </p:sp>
      <p:sp>
        <p:nvSpPr>
          <p:cNvPr id="3" name="Content Placeholder 2">
            <a:extLst>
              <a:ext uri="{FF2B5EF4-FFF2-40B4-BE49-F238E27FC236}">
                <a16:creationId xmlns:a16="http://schemas.microsoft.com/office/drawing/2014/main" id="{CB2F7307-0A3B-488A-B47E-E0E64C279D4A}"/>
              </a:ext>
            </a:extLst>
          </p:cNvPr>
          <p:cNvSpPr>
            <a:spLocks noGrp="1"/>
          </p:cNvSpPr>
          <p:nvPr>
            <p:ph idx="1"/>
          </p:nvPr>
        </p:nvSpPr>
        <p:spPr/>
        <p:txBody>
          <a:bodyPr/>
          <a:lstStyle/>
          <a:p>
            <a:pPr marL="0" indent="0">
              <a:buNone/>
            </a:pPr>
            <a:r>
              <a:rPr lang="en-GB" dirty="0"/>
              <a:t>ONE Multi Academies Trust don’t just accept difference—we celebrate, we support, and we thrive on it for the benefit of our learners and our communities. The Trust is inclusive and understands that </a:t>
            </a:r>
            <a:r>
              <a:rPr lang="en-GB" b="1" dirty="0"/>
              <a:t>every child </a:t>
            </a:r>
            <a:r>
              <a:rPr lang="en-GB" dirty="0"/>
              <a:t>is </a:t>
            </a:r>
            <a:r>
              <a:rPr lang="en-GB" b="1" dirty="0"/>
              <a:t>different</a:t>
            </a:r>
            <a:r>
              <a:rPr lang="en-GB" dirty="0"/>
              <a:t>, meaning every child’s </a:t>
            </a:r>
            <a:r>
              <a:rPr lang="en-GB" b="1" dirty="0"/>
              <a:t>educational needs are different</a:t>
            </a:r>
            <a:r>
              <a:rPr lang="en-GB" dirty="0"/>
              <a:t>. Our academies provide Quality First Teaching, together with scaffolding and modelling for our learners alongside a range of provisions to help our learners to achieve. </a:t>
            </a:r>
          </a:p>
          <a:p>
            <a:pPr marL="0" indent="0" algn="ctr">
              <a:buNone/>
            </a:pPr>
            <a:r>
              <a:rPr lang="en-GB" dirty="0"/>
              <a:t>We believe in ‘</a:t>
            </a:r>
            <a:r>
              <a:rPr lang="en-GB" b="1" dirty="0"/>
              <a:t>Together As One’</a:t>
            </a:r>
            <a:r>
              <a:rPr lang="en-GB" dirty="0"/>
              <a:t>.</a:t>
            </a:r>
          </a:p>
          <a:p>
            <a:endParaRPr lang="en-GB" dirty="0"/>
          </a:p>
        </p:txBody>
      </p:sp>
      <p:pic>
        <p:nvPicPr>
          <p:cNvPr id="5" name="Picture 15" descr="http://euroclio.eu/wp-content/uploads/2016/01/strategies-for-inclusion.png">
            <a:extLst>
              <a:ext uri="{FF2B5EF4-FFF2-40B4-BE49-F238E27FC236}">
                <a16:creationId xmlns:a16="http://schemas.microsoft.com/office/drawing/2014/main" id="{B276DA42-3782-46DB-AA87-A207C7AB9CE3}"/>
              </a:ext>
            </a:extLst>
          </p:cNvPr>
          <p:cNvPicPr>
            <a:picLocks noChangeAspect="1" noChangeArrowheads="1"/>
          </p:cNvPicPr>
          <p:nvPr/>
        </p:nvPicPr>
        <p:blipFill>
          <a:blip r:embed="rId2" cstate="print"/>
          <a:srcRect b="26104"/>
          <a:stretch>
            <a:fillRect/>
          </a:stretch>
        </p:blipFill>
        <p:spPr>
          <a:xfrm>
            <a:off x="4475461" y="5220071"/>
            <a:ext cx="3241078" cy="756515"/>
          </a:xfrm>
          <a:prstGeom prst="rect">
            <a:avLst/>
          </a:prstGeom>
          <a:noFill/>
        </p:spPr>
      </p:pic>
    </p:spTree>
    <p:extLst>
      <p:ext uri="{BB962C8B-B14F-4D97-AF65-F5344CB8AC3E}">
        <p14:creationId xmlns:p14="http://schemas.microsoft.com/office/powerpoint/2010/main" val="91619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Our Aims</a:t>
            </a:r>
          </a:p>
        </p:txBody>
      </p:sp>
      <p:sp>
        <p:nvSpPr>
          <p:cNvPr id="3" name="Content Placeholder 2"/>
          <p:cNvSpPr>
            <a:spLocks noGrp="1"/>
          </p:cNvSpPr>
          <p:nvPr>
            <p:ph idx="1"/>
          </p:nvPr>
        </p:nvSpPr>
        <p:spPr/>
        <p:txBody>
          <a:bodyPr>
            <a:normAutofit/>
          </a:bodyPr>
          <a:lstStyle/>
          <a:p>
            <a:pPr marL="0" indent="0">
              <a:buNone/>
            </a:pPr>
            <a:r>
              <a:rPr lang="en-GB" sz="2400" dirty="0"/>
              <a:t>We aim to:</a:t>
            </a:r>
          </a:p>
          <a:p>
            <a:r>
              <a:rPr lang="en-GB" sz="2400" dirty="0"/>
              <a:t>Have happy learners who feel secure</a:t>
            </a:r>
          </a:p>
          <a:p>
            <a:r>
              <a:rPr lang="en-GB" sz="2400" dirty="0"/>
              <a:t>Ensure every leaner is included</a:t>
            </a:r>
          </a:p>
          <a:p>
            <a:r>
              <a:rPr lang="en-GB" sz="2400" dirty="0">
                <a:latin typeface="Calibri" panose="020F0502020204030204" pitchFamily="34" charset="0"/>
                <a:ea typeface="Times New Roman" panose="02020603050405020304" pitchFamily="18" charset="0"/>
                <a:cs typeface="Times New Roman" panose="02020603050405020304" pitchFamily="18" charset="0"/>
              </a:rPr>
              <a:t>Raise the aspirations of, and expectations for all pupils with SEND.</a:t>
            </a:r>
          </a:p>
          <a:p>
            <a:r>
              <a:rPr lang="en-GB" sz="2400" dirty="0">
                <a:latin typeface="Calibri" panose="020F0502020204030204" pitchFamily="34" charset="0"/>
                <a:ea typeface="Times New Roman" panose="02020603050405020304" pitchFamily="18" charset="0"/>
                <a:cs typeface="Times New Roman" panose="02020603050405020304" pitchFamily="18" charset="0"/>
              </a:rPr>
              <a:t>Support learners to make progress in line with, or exceeding their expectations</a:t>
            </a:r>
          </a:p>
          <a:p>
            <a:r>
              <a:rPr lang="en-GB" sz="2400" dirty="0">
                <a:latin typeface="Calibri" panose="020F0502020204030204" pitchFamily="34" charset="0"/>
                <a:ea typeface="Times New Roman" panose="02020603050405020304" pitchFamily="18" charset="0"/>
                <a:cs typeface="Times New Roman" panose="02020603050405020304" pitchFamily="18" charset="0"/>
              </a:rPr>
              <a:t>Encourage learners to become more independent in their learning in order to prepare them for life after school.</a:t>
            </a:r>
          </a:p>
          <a:p>
            <a:r>
              <a:rPr lang="en-GB" sz="2400" dirty="0">
                <a:latin typeface="Calibri" panose="020F0502020204030204" pitchFamily="34" charset="0"/>
                <a:ea typeface="Times New Roman" panose="02020603050405020304" pitchFamily="18" charset="0"/>
                <a:cs typeface="Times New Roman" panose="02020603050405020304" pitchFamily="18" charset="0"/>
              </a:rPr>
              <a:t>Support learners to make a successful transition from school to further and/or higher education and employment.</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pic>
        <p:nvPicPr>
          <p:cNvPr id="4" name="Picture 15" descr="http://euroclio.eu/wp-content/uploads/2016/01/strategies-for-inclusion.png">
            <a:extLst>
              <a:ext uri="{FF2B5EF4-FFF2-40B4-BE49-F238E27FC236}">
                <a16:creationId xmlns:a16="http://schemas.microsoft.com/office/drawing/2014/main" id="{C070464A-C6FA-47E6-A0AA-D757BA36B69D}"/>
              </a:ext>
            </a:extLst>
          </p:cNvPr>
          <p:cNvPicPr>
            <a:picLocks noChangeAspect="1" noChangeArrowheads="1"/>
          </p:cNvPicPr>
          <p:nvPr/>
        </p:nvPicPr>
        <p:blipFill rotWithShape="1">
          <a:blip r:embed="rId2" cstate="print"/>
          <a:srcRect r="66041" b="26104"/>
          <a:stretch/>
        </p:blipFill>
        <p:spPr>
          <a:xfrm>
            <a:off x="8947271" y="1313895"/>
            <a:ext cx="2948808" cy="1937551"/>
          </a:xfrm>
          <a:prstGeom prst="rect">
            <a:avLst/>
          </a:prstGeom>
          <a:noFill/>
        </p:spPr>
      </p:pic>
    </p:spTree>
    <p:extLst>
      <p:ext uri="{BB962C8B-B14F-4D97-AF65-F5344CB8AC3E}">
        <p14:creationId xmlns:p14="http://schemas.microsoft.com/office/powerpoint/2010/main" val="371052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Our Objectives</a:t>
            </a:r>
          </a:p>
        </p:txBody>
      </p:sp>
      <p:sp>
        <p:nvSpPr>
          <p:cNvPr id="3" name="Content Placeholder 2"/>
          <p:cNvSpPr>
            <a:spLocks noGrp="1"/>
          </p:cNvSpPr>
          <p:nvPr>
            <p:ph idx="1"/>
          </p:nvPr>
        </p:nvSpPr>
        <p:spPr/>
        <p:txBody>
          <a:bodyPr>
            <a:normAutofit/>
          </a:bodyPr>
          <a:lstStyle/>
          <a:p>
            <a:r>
              <a:rPr lang="en-GB" sz="2400" dirty="0">
                <a:latin typeface="Calibri" panose="020F0502020204030204" pitchFamily="34" charset="0"/>
                <a:ea typeface="Times New Roman" panose="02020603050405020304" pitchFamily="18" charset="0"/>
                <a:cs typeface="Times New Roman" panose="02020603050405020304" pitchFamily="18" charset="0"/>
              </a:rPr>
              <a:t>To identify and provide effective support for learners who have special educational needs.</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pPr lvl="0" hangingPunct="0">
              <a:spcAft>
                <a:spcPts val="0"/>
              </a:spcAft>
            </a:pPr>
            <a:r>
              <a:rPr lang="en-GB" sz="2400" dirty="0">
                <a:latin typeface="Calibri" panose="020F0502020204030204" pitchFamily="34" charset="0"/>
                <a:ea typeface="Times New Roman" panose="02020603050405020304" pitchFamily="18" charset="0"/>
                <a:cs typeface="Times New Roman" panose="02020603050405020304" pitchFamily="18" charset="0"/>
              </a:rPr>
              <a:t>To work within the guidance provided in the SEND Code of Practice, 2014.</a:t>
            </a:r>
          </a:p>
          <a:p>
            <a:r>
              <a:rPr lang="en-GB" sz="2400" dirty="0">
                <a:latin typeface="Calibri" panose="020F0502020204030204" pitchFamily="34" charset="0"/>
                <a:ea typeface="Times New Roman" panose="02020603050405020304" pitchFamily="18" charset="0"/>
                <a:cs typeface="Times New Roman" panose="02020603050405020304" pitchFamily="18" charset="0"/>
              </a:rPr>
              <a:t>To operate a “whole learner, whole school” approach to management the provision of support for special educational needs.</a:t>
            </a:r>
          </a:p>
          <a:p>
            <a:r>
              <a:rPr lang="en-GB" sz="2400" dirty="0">
                <a:latin typeface="Calibri" panose="020F0502020204030204" pitchFamily="34" charset="0"/>
                <a:ea typeface="Times New Roman" panose="02020603050405020304" pitchFamily="18" charset="0"/>
                <a:cs typeface="Times New Roman" panose="02020603050405020304" pitchFamily="18" charset="0"/>
              </a:rPr>
              <a:t>To provide support and advice for all staff working with learners with special educational needs. </a:t>
            </a: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pic>
        <p:nvPicPr>
          <p:cNvPr id="4" name="Picture 3"/>
          <p:cNvPicPr>
            <a:picLocks noChangeAspect="1"/>
          </p:cNvPicPr>
          <p:nvPr/>
        </p:nvPicPr>
        <p:blipFill>
          <a:blip r:embed="rId2"/>
          <a:stretch>
            <a:fillRect/>
          </a:stretch>
        </p:blipFill>
        <p:spPr>
          <a:xfrm>
            <a:off x="8883362" y="4477875"/>
            <a:ext cx="2571750" cy="1609725"/>
          </a:xfrm>
          <a:prstGeom prst="rect">
            <a:avLst/>
          </a:prstGeom>
        </p:spPr>
      </p:pic>
    </p:spTree>
    <p:extLst>
      <p:ext uri="{BB962C8B-B14F-4D97-AF65-F5344CB8AC3E}">
        <p14:creationId xmlns:p14="http://schemas.microsoft.com/office/powerpoint/2010/main" val="113702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What is SEND?</a:t>
            </a:r>
          </a:p>
        </p:txBody>
      </p:sp>
      <p:sp>
        <p:nvSpPr>
          <p:cNvPr id="3" name="Content Placeholder 2"/>
          <p:cNvSpPr>
            <a:spLocks noGrp="1"/>
          </p:cNvSpPr>
          <p:nvPr>
            <p:ph idx="1"/>
          </p:nvPr>
        </p:nvSpPr>
        <p:spPr/>
        <p:txBody>
          <a:bodyPr>
            <a:normAutofit/>
          </a:bodyPr>
          <a:lstStyle/>
          <a:p>
            <a:r>
              <a:rPr lang="en-GB" sz="2400" dirty="0"/>
              <a:t>A child or young person has special educational needs if he or she has a learning difficulty or disability which calls for special educational provision to be made for him or her.</a:t>
            </a:r>
          </a:p>
          <a:p>
            <a:r>
              <a:rPr lang="en-GB" sz="2400" dirty="0"/>
              <a:t>A child of compulsory school age or a young person has a learning difficulty or disability if he or she—</a:t>
            </a:r>
          </a:p>
          <a:p>
            <a:pPr marL="514350" indent="-514350">
              <a:buFont typeface="+mj-lt"/>
              <a:buAutoNum type="alphaUcPeriod"/>
            </a:pPr>
            <a:r>
              <a:rPr lang="en-GB" sz="2400" dirty="0"/>
              <a:t>has a significantly greater difficulty in learning than the majority of others of the same age, or</a:t>
            </a:r>
          </a:p>
          <a:p>
            <a:pPr marL="514350" indent="-514350">
              <a:buFont typeface="+mj-lt"/>
              <a:buAutoNum type="alphaUcPeriod"/>
            </a:pPr>
            <a:r>
              <a:rPr lang="en-GB" sz="2400" dirty="0"/>
              <a:t>has a disability which prevents or hinders him or her from making use of facilities of a kind generally provided for others of the same age in mainstream schools or mainstream post-16 institutions.</a:t>
            </a:r>
          </a:p>
          <a:p>
            <a:endParaRPr lang="en-GB" dirty="0"/>
          </a:p>
        </p:txBody>
      </p:sp>
    </p:spTree>
    <p:extLst>
      <p:ext uri="{BB962C8B-B14F-4D97-AF65-F5344CB8AC3E}">
        <p14:creationId xmlns:p14="http://schemas.microsoft.com/office/powerpoint/2010/main" val="10347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1FCC-89C1-41DB-B23B-DA2E12A34BD7}"/>
              </a:ext>
            </a:extLst>
          </p:cNvPr>
          <p:cNvSpPr>
            <a:spLocks noGrp="1"/>
          </p:cNvSpPr>
          <p:nvPr>
            <p:ph type="title"/>
          </p:nvPr>
        </p:nvSpPr>
        <p:spPr/>
        <p:txBody>
          <a:bodyPr/>
          <a:lstStyle/>
          <a:p>
            <a:r>
              <a:rPr lang="en-GB" b="1" u="sng" dirty="0"/>
              <a:t>Additional Support?</a:t>
            </a:r>
            <a:endParaRPr lang="en-GB" dirty="0"/>
          </a:p>
        </p:txBody>
      </p:sp>
      <p:sp>
        <p:nvSpPr>
          <p:cNvPr id="3" name="Content Placeholder 2">
            <a:extLst>
              <a:ext uri="{FF2B5EF4-FFF2-40B4-BE49-F238E27FC236}">
                <a16:creationId xmlns:a16="http://schemas.microsoft.com/office/drawing/2014/main" id="{8DBB90E0-D8F5-4E51-8B84-317A0F23A5B5}"/>
              </a:ext>
            </a:extLst>
          </p:cNvPr>
          <p:cNvSpPr>
            <a:spLocks noGrp="1"/>
          </p:cNvSpPr>
          <p:nvPr>
            <p:ph idx="1"/>
          </p:nvPr>
        </p:nvSpPr>
        <p:spPr/>
        <p:txBody>
          <a:bodyPr/>
          <a:lstStyle/>
          <a:p>
            <a:pPr marL="0" indent="0" algn="ctr">
              <a:buNone/>
            </a:pPr>
            <a:r>
              <a:rPr lang="en-GB" dirty="0"/>
              <a:t>SEND is not a fixed or permanent characteristic; it is a recognition that at a specific time a child has additional learning needs. At times, many pupils will require tailored or additional support to fully participate in everything the school has to offer.</a:t>
            </a:r>
          </a:p>
          <a:p>
            <a:pPr algn="ctr"/>
            <a:endParaRPr lang="en-GB" dirty="0"/>
          </a:p>
          <a:p>
            <a:pPr marL="0" indent="0" algn="ctr">
              <a:buNone/>
            </a:pPr>
            <a:r>
              <a:rPr lang="en-GB" dirty="0"/>
              <a:t>(EEF SEN in mainstream guidance report 2020)</a:t>
            </a:r>
          </a:p>
          <a:p>
            <a:pPr marL="0" indent="0">
              <a:buNone/>
            </a:pPr>
            <a:endParaRPr lang="en-GB" dirty="0"/>
          </a:p>
        </p:txBody>
      </p:sp>
    </p:spTree>
    <p:extLst>
      <p:ext uri="{BB962C8B-B14F-4D97-AF65-F5344CB8AC3E}">
        <p14:creationId xmlns:p14="http://schemas.microsoft.com/office/powerpoint/2010/main" val="40365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200" b="1" dirty="0"/>
              <a:t>How do we decide whether a child has </a:t>
            </a:r>
            <a:br>
              <a:rPr lang="en-GB" sz="4200" b="1" dirty="0"/>
            </a:br>
            <a:r>
              <a:rPr lang="en-GB" sz="4200" b="1" dirty="0"/>
              <a:t>a special educational need? </a:t>
            </a:r>
            <a:endParaRPr lang="en-GB" sz="4200" dirty="0"/>
          </a:p>
        </p:txBody>
      </p:sp>
      <p:sp>
        <p:nvSpPr>
          <p:cNvPr id="4" name="Rectangle: Rounded Corners 3">
            <a:extLst>
              <a:ext uri="{FF2B5EF4-FFF2-40B4-BE49-F238E27FC236}">
                <a16:creationId xmlns:a16="http://schemas.microsoft.com/office/drawing/2014/main" id="{AF24AD46-2B50-4F07-B825-31D1C7A5D069}"/>
              </a:ext>
            </a:extLst>
          </p:cNvPr>
          <p:cNvSpPr/>
          <p:nvPr/>
        </p:nvSpPr>
        <p:spPr>
          <a:xfrm>
            <a:off x="697624" y="1717053"/>
            <a:ext cx="10796752" cy="77924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All learners are assessed throughout the school year by their teachers. Teachers are always checking how well the learners are doing as they mark books, complete assessments and work with the class.</a:t>
            </a:r>
          </a:p>
        </p:txBody>
      </p:sp>
      <p:sp>
        <p:nvSpPr>
          <p:cNvPr id="8" name="Rectangle: Rounded Corners 7">
            <a:extLst>
              <a:ext uri="{FF2B5EF4-FFF2-40B4-BE49-F238E27FC236}">
                <a16:creationId xmlns:a16="http://schemas.microsoft.com/office/drawing/2014/main" id="{5FB8B0D0-BA24-4123-853A-9B6065FC558F}"/>
              </a:ext>
            </a:extLst>
          </p:cNvPr>
          <p:cNvSpPr/>
          <p:nvPr/>
        </p:nvSpPr>
        <p:spPr>
          <a:xfrm>
            <a:off x="697624" y="2554754"/>
            <a:ext cx="10796752" cy="7792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 learners will be making less progress than we would expect. With some extra help, most of these will begin to catch up. This extra help might be equipment in class time, strategies for staff or targeted intervention. </a:t>
            </a:r>
          </a:p>
        </p:txBody>
      </p:sp>
      <p:sp>
        <p:nvSpPr>
          <p:cNvPr id="9" name="Rectangle: Rounded Corners 8">
            <a:extLst>
              <a:ext uri="{FF2B5EF4-FFF2-40B4-BE49-F238E27FC236}">
                <a16:creationId xmlns:a16="http://schemas.microsoft.com/office/drawing/2014/main" id="{DC25CCF0-730C-4EE7-8C32-14AAF12F6D8F}"/>
              </a:ext>
            </a:extLst>
          </p:cNvPr>
          <p:cNvSpPr/>
          <p:nvPr/>
        </p:nvSpPr>
        <p:spPr>
          <a:xfrm>
            <a:off x="683568" y="3419769"/>
            <a:ext cx="10796752" cy="77924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few learners will still struggle, even when this extra help has been put in place. When this happens, we would usually say that the child has a Special Educational Need (SEN).</a:t>
            </a:r>
          </a:p>
        </p:txBody>
      </p:sp>
      <p:sp>
        <p:nvSpPr>
          <p:cNvPr id="10" name="Rectangle: Rounded Corners 9">
            <a:extLst>
              <a:ext uri="{FF2B5EF4-FFF2-40B4-BE49-F238E27FC236}">
                <a16:creationId xmlns:a16="http://schemas.microsoft.com/office/drawing/2014/main" id="{7646986B-BAC1-4923-8E36-631CEF05EE1B}"/>
              </a:ext>
            </a:extLst>
          </p:cNvPr>
          <p:cNvSpPr/>
          <p:nvPr/>
        </p:nvSpPr>
        <p:spPr>
          <a:xfrm>
            <a:off x="697624" y="4298800"/>
            <a:ext cx="10796752" cy="779243"/>
          </a:xfrm>
          <a:prstGeom prst="roundRect">
            <a:avLst/>
          </a:prstGeom>
          <a:solidFill>
            <a:srgbClr val="E3B4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SENDCO will now carry out more detailed assessments/observations to find out what type of SEN the learner has. If we need more information about a learner’s needs or the type of support that they need, we may ask for help from other professionals such as The Learning Support Team or Educational Psychologists.</a:t>
            </a:r>
          </a:p>
        </p:txBody>
      </p:sp>
      <p:sp>
        <p:nvSpPr>
          <p:cNvPr id="11" name="Rectangle: Rounded Corners 10">
            <a:extLst>
              <a:ext uri="{FF2B5EF4-FFF2-40B4-BE49-F238E27FC236}">
                <a16:creationId xmlns:a16="http://schemas.microsoft.com/office/drawing/2014/main" id="{F60DC04F-CAB9-437D-8950-19F12B80D106}"/>
              </a:ext>
            </a:extLst>
          </p:cNvPr>
          <p:cNvSpPr/>
          <p:nvPr/>
        </p:nvSpPr>
        <p:spPr>
          <a:xfrm>
            <a:off x="683568" y="5158086"/>
            <a:ext cx="10796752" cy="779243"/>
          </a:xfrm>
          <a:prstGeom prst="roundRect">
            <a:avLst/>
          </a:prstGeom>
          <a:solidFill>
            <a:srgbClr val="FD500B"/>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Once we have decided that a learner has SEND they will be added to the SEND register. This is a list of names that the SENCO uses to check how well learners with SEND are doing at the academy. The SENCO will now be watching the learner’s progress and helping teachers decide what different help the learner needs. </a:t>
            </a:r>
          </a:p>
        </p:txBody>
      </p:sp>
      <p:sp>
        <p:nvSpPr>
          <p:cNvPr id="13" name="Arrow: Curved Left 12">
            <a:extLst>
              <a:ext uri="{FF2B5EF4-FFF2-40B4-BE49-F238E27FC236}">
                <a16:creationId xmlns:a16="http://schemas.microsoft.com/office/drawing/2014/main" id="{D5C5026F-6B35-4DE0-AF98-578BFFECB0DF}"/>
              </a:ext>
            </a:extLst>
          </p:cNvPr>
          <p:cNvSpPr/>
          <p:nvPr/>
        </p:nvSpPr>
        <p:spPr>
          <a:xfrm>
            <a:off x="11494376" y="1868868"/>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4" name="Arrow: Curved Left 13">
            <a:extLst>
              <a:ext uri="{FF2B5EF4-FFF2-40B4-BE49-F238E27FC236}">
                <a16:creationId xmlns:a16="http://schemas.microsoft.com/office/drawing/2014/main" id="{FD3A7B5F-0048-46DE-9157-DD61B1B0C301}"/>
              </a:ext>
            </a:extLst>
          </p:cNvPr>
          <p:cNvSpPr/>
          <p:nvPr/>
        </p:nvSpPr>
        <p:spPr>
          <a:xfrm>
            <a:off x="11494376" y="3645273"/>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id="{FA84A982-B25B-48FF-A1D9-DED72049BF01}"/>
              </a:ext>
            </a:extLst>
          </p:cNvPr>
          <p:cNvSpPr/>
          <p:nvPr/>
        </p:nvSpPr>
        <p:spPr>
          <a:xfrm>
            <a:off x="11508432" y="2717368"/>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Arrow: Curved Left 15">
            <a:extLst>
              <a:ext uri="{FF2B5EF4-FFF2-40B4-BE49-F238E27FC236}">
                <a16:creationId xmlns:a16="http://schemas.microsoft.com/office/drawing/2014/main" id="{963BC0EB-1C25-40A4-9BE0-31BCC3C89A1B}"/>
              </a:ext>
            </a:extLst>
          </p:cNvPr>
          <p:cNvSpPr/>
          <p:nvPr/>
        </p:nvSpPr>
        <p:spPr>
          <a:xfrm>
            <a:off x="11508432" y="4409308"/>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7" name="Arrow: Curved Left 16">
            <a:extLst>
              <a:ext uri="{FF2B5EF4-FFF2-40B4-BE49-F238E27FC236}">
                <a16:creationId xmlns:a16="http://schemas.microsoft.com/office/drawing/2014/main" id="{3E51B138-11AE-477E-8C49-15A2BDA13CB7}"/>
              </a:ext>
            </a:extLst>
          </p:cNvPr>
          <p:cNvSpPr/>
          <p:nvPr/>
        </p:nvSpPr>
        <p:spPr>
          <a:xfrm flipH="1">
            <a:off x="241190" y="1937527"/>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8" name="Arrow: Curved Left 17">
            <a:extLst>
              <a:ext uri="{FF2B5EF4-FFF2-40B4-BE49-F238E27FC236}">
                <a16:creationId xmlns:a16="http://schemas.microsoft.com/office/drawing/2014/main" id="{F471583C-0944-42EA-B364-6DFA693B59BB}"/>
              </a:ext>
            </a:extLst>
          </p:cNvPr>
          <p:cNvSpPr/>
          <p:nvPr/>
        </p:nvSpPr>
        <p:spPr>
          <a:xfrm flipH="1">
            <a:off x="241190" y="2768627"/>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9" name="Arrow: Curved Left 18">
            <a:extLst>
              <a:ext uri="{FF2B5EF4-FFF2-40B4-BE49-F238E27FC236}">
                <a16:creationId xmlns:a16="http://schemas.microsoft.com/office/drawing/2014/main" id="{60A84846-2298-46CA-9248-5DD34E468E94}"/>
              </a:ext>
            </a:extLst>
          </p:cNvPr>
          <p:cNvSpPr/>
          <p:nvPr/>
        </p:nvSpPr>
        <p:spPr>
          <a:xfrm flipH="1">
            <a:off x="241190" y="3645273"/>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0" name="Arrow: Curved Left 19">
            <a:extLst>
              <a:ext uri="{FF2B5EF4-FFF2-40B4-BE49-F238E27FC236}">
                <a16:creationId xmlns:a16="http://schemas.microsoft.com/office/drawing/2014/main" id="{334CAAD9-324D-4A00-88BC-E3009F42366E}"/>
              </a:ext>
            </a:extLst>
          </p:cNvPr>
          <p:cNvSpPr/>
          <p:nvPr/>
        </p:nvSpPr>
        <p:spPr>
          <a:xfrm flipH="1">
            <a:off x="241190" y="4618956"/>
            <a:ext cx="456434" cy="116928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85743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b="1" u="sng" dirty="0"/>
              <a:t>SEND Support</a:t>
            </a:r>
          </a:p>
        </p:txBody>
      </p:sp>
      <p:sp>
        <p:nvSpPr>
          <p:cNvPr id="5" name="TextBox 4">
            <a:extLst>
              <a:ext uri="{FF2B5EF4-FFF2-40B4-BE49-F238E27FC236}">
                <a16:creationId xmlns:a16="http://schemas.microsoft.com/office/drawing/2014/main" id="{F691FC07-97F8-4E0A-873C-A5C5EE22822A}"/>
              </a:ext>
            </a:extLst>
          </p:cNvPr>
          <p:cNvSpPr txBox="1"/>
          <p:nvPr/>
        </p:nvSpPr>
        <p:spPr>
          <a:xfrm>
            <a:off x="283608" y="1354113"/>
            <a:ext cx="11624784" cy="738664"/>
          </a:xfrm>
          <a:prstGeom prst="rect">
            <a:avLst/>
          </a:prstGeom>
          <a:noFill/>
        </p:spPr>
        <p:txBody>
          <a:bodyPr wrap="square" lIns="91440" tIns="45720" rIns="91440" bIns="45720" numCol="1" rtlCol="0" anchor="t">
            <a:spAutoFit/>
          </a:bodyPr>
          <a:lstStyle/>
          <a:p>
            <a:pPr algn="ctr"/>
            <a:r>
              <a:rPr lang="en-GB" altLang="en-GB" sz="1400" b="1" dirty="0">
                <a:solidFill>
                  <a:srgbClr val="002060"/>
                </a:solidFill>
              </a:rPr>
              <a:t>ONE Multi Academies Trust has an ethos of inclusion.  We are committed to ensuring that </a:t>
            </a:r>
            <a:r>
              <a:rPr lang="en-GB" altLang="en-GB" sz="1400" b="1" dirty="0">
                <a:solidFill>
                  <a:srgbClr val="002060"/>
                </a:solidFill>
                <a:cs typeface="Arial"/>
              </a:rPr>
              <a:t>every learner has the opportunity to achieve their best, become confident individuals with fulfilling lives and make a successful transition into adulthood, whether into employment, further or higher education or training.</a:t>
            </a:r>
          </a:p>
        </p:txBody>
      </p:sp>
      <p:grpSp>
        <p:nvGrpSpPr>
          <p:cNvPr id="32" name="Group 31">
            <a:extLst>
              <a:ext uri="{FF2B5EF4-FFF2-40B4-BE49-F238E27FC236}">
                <a16:creationId xmlns:a16="http://schemas.microsoft.com/office/drawing/2014/main" id="{94C9B7D9-2252-4C1A-9967-D744B57D426C}"/>
              </a:ext>
            </a:extLst>
          </p:cNvPr>
          <p:cNvGrpSpPr/>
          <p:nvPr/>
        </p:nvGrpSpPr>
        <p:grpSpPr>
          <a:xfrm>
            <a:off x="-2281456" y="2785418"/>
            <a:ext cx="11137442" cy="3482044"/>
            <a:chOff x="-2281456" y="2785418"/>
            <a:chExt cx="11137442" cy="3482044"/>
          </a:xfrm>
        </p:grpSpPr>
        <p:sp>
          <p:nvSpPr>
            <p:cNvPr id="9" name="Isosceles Triangle 8">
              <a:extLst>
                <a:ext uri="{FF2B5EF4-FFF2-40B4-BE49-F238E27FC236}">
                  <a16:creationId xmlns:a16="http://schemas.microsoft.com/office/drawing/2014/main" id="{282191A8-9FF2-4CDA-BDBE-02F25597095B}"/>
                </a:ext>
              </a:extLst>
            </p:cNvPr>
            <p:cNvSpPr/>
            <p:nvPr/>
          </p:nvSpPr>
          <p:spPr>
            <a:xfrm>
              <a:off x="671848" y="2785418"/>
              <a:ext cx="5230839" cy="3417903"/>
            </a:xfrm>
            <a:prstGeom prst="triangle">
              <a:avLst>
                <a:gd name="adj" fmla="val 50238"/>
              </a:avLst>
            </a:prstGeom>
            <a:solidFill>
              <a:srgbClr val="2F528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ED6B8D4-FC11-41FE-A3E0-8935B1606DD4}"/>
                </a:ext>
              </a:extLst>
            </p:cNvPr>
            <p:cNvSpPr txBox="1"/>
            <p:nvPr/>
          </p:nvSpPr>
          <p:spPr>
            <a:xfrm>
              <a:off x="-2281456" y="5251799"/>
              <a:ext cx="11137442" cy="1015663"/>
            </a:xfrm>
            <a:prstGeom prst="rect">
              <a:avLst/>
            </a:prstGeom>
            <a:noFill/>
          </p:spPr>
          <p:txBody>
            <a:bodyPr wrap="square" rtlCol="0">
              <a:spAutoFit/>
            </a:bodyPr>
            <a:lstStyle/>
            <a:p>
              <a:pPr algn="ctr"/>
              <a:r>
                <a:rPr lang="en-GB" sz="1000" b="1" u="sng" dirty="0">
                  <a:solidFill>
                    <a:schemeClr val="bg1"/>
                  </a:solidFill>
                </a:rPr>
                <a:t>Universal</a:t>
              </a:r>
            </a:p>
            <a:p>
              <a:pPr marL="285750" indent="-285750" algn="ctr">
                <a:buFont typeface="Arial" panose="020B0604020202020204" pitchFamily="34" charset="0"/>
                <a:buChar char="•"/>
              </a:pPr>
              <a:r>
                <a:rPr lang="en-GB" sz="1000" dirty="0">
                  <a:solidFill>
                    <a:schemeClr val="bg1"/>
                  </a:solidFill>
                </a:rPr>
                <a:t>TRUE Classrooms</a:t>
              </a:r>
            </a:p>
            <a:p>
              <a:pPr marL="285750" indent="-285750" algn="ctr">
                <a:buFont typeface="Arial" panose="020B0604020202020204" pitchFamily="34" charset="0"/>
                <a:buChar char="•"/>
              </a:pPr>
              <a:r>
                <a:rPr lang="en-GB" sz="1000" dirty="0">
                  <a:solidFill>
                    <a:schemeClr val="bg1"/>
                  </a:solidFill>
                </a:rPr>
                <a:t>QFT- modelling, scaffolding and teaching to the top</a:t>
              </a:r>
            </a:p>
            <a:p>
              <a:pPr marL="285750" indent="-285750" algn="ctr">
                <a:buFont typeface="Arial" panose="020B0604020202020204" pitchFamily="34" charset="0"/>
                <a:buChar char="•"/>
              </a:pPr>
              <a:r>
                <a:rPr lang="en-GB" sz="1000" dirty="0">
                  <a:solidFill>
                    <a:schemeClr val="bg1"/>
                  </a:solidFill>
                </a:rPr>
                <a:t>Teachers have strategies to support students with SEND</a:t>
              </a:r>
            </a:p>
            <a:p>
              <a:pPr marL="285750" indent="-285750" algn="ctr">
                <a:buFont typeface="Arial" panose="020B0604020202020204" pitchFamily="34" charset="0"/>
                <a:buChar char="•"/>
              </a:pPr>
              <a:r>
                <a:rPr lang="en-GB" sz="1000" dirty="0">
                  <a:solidFill>
                    <a:schemeClr val="bg1"/>
                  </a:solidFill>
                </a:rPr>
                <a:t>Additional resources in the classroom</a:t>
              </a:r>
            </a:p>
            <a:p>
              <a:pPr marL="285750" indent="-285750" algn="ctr">
                <a:buFont typeface="Arial" panose="020B0604020202020204" pitchFamily="34" charset="0"/>
                <a:buChar char="•"/>
              </a:pPr>
              <a:r>
                <a:rPr lang="en-GB" sz="1000" dirty="0">
                  <a:solidFill>
                    <a:schemeClr val="bg1"/>
                  </a:solidFill>
                </a:rPr>
                <a:t>May include a Teaching Assistant</a:t>
              </a:r>
            </a:p>
          </p:txBody>
        </p:sp>
        <p:cxnSp>
          <p:nvCxnSpPr>
            <p:cNvPr id="11" name="Straight Connector 10">
              <a:extLst>
                <a:ext uri="{FF2B5EF4-FFF2-40B4-BE49-F238E27FC236}">
                  <a16:creationId xmlns:a16="http://schemas.microsoft.com/office/drawing/2014/main" id="{FE8D0BE7-B7F4-442A-8E21-3725BD63E197}"/>
                </a:ext>
              </a:extLst>
            </p:cNvPr>
            <p:cNvCxnSpPr>
              <a:cxnSpLocks/>
            </p:cNvCxnSpPr>
            <p:nvPr/>
          </p:nvCxnSpPr>
          <p:spPr>
            <a:xfrm>
              <a:off x="1318827" y="5314925"/>
              <a:ext cx="3936876"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D68FA4CA-24DD-4951-A6EB-A5F8D7804BE2}"/>
                </a:ext>
              </a:extLst>
            </p:cNvPr>
            <p:cNvCxnSpPr>
              <a:cxnSpLocks/>
            </p:cNvCxnSpPr>
            <p:nvPr/>
          </p:nvCxnSpPr>
          <p:spPr>
            <a:xfrm>
              <a:off x="2139693" y="4342387"/>
              <a:ext cx="229514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39572879-4546-4E32-BD69-DD2C72535855}"/>
                </a:ext>
              </a:extLst>
            </p:cNvPr>
            <p:cNvSpPr txBox="1"/>
            <p:nvPr/>
          </p:nvSpPr>
          <p:spPr>
            <a:xfrm>
              <a:off x="1679098" y="4331108"/>
              <a:ext cx="3072075" cy="1292662"/>
            </a:xfrm>
            <a:prstGeom prst="rect">
              <a:avLst/>
            </a:prstGeom>
            <a:noFill/>
          </p:spPr>
          <p:txBody>
            <a:bodyPr wrap="square" rtlCol="0">
              <a:spAutoFit/>
            </a:bodyPr>
            <a:lstStyle/>
            <a:p>
              <a:pPr algn="ctr"/>
              <a:r>
                <a:rPr lang="en-GB" sz="1000" b="1" u="sng" dirty="0">
                  <a:solidFill>
                    <a:schemeClr val="bg1"/>
                  </a:solidFill>
                </a:rPr>
                <a:t>Targeted</a:t>
              </a:r>
            </a:p>
            <a:p>
              <a:pPr marL="285750" indent="-285750" algn="ctr">
                <a:buFont typeface="Arial" panose="020B0604020202020204" pitchFamily="34" charset="0"/>
                <a:buChar char="•"/>
              </a:pPr>
              <a:r>
                <a:rPr lang="en-GB" sz="1000" dirty="0">
                  <a:solidFill>
                    <a:schemeClr val="bg1"/>
                  </a:solidFill>
                </a:rPr>
                <a:t>A programme of study away from the mainstream classroom</a:t>
              </a:r>
            </a:p>
            <a:p>
              <a:pPr marL="285750" indent="-285750" algn="ctr">
                <a:buFont typeface="Arial" panose="020B0604020202020204" pitchFamily="34" charset="0"/>
                <a:buChar char="•"/>
              </a:pPr>
              <a:r>
                <a:rPr lang="en-GB" sz="1000" dirty="0">
                  <a:solidFill>
                    <a:schemeClr val="bg1"/>
                  </a:solidFill>
                </a:rPr>
                <a:t>Small groups or 1-1 </a:t>
              </a:r>
            </a:p>
            <a:p>
              <a:pPr marL="285750" indent="-285750" algn="ctr">
                <a:buFont typeface="Arial" panose="020B0604020202020204" pitchFamily="34" charset="0"/>
                <a:buChar char="•"/>
              </a:pPr>
              <a:r>
                <a:rPr lang="en-GB" sz="1000" dirty="0">
                  <a:solidFill>
                    <a:schemeClr val="bg1"/>
                  </a:solidFill>
                </a:rPr>
                <a:t>Teaching assistants/ Pastoral can provide intense support</a:t>
              </a:r>
            </a:p>
            <a:p>
              <a:pPr marL="285750" indent="-285750" algn="ctr">
                <a:buFont typeface="Arial" panose="020B0604020202020204" pitchFamily="34" charset="0"/>
                <a:buChar char="•"/>
              </a:pPr>
              <a:endParaRPr lang="en-GB" dirty="0">
                <a:solidFill>
                  <a:schemeClr val="bg1"/>
                </a:solidFill>
              </a:endParaRPr>
            </a:p>
          </p:txBody>
        </p:sp>
        <p:sp>
          <p:nvSpPr>
            <p:cNvPr id="14" name="TextBox 13">
              <a:extLst>
                <a:ext uri="{FF2B5EF4-FFF2-40B4-BE49-F238E27FC236}">
                  <a16:creationId xmlns:a16="http://schemas.microsoft.com/office/drawing/2014/main" id="{0A1F2E1D-D749-4BA5-9EE6-2F43CDCA2DE5}"/>
                </a:ext>
              </a:extLst>
            </p:cNvPr>
            <p:cNvSpPr txBox="1"/>
            <p:nvPr/>
          </p:nvSpPr>
          <p:spPr>
            <a:xfrm>
              <a:off x="2060449" y="3439108"/>
              <a:ext cx="2536294" cy="984885"/>
            </a:xfrm>
            <a:prstGeom prst="rect">
              <a:avLst/>
            </a:prstGeom>
            <a:noFill/>
          </p:spPr>
          <p:txBody>
            <a:bodyPr wrap="square" rtlCol="0">
              <a:spAutoFit/>
            </a:bodyPr>
            <a:lstStyle/>
            <a:p>
              <a:pPr algn="ctr"/>
              <a:r>
                <a:rPr lang="en-GB" sz="1000" b="1" u="sng" dirty="0">
                  <a:solidFill>
                    <a:schemeClr val="bg1"/>
                  </a:solidFill>
                </a:rPr>
                <a:t>Specialist</a:t>
              </a:r>
            </a:p>
            <a:p>
              <a:pPr algn="ctr"/>
              <a:r>
                <a:rPr lang="en-GB" sz="1000" dirty="0">
                  <a:solidFill>
                    <a:schemeClr val="bg1"/>
                  </a:solidFill>
                </a:rPr>
                <a:t>Individualised Programme </a:t>
              </a:r>
            </a:p>
            <a:p>
              <a:pPr algn="ctr"/>
              <a:r>
                <a:rPr lang="en-GB" sz="1000" dirty="0">
                  <a:solidFill>
                    <a:schemeClr val="bg1"/>
                  </a:solidFill>
                </a:rPr>
                <a:t>1- 1 support</a:t>
              </a:r>
            </a:p>
            <a:p>
              <a:pPr algn="ctr"/>
              <a:r>
                <a:rPr lang="en-GB" sz="1000" dirty="0">
                  <a:solidFill>
                    <a:schemeClr val="bg1"/>
                  </a:solidFill>
                </a:rPr>
                <a:t>External Agency Support</a:t>
              </a:r>
            </a:p>
            <a:p>
              <a:pPr marL="285750" indent="-285750" algn="ctr">
                <a:buFont typeface="Arial" panose="020B0604020202020204" pitchFamily="34" charset="0"/>
                <a:buChar char="•"/>
              </a:pPr>
              <a:endParaRPr lang="en-GB" dirty="0">
                <a:solidFill>
                  <a:schemeClr val="bg1"/>
                </a:solidFill>
              </a:endParaRPr>
            </a:p>
          </p:txBody>
        </p:sp>
      </p:grpSp>
      <p:sp>
        <p:nvSpPr>
          <p:cNvPr id="24" name="TextBox 23">
            <a:extLst>
              <a:ext uri="{FF2B5EF4-FFF2-40B4-BE49-F238E27FC236}">
                <a16:creationId xmlns:a16="http://schemas.microsoft.com/office/drawing/2014/main" id="{7ED9A700-68F9-41DD-BDBE-9F585FC92385}"/>
              </a:ext>
            </a:extLst>
          </p:cNvPr>
          <p:cNvSpPr txBox="1"/>
          <p:nvPr/>
        </p:nvSpPr>
        <p:spPr>
          <a:xfrm>
            <a:off x="4401323" y="2091110"/>
            <a:ext cx="2345944" cy="369332"/>
          </a:xfrm>
          <a:prstGeom prst="rect">
            <a:avLst/>
          </a:prstGeom>
          <a:noFill/>
        </p:spPr>
        <p:txBody>
          <a:bodyPr wrap="square" numCol="1" rtlCol="0">
            <a:spAutoFit/>
          </a:bodyPr>
          <a:lstStyle/>
          <a:p>
            <a:pPr algn="ctr"/>
            <a:r>
              <a:rPr lang="en-GB" altLang="en-GB" b="1" u="sng" dirty="0">
                <a:solidFill>
                  <a:srgbClr val="002060"/>
                </a:solidFill>
              </a:rPr>
              <a:t>School based support</a:t>
            </a:r>
          </a:p>
        </p:txBody>
      </p:sp>
      <p:pic>
        <p:nvPicPr>
          <p:cNvPr id="25" name="Picture 24">
            <a:extLst>
              <a:ext uri="{FF2B5EF4-FFF2-40B4-BE49-F238E27FC236}">
                <a16:creationId xmlns:a16="http://schemas.microsoft.com/office/drawing/2014/main" id="{6C303502-F779-4184-B506-0BA9F36BD7D6}"/>
              </a:ext>
            </a:extLst>
          </p:cNvPr>
          <p:cNvPicPr>
            <a:picLocks noChangeAspect="1"/>
          </p:cNvPicPr>
          <p:nvPr/>
        </p:nvPicPr>
        <p:blipFill rotWithShape="1">
          <a:blip r:embed="rId2"/>
          <a:srcRect l="27321" t="10127" r="27276" b="9884"/>
          <a:stretch/>
        </p:blipFill>
        <p:spPr>
          <a:xfrm>
            <a:off x="4805248" y="2472487"/>
            <a:ext cx="1866486" cy="1849671"/>
          </a:xfrm>
          <a:prstGeom prst="rect">
            <a:avLst/>
          </a:prstGeom>
        </p:spPr>
      </p:pic>
      <p:sp>
        <p:nvSpPr>
          <p:cNvPr id="26" name="Rectangle 25">
            <a:extLst>
              <a:ext uri="{FF2B5EF4-FFF2-40B4-BE49-F238E27FC236}">
                <a16:creationId xmlns:a16="http://schemas.microsoft.com/office/drawing/2014/main" id="{0CEB1591-5BC6-43B0-BDFA-1807F9728145}"/>
              </a:ext>
            </a:extLst>
          </p:cNvPr>
          <p:cNvSpPr/>
          <p:nvPr/>
        </p:nvSpPr>
        <p:spPr>
          <a:xfrm>
            <a:off x="6769572" y="3348385"/>
            <a:ext cx="4172827" cy="830997"/>
          </a:xfrm>
          <a:prstGeom prst="rect">
            <a:avLst/>
          </a:prstGeom>
        </p:spPr>
        <p:txBody>
          <a:bodyPr wrap="square">
            <a:spAutoFit/>
          </a:bodyPr>
          <a:lstStyle/>
          <a:p>
            <a:pPr lvl="0" eaLnBrk="0" fontAlgn="base" hangingPunct="0">
              <a:spcBef>
                <a:spcPct val="0"/>
              </a:spcBef>
              <a:spcAft>
                <a:spcPct val="0"/>
              </a:spcAft>
            </a:pPr>
            <a:r>
              <a:rPr lang="en-GB" altLang="en-GB" sz="1200" b="1" u="sng" dirty="0">
                <a:solidFill>
                  <a:schemeClr val="tx2"/>
                </a:solidFill>
                <a:latin typeface="Calibri" pitchFamily="34" charset="0"/>
                <a:ea typeface="Arial" pitchFamily="34" charset="0"/>
                <a:cs typeface="Calibri" pitchFamily="34" charset="0"/>
              </a:rPr>
              <a:t>Some students with SEND</a:t>
            </a:r>
          </a:p>
          <a:p>
            <a:pPr lvl="0" eaLnBrk="0" fontAlgn="base" hangingPunct="0">
              <a:spcBef>
                <a:spcPct val="0"/>
              </a:spcBef>
              <a:spcAft>
                <a:spcPct val="0"/>
              </a:spcAft>
              <a:buFont typeface="Arial" pitchFamily="34" charset="0"/>
              <a:buChar char="•"/>
            </a:pPr>
            <a:r>
              <a:rPr lang="en-GB" altLang="en-GB" sz="1200" b="1" dirty="0">
                <a:solidFill>
                  <a:schemeClr val="tx2"/>
                </a:solidFill>
                <a:latin typeface="Calibri" pitchFamily="34" charset="0"/>
                <a:ea typeface="Arial" pitchFamily="34" charset="0"/>
                <a:cs typeface="Calibri" pitchFamily="34" charset="0"/>
              </a:rPr>
              <a:t> Specialist equipment or additional adult support</a:t>
            </a:r>
            <a:endParaRPr lang="en-GB" altLang="en-GB" sz="1200" b="1" dirty="0">
              <a:solidFill>
                <a:schemeClr val="tx2"/>
              </a:solidFill>
              <a:latin typeface="Arial" pitchFamily="34" charset="0"/>
              <a:cs typeface="Arial" pitchFamily="34" charset="0"/>
            </a:endParaRPr>
          </a:p>
          <a:p>
            <a:pPr lvl="0" eaLnBrk="0" fontAlgn="base" hangingPunct="0">
              <a:spcBef>
                <a:spcPct val="0"/>
              </a:spcBef>
              <a:spcAft>
                <a:spcPct val="0"/>
              </a:spcAft>
              <a:buFontTx/>
              <a:buChar char="•"/>
            </a:pPr>
            <a:r>
              <a:rPr lang="en-GB" altLang="en-GB" sz="1200" b="1" dirty="0">
                <a:solidFill>
                  <a:schemeClr val="tx2"/>
                </a:solidFill>
                <a:latin typeface="Calibri" pitchFamily="34" charset="0"/>
                <a:ea typeface="Arial" pitchFamily="34" charset="0"/>
                <a:cs typeface="Calibri" pitchFamily="34" charset="0"/>
              </a:rPr>
              <a:t> Targeted Interventions</a:t>
            </a:r>
          </a:p>
          <a:p>
            <a:pPr lvl="0" eaLnBrk="0" fontAlgn="base" hangingPunct="0">
              <a:spcBef>
                <a:spcPct val="0"/>
              </a:spcBef>
              <a:spcAft>
                <a:spcPct val="0"/>
              </a:spcAft>
              <a:buFontTx/>
              <a:buChar char="•"/>
            </a:pPr>
            <a:r>
              <a:rPr lang="en-GB" altLang="en-GB" sz="1200" b="1" dirty="0">
                <a:solidFill>
                  <a:schemeClr val="tx2"/>
                </a:solidFill>
                <a:latin typeface="Calibri" pitchFamily="34" charset="0"/>
                <a:ea typeface="Arial" pitchFamily="34" charset="0"/>
                <a:cs typeface="Calibri" pitchFamily="34" charset="0"/>
              </a:rPr>
              <a:t> Work with outside agencies</a:t>
            </a:r>
          </a:p>
        </p:txBody>
      </p:sp>
      <p:sp>
        <p:nvSpPr>
          <p:cNvPr id="27" name="Rectangle 26">
            <a:extLst>
              <a:ext uri="{FF2B5EF4-FFF2-40B4-BE49-F238E27FC236}">
                <a16:creationId xmlns:a16="http://schemas.microsoft.com/office/drawing/2014/main" id="{524A318C-2AFE-4C3A-AA6B-0E8BC8CF28AE}"/>
              </a:ext>
            </a:extLst>
          </p:cNvPr>
          <p:cNvSpPr/>
          <p:nvPr/>
        </p:nvSpPr>
        <p:spPr>
          <a:xfrm>
            <a:off x="6747267" y="2386139"/>
            <a:ext cx="4987533" cy="1015663"/>
          </a:xfrm>
          <a:prstGeom prst="rect">
            <a:avLst/>
          </a:prstGeom>
        </p:spPr>
        <p:txBody>
          <a:bodyPr wrap="square">
            <a:spAutoFit/>
          </a:bodyPr>
          <a:lstStyle/>
          <a:p>
            <a:pPr lvl="0" fontAlgn="base">
              <a:spcBef>
                <a:spcPct val="0"/>
              </a:spcBef>
              <a:spcAft>
                <a:spcPct val="0"/>
              </a:spcAft>
            </a:pPr>
            <a:r>
              <a:rPr lang="en-GB" altLang="en-GB" sz="1200" b="1" u="sng" dirty="0">
                <a:solidFill>
                  <a:schemeClr val="tx2"/>
                </a:solidFill>
                <a:latin typeface="Calibri" panose="020F0502020204030204" pitchFamily="34" charset="0"/>
                <a:ea typeface="Calibri" panose="020F0502020204030204" pitchFamily="34" charset="0"/>
                <a:cs typeface="Calibri" panose="020F0502020204030204" pitchFamily="34" charset="0"/>
              </a:rPr>
              <a:t>All students with SEND</a:t>
            </a:r>
          </a:p>
          <a:p>
            <a:pPr lvl="0" fontAlgn="base">
              <a:spcBef>
                <a:spcPct val="0"/>
              </a:spcBef>
              <a:spcAft>
                <a:spcPct val="0"/>
              </a:spcAft>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Pupil passports</a:t>
            </a:r>
          </a:p>
          <a:p>
            <a:pPr lvl="0" fontAlgn="base">
              <a:spcBef>
                <a:spcPct val="0"/>
              </a:spcBef>
              <a:spcAft>
                <a:spcPct val="0"/>
              </a:spcAft>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Effectively planned lessons</a:t>
            </a:r>
          </a:p>
          <a:p>
            <a:pPr lvl="0" fontAlgn="base">
              <a:spcBef>
                <a:spcPct val="0"/>
              </a:spcBef>
              <a:spcAft>
                <a:spcPct val="0"/>
              </a:spcAft>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Quality First Teaching</a:t>
            </a:r>
          </a:p>
          <a:p>
            <a:pPr lvl="0" eaLnBrk="0" fontAlgn="base" hangingPunct="0">
              <a:spcBef>
                <a:spcPct val="0"/>
              </a:spcBef>
              <a:spcAft>
                <a:spcPct val="0"/>
              </a:spcAft>
              <a:buFontTx/>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Reasonable adjustments in lessons to reduce barriers to learning</a:t>
            </a:r>
          </a:p>
        </p:txBody>
      </p:sp>
      <p:sp>
        <p:nvSpPr>
          <p:cNvPr id="28" name="TextBox 27">
            <a:extLst>
              <a:ext uri="{FF2B5EF4-FFF2-40B4-BE49-F238E27FC236}">
                <a16:creationId xmlns:a16="http://schemas.microsoft.com/office/drawing/2014/main" id="{7B712AED-A086-4673-85CE-B07638576E6E}"/>
              </a:ext>
            </a:extLst>
          </p:cNvPr>
          <p:cNvSpPr txBox="1"/>
          <p:nvPr/>
        </p:nvSpPr>
        <p:spPr>
          <a:xfrm>
            <a:off x="6466087" y="4464935"/>
            <a:ext cx="2237873" cy="369332"/>
          </a:xfrm>
          <a:prstGeom prst="rect">
            <a:avLst/>
          </a:prstGeom>
          <a:noFill/>
        </p:spPr>
        <p:txBody>
          <a:bodyPr wrap="square" numCol="1" rtlCol="0">
            <a:spAutoFit/>
          </a:bodyPr>
          <a:lstStyle/>
          <a:p>
            <a:pPr algn="ctr"/>
            <a:r>
              <a:rPr lang="en-GB" altLang="en-GB" b="1" u="sng" dirty="0">
                <a:solidFill>
                  <a:schemeClr val="tx2"/>
                </a:solidFill>
              </a:rPr>
              <a:t>External support</a:t>
            </a:r>
          </a:p>
        </p:txBody>
      </p:sp>
      <p:sp>
        <p:nvSpPr>
          <p:cNvPr id="29" name="TextBox 28">
            <a:extLst>
              <a:ext uri="{FF2B5EF4-FFF2-40B4-BE49-F238E27FC236}">
                <a16:creationId xmlns:a16="http://schemas.microsoft.com/office/drawing/2014/main" id="{83C7D9A6-D87B-4FAE-AA6E-C4E4ADAF38EC}"/>
              </a:ext>
            </a:extLst>
          </p:cNvPr>
          <p:cNvSpPr txBox="1"/>
          <p:nvPr/>
        </p:nvSpPr>
        <p:spPr>
          <a:xfrm>
            <a:off x="6795598" y="4834267"/>
            <a:ext cx="4684176" cy="1384995"/>
          </a:xfrm>
          <a:prstGeom prst="rect">
            <a:avLst/>
          </a:prstGeom>
          <a:ln>
            <a:solidFill>
              <a:srgbClr val="002060"/>
            </a:solidFill>
            <a:prstDash val="dash"/>
          </a:ln>
        </p:spPr>
        <p:style>
          <a:lnRef idx="2">
            <a:schemeClr val="accent1"/>
          </a:lnRef>
          <a:fillRef idx="1">
            <a:schemeClr val="lt1"/>
          </a:fillRef>
          <a:effectRef idx="0">
            <a:schemeClr val="accent1"/>
          </a:effectRef>
          <a:fontRef idx="minor">
            <a:schemeClr val="dk1"/>
          </a:fontRef>
        </p:style>
        <p:txBody>
          <a:bodyPr wrap="square" lIns="91440" tIns="45720" rIns="91440" bIns="45720" numCol="1" rtlCol="0" anchor="t">
            <a:spAutoFit/>
          </a:bodyPr>
          <a:lstStyle/>
          <a:p>
            <a:pPr marL="171450" indent="-171450">
              <a:buFont typeface="Arial" panose="020B0604020202020204"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Educational Psychology</a:t>
            </a:r>
          </a:p>
          <a:p>
            <a:pPr marL="171450" indent="-171450">
              <a:buFont typeface="Arial" panose="020B0604020202020204"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Learning Support Team</a:t>
            </a:r>
          </a:p>
          <a:p>
            <a:pPr marL="171450" indent="-171450">
              <a:buFont typeface="Arial" panose="020B0604020202020204"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Hearing Impaired Team</a:t>
            </a:r>
          </a:p>
          <a:p>
            <a:pPr marL="171450" indent="-171450">
              <a:buFont typeface="Arial" panose="020B0604020202020204"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Visually Impaired Team</a:t>
            </a:r>
          </a:p>
          <a:p>
            <a:pPr>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CAMHS Child and Adolescent Mental Health Services </a:t>
            </a:r>
          </a:p>
          <a:p>
            <a:pPr>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Alternative provision (WVTC, SPARKS)</a:t>
            </a:r>
          </a:p>
          <a:p>
            <a:pPr>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School Nurses</a:t>
            </a:r>
          </a:p>
        </p:txBody>
      </p:sp>
      <p:pic>
        <p:nvPicPr>
          <p:cNvPr id="17" name="Picture 16"/>
          <p:cNvPicPr>
            <a:picLocks noChangeAspect="1"/>
          </p:cNvPicPr>
          <p:nvPr/>
        </p:nvPicPr>
        <p:blipFill rotWithShape="1">
          <a:blip r:embed="rId3"/>
          <a:srcRect l="18529" t="29854" r="18351" b="14315"/>
          <a:stretch/>
        </p:blipFill>
        <p:spPr>
          <a:xfrm>
            <a:off x="1088140" y="232665"/>
            <a:ext cx="1739726" cy="1046870"/>
          </a:xfrm>
          <a:prstGeom prst="rect">
            <a:avLst/>
          </a:prstGeom>
        </p:spPr>
      </p:pic>
    </p:spTree>
    <p:extLst>
      <p:ext uri="{BB962C8B-B14F-4D97-AF65-F5344CB8AC3E}">
        <p14:creationId xmlns:p14="http://schemas.microsoft.com/office/powerpoint/2010/main" val="1012288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1650</Words>
  <Application>Microsoft Office PowerPoint</Application>
  <PresentationFormat>Widescreen</PresentationFormat>
  <Paragraphs>151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Rounded MT Bold</vt:lpstr>
      <vt:lpstr>Calibri</vt:lpstr>
      <vt:lpstr>Calibri Light</vt:lpstr>
      <vt:lpstr>MV Boli</vt:lpstr>
      <vt:lpstr>Office Theme</vt:lpstr>
      <vt:lpstr>SEND Information Report</vt:lpstr>
      <vt:lpstr>The Mission</vt:lpstr>
      <vt:lpstr>Our Vision</vt:lpstr>
      <vt:lpstr>Our Aims</vt:lpstr>
      <vt:lpstr>Our Objectives</vt:lpstr>
      <vt:lpstr>What is SEND?</vt:lpstr>
      <vt:lpstr>Additional Support?</vt:lpstr>
      <vt:lpstr>How do we decide whether a child has  a special educational need? </vt:lpstr>
      <vt:lpstr>SEND Support</vt:lpstr>
      <vt:lpstr>Staying Informed</vt:lpstr>
      <vt:lpstr>Inclusive Education</vt:lpstr>
      <vt:lpstr>Further help</vt:lpstr>
      <vt:lpstr>Complaints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Provision at TKAW</dc:title>
  <dc:creator>Amy Evans</dc:creator>
  <cp:lastModifiedBy>Reena Farmah</cp:lastModifiedBy>
  <cp:revision>77</cp:revision>
  <cp:lastPrinted>2022-11-07T15:01:10Z</cp:lastPrinted>
  <dcterms:created xsi:type="dcterms:W3CDTF">2022-10-11T08:49:51Z</dcterms:created>
  <dcterms:modified xsi:type="dcterms:W3CDTF">2025-03-10T10:51:23Z</dcterms:modified>
</cp:coreProperties>
</file>