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75" r:id="rId2"/>
    <p:sldId id="273" r:id="rId3"/>
    <p:sldId id="270" r:id="rId4"/>
    <p:sldId id="276" r:id="rId5"/>
    <p:sldId id="262" r:id="rId6"/>
    <p:sldId id="263" r:id="rId7"/>
    <p:sldId id="264" r:id="rId8"/>
    <p:sldId id="280" r:id="rId9"/>
    <p:sldId id="281" r:id="rId10"/>
    <p:sldId id="258" r:id="rId11"/>
    <p:sldId id="259" r:id="rId12"/>
    <p:sldId id="260" r:id="rId13"/>
    <p:sldId id="283" r:id="rId14"/>
    <p:sldId id="261" r:id="rId15"/>
    <p:sldId id="265" r:id="rId16"/>
    <p:sldId id="266" r:id="rId17"/>
    <p:sldId id="268" r:id="rId18"/>
    <p:sldId id="282" r:id="rId19"/>
    <p:sldId id="271" r:id="rId20"/>
    <p:sldId id="274" r:id="rId21"/>
    <p:sldId id="279" r:id="rId22"/>
    <p:sldId id="267" r:id="rId23"/>
    <p:sldId id="278" r:id="rId24"/>
  </p:sldIdLst>
  <p:sldSz cx="12192000" cy="6858000"/>
  <p:notesSz cx="6797675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B3D7"/>
    <a:srgbClr val="1D2743"/>
    <a:srgbClr val="1F2A48"/>
    <a:srgbClr val="7FACC3"/>
    <a:srgbClr val="B84C63"/>
    <a:srgbClr val="203864"/>
    <a:srgbClr val="03163D"/>
    <a:srgbClr val="002060"/>
    <a:srgbClr val="6519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-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B31685-651F-409F-8EDB-19D2C3D518DB}" type="datetimeFigureOut">
              <a:rPr lang="en-GB" smtClean="0"/>
              <a:t>19/12/2024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6"/>
            <a:ext cx="5438775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339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31339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972F89-77F8-4398-9106-045405A8EF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1874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900F8-70A0-4C86-8C2D-6D616C5BC6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868915-0BC3-4278-94BC-6F1BE538BA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0CE92F-2183-479C-95E6-4E4782031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5E0D3-25DB-4814-B5A7-EC6C406C4227}" type="datetime1">
              <a:rPr lang="en-GB" smtClean="0"/>
              <a:t>19/12/2024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9A29A-6B5F-4014-B970-77F7F9D4F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A. Evans- TKAT Inclusion Lead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91C9C8-F3E4-4EB3-9A8B-F7B0BE737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9C2B-0C23-47A4-83C2-F178FC9CBEA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3449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602B4-B9BA-44DC-A725-D0172E492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F28AC0-1DA9-4ED6-9C3D-BA6A650B58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07C67-260A-4EB1-AB63-9365B8CB1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024CB-7D01-4550-BF4C-72AADD892531}" type="datetime1">
              <a:rPr lang="en-GB" smtClean="0"/>
              <a:t>19/12/2024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53313-AE7C-4F8F-9AD9-E7DC5C177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A. Evans- Inclusion Lead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3B72A-1D6D-4188-B84E-8CD5F6A7D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9C2B-0C23-47A4-83C2-F178FC9CBEA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6837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8F5A53-E1B5-4245-8930-DEBA2D524B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554D49-20BC-42BD-9630-BC7C9B50C7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13344C-30F2-4B23-9B45-B654A0F00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2ABC1-5B40-450F-92D7-877544D2025F}" type="datetime1">
              <a:rPr lang="en-GB" smtClean="0"/>
              <a:t>19/12/2024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F40180-CC88-4A4B-B5B6-AE3EDA734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A. Evans- Inclusion Lead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0BBC8C-E8C6-477E-B5B7-08185A655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9C2B-0C23-47A4-83C2-F178FC9CBEA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6160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A2D88-6D7C-4A49-BE25-C52645D4D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16DA5-6EF3-4B71-B6C0-577FD91ED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449D7E-1621-49B1-8F51-9CFC016AF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3ACC8-F004-4F7B-92A5-B50FB0EAF991}" type="datetime1">
              <a:rPr lang="en-GB" smtClean="0"/>
              <a:t>19/12/2024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658876-7A35-4C0C-A70C-2F6D14AD3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A. Evans- Inclusion Lead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1710F-0245-457E-B36F-41E6BFA1A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9C2B-0C23-47A4-83C2-F178FC9CBEA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98D39AC-3B91-4E51-AB06-BF7307DCD2F3}"/>
              </a:ext>
            </a:extLst>
          </p:cNvPr>
          <p:cNvSpPr/>
          <p:nvPr userDrawn="1"/>
        </p:nvSpPr>
        <p:spPr>
          <a:xfrm flipH="1">
            <a:off x="7472307" y="23750"/>
            <a:ext cx="4146263" cy="7399072"/>
          </a:xfrm>
          <a:prstGeom prst="rect">
            <a:avLst/>
          </a:prstGeom>
          <a:blipFill dpi="0" rotWithShape="1">
            <a:blip r:embed="rId2">
              <a:alphaModFix amt="5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657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BE241-C041-42AF-8A2E-75322D7A7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86B3FD-D374-4CA8-9AB3-79937E2BD3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53DC5A-E39A-4993-9C82-3208520FE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FFEE-6EE6-4CDD-B003-85B29A5A8E62}" type="datetime1">
              <a:rPr lang="en-GB" smtClean="0"/>
              <a:t>19/12/2024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A0137E-D8A2-43B8-990C-8D6F13171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A. Evans- Inclusion Lead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8FF1A-CE63-4856-BA14-52FFAE502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9C2B-0C23-47A4-83C2-F178FC9CBEA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1933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939BB-1963-450F-ADED-1B00BC875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A0E47F-134E-4EA1-83AE-B2EB1660D6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A61E26-6AC1-4C86-A83A-062CF688F6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F4AE3E-54E1-4517-B02E-B15BB3C02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A03EC-AC26-40B2-A66D-EFE6884DC3DC}" type="datetime1">
              <a:rPr lang="en-GB" smtClean="0"/>
              <a:t>19/12/2024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09CA4A-DA23-42DE-BD99-DB94D2B38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A. Evans- Inclusion Lead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839473-642F-4770-BAC2-78B479732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9C2B-0C23-47A4-83C2-F178FC9CBEA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3835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408FE-AD14-4098-9ACF-27949288F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37AE39-25ED-4CB1-92CC-B227E60937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70575D-C0CB-46F6-9B72-E7FD5F7EDF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FED389-9E79-4012-913A-D9D24E4A13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2E43C0-047C-4D3B-BBF7-210AA07E02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A14EAC-B993-4472-8DA7-F66302728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B6F49-1F11-4267-8B24-2D9903065566}" type="datetime1">
              <a:rPr lang="en-GB" smtClean="0"/>
              <a:t>19/12/2024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78CE1A-FA37-4BBD-8A29-9250A2AA9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A. Evans- Inclusion Lead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FD010F-29B1-4A29-A528-1EC39964D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9C2B-0C23-47A4-83C2-F178FC9CBEA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4027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0670F-9D94-4669-AD6D-81200FDE5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8507C1-39FF-40DB-B3F5-C9734F80D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A352-E88C-48D6-B0AC-F7BB829BA5FB}" type="datetime1">
              <a:rPr lang="en-GB" smtClean="0"/>
              <a:t>19/12/2024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DB0D48-A599-4FB9-B6A4-D9DDA0A9F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A. Evans- Inclusion Lead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A1A05C-C53A-4E08-A36B-5D6D88CFA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9C2B-0C23-47A4-83C2-F178FC9CBEA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9742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E110F2-7970-4EB1-A57E-527C5E8F6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ACB72-8E75-4548-8196-44BDEE3E8172}" type="datetime1">
              <a:rPr lang="en-GB" smtClean="0"/>
              <a:t>19/12/2024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CAF8B1-6ED6-4E67-89BC-4D176C6D3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A. Evans- Inclusion Lead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E706F8-787D-444A-AA9C-C6192619D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9C2B-0C23-47A4-83C2-F178FC9CBEA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4027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A8EC5-8BAD-436E-9A8A-FEAC78B94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522545-7120-47F3-A9F5-CF7D1E050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5B3941-5997-4D04-924D-FF1072FC28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B3C07E-5E3E-489D-B3AA-F4EDF536C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AEF48-027E-453A-8BBA-456702B1BCED}" type="datetime1">
              <a:rPr lang="en-GB" smtClean="0"/>
              <a:t>19/12/2024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4179D6-B1AE-4BBB-8142-89C04017E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A. Evans- Inclusion Lead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630822-528B-44D6-975F-DA94CB9FF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9C2B-0C23-47A4-83C2-F178FC9CBEA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6122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11D6E-3764-4836-A568-97A9E68E8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104DEB-D9E4-460C-ACED-DA2BAF960C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5E229B-43AD-4ACF-9F52-EB44E04C95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04A421-F446-43E5-AE49-4C342EE21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4759-0F6E-4542-93C6-4D4C651046CB}" type="datetime1">
              <a:rPr lang="en-GB" smtClean="0"/>
              <a:t>19/12/2024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9117C1-3165-4961-BD64-2DBAF6F60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A. Evans- Inclusion Lead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4F07C6-0C5B-4DFF-B2C4-96848D44D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9C2B-0C23-47A4-83C2-F178FC9CBEA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222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F2A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BC42B7-F9B3-467A-AAA6-9EBDC7B81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9862EB-3B4D-4139-ACD9-A0D4256050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0D3BE3-E752-40BD-AE36-845AB4C6C9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97686-293A-4570-B861-DC969B66456B}" type="datetime1">
              <a:rPr lang="en-GB" smtClean="0"/>
              <a:t>19/12/2024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B1413A-A96C-4CFA-B4BE-84551F18E1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A. Evans- Inclusion Lead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C78510-9FB7-4F1F-A046-E1182F79AB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89C2B-0C23-47A4-83C2-F178FC9CBEA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Flowchart: Document 6">
            <a:extLst>
              <a:ext uri="{FF2B5EF4-FFF2-40B4-BE49-F238E27FC236}">
                <a16:creationId xmlns:a16="http://schemas.microsoft.com/office/drawing/2014/main" id="{20E17C32-01E3-4D62-A664-F1E5D6E4D34A}"/>
              </a:ext>
            </a:extLst>
          </p:cNvPr>
          <p:cNvSpPr/>
          <p:nvPr userDrawn="1"/>
        </p:nvSpPr>
        <p:spPr>
          <a:xfrm rot="10800000">
            <a:off x="0" y="5524897"/>
            <a:ext cx="12192000" cy="1325564"/>
          </a:xfrm>
          <a:prstGeom prst="flowChartDocument">
            <a:avLst/>
          </a:prstGeom>
          <a:solidFill>
            <a:srgbClr val="6DB3D7"/>
          </a:solidFill>
          <a:ln>
            <a:noFill/>
          </a:ln>
          <a:effectLst>
            <a:outerShdw blurRad="584200" dist="38100" dir="18900000" sx="99000" sy="99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Flowchart: Document 7">
            <a:extLst>
              <a:ext uri="{FF2B5EF4-FFF2-40B4-BE49-F238E27FC236}">
                <a16:creationId xmlns:a16="http://schemas.microsoft.com/office/drawing/2014/main" id="{821E0178-5241-40F3-9AFD-6480951C317F}"/>
              </a:ext>
            </a:extLst>
          </p:cNvPr>
          <p:cNvSpPr/>
          <p:nvPr userDrawn="1"/>
        </p:nvSpPr>
        <p:spPr>
          <a:xfrm rot="10800000">
            <a:off x="0" y="5751114"/>
            <a:ext cx="12192000" cy="1121571"/>
          </a:xfrm>
          <a:prstGeom prst="flowChartDocument">
            <a:avLst/>
          </a:prstGeom>
          <a:solidFill>
            <a:srgbClr val="1F2A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6F87570-CAFC-4AE7-A9F0-BEE8FDE369C2}"/>
              </a:ext>
            </a:extLst>
          </p:cNvPr>
          <p:cNvSpPr txBox="1"/>
          <p:nvPr userDrawn="1"/>
        </p:nvSpPr>
        <p:spPr>
          <a:xfrm>
            <a:off x="7958370" y="6067354"/>
            <a:ext cx="3946669" cy="3248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Together As One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E4D8872E-5209-4908-959B-4E7F74FB19EC}"/>
              </a:ext>
            </a:extLst>
          </p:cNvPr>
          <p:cNvSpPr txBox="1">
            <a:spLocks/>
          </p:cNvSpPr>
          <p:nvPr userDrawn="1"/>
        </p:nvSpPr>
        <p:spPr>
          <a:xfrm>
            <a:off x="5193996" y="6198394"/>
            <a:ext cx="41148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solidFill>
                  <a:schemeClr val="bg1"/>
                </a:solidFill>
              </a:rPr>
              <a:t>Amy Evans- TKAT Inclusion Lead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8C306F2-8A63-460F-A557-38BE6F8040F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020" y="6017641"/>
            <a:ext cx="840359" cy="84035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2657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4495E-49BC-4507-BC2A-DD0CF73622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n>
                  <a:solidFill>
                    <a:srgbClr val="6DB3D7"/>
                  </a:solidFill>
                </a:ln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Curriculum Adaptions</a:t>
            </a:r>
          </a:p>
        </p:txBody>
      </p:sp>
    </p:spTree>
    <p:extLst>
      <p:ext uri="{BB962C8B-B14F-4D97-AF65-F5344CB8AC3E}">
        <p14:creationId xmlns:p14="http://schemas.microsoft.com/office/powerpoint/2010/main" val="2383655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3">
            <a:extLst>
              <a:ext uri="{FF2B5EF4-FFF2-40B4-BE49-F238E27FC236}">
                <a16:creationId xmlns:a16="http://schemas.microsoft.com/office/drawing/2014/main" id="{0AA30007-56C9-4970-8249-9A4097059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00" y="694829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Ordinarily Available provision for learners includes:</a:t>
            </a:r>
            <a:endParaRPr lang="en-GB" altLang="en-US" sz="14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Engaging in a TRUE Classroom environment.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a robust curriculum meticulously designed by subject leaders to be both inclusive and intellectually stimulating.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Participating in a variety of activities aimed at fostering engagement and effective communication of understanding.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Receiving quality first teaching, which includes scaffolding, modelling, and encouragement to excel.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Following personalised learning journeys outlining assessment objectives, mark schemes, and essential knowledge for each area of study.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Utilising knowledge organisers provided for each topic, containing key words, context, and essential terminology.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Receiving close pastoral monitoring and support to prioritise emotional well-being.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Being named on each lesson seating plan to promote a sense of belonging and community.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Recording work in various formats to support multi-sensory learning.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Receiving support with behaviour choices within a positive environment, where restorative consequences promote reflection and alignment with community expectations.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Receiving timely feedback during lessons to drive continuous progress across the curriculum.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id="{56E45AFF-6C9D-4FAB-9CB4-31F026993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6000" y="686925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Targeted provision for  learners include:</a:t>
            </a:r>
            <a:endParaRPr lang="en-GB" altLang="en-US" sz="1400" b="1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Providing verbal and written scaffolding to ensure clear understanding of expectations.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Offering clear vocabulary explanations and introductory vocabulary work to prepare for tasks.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Facilitating one-to-one interaction and targeted intervention by the teacher.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Providing laminated and differently coloured specialist vocabulary sheets with music terminology explained.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Allocating specific seats in lessons to accommodate sensory or learning needs.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Adapting lesson structures, such as incorporating more paired/discussion work or increasing mini-plenaries.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Implementing targeted interventions to address knowledge gaps.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Offering extra support in lessons from an additional adult to effectively meet academic or pastoral needs.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Providing the use of headphones for keyboard work or ear defenders for practical tasks.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wider spaced manuscript paper for improved writing clarity.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en-US" sz="10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en-US" sz="105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4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65B52AFC-ECCD-42C0-9812-879537BD5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679021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Specialist provision for learners include:</a:t>
            </a:r>
            <a:endParaRPr lang="en-GB" altLang="en-US" sz="14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Personalised long-term learning outcomes with meticulously planned incremental targets to achieve their goals.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to a quiet space, particularly crucial during practical tasks, to support them in reaching their full potential.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in-class support from an adult who understands their individual pastoral and learning needs.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Customised timetables tailored to ensure instruction in environments that best support their needs.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Curriculum adaptations allowing for engagement through learner interests, including carefully selected musical choices.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Long-term interventions addressing challenges in working memory, vocabulary deficit, and language understanding.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In-school support to complete homework assignments.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Utilisation of equipment such as mini whiteboards, task boards, iPads, reading pens, and other technologies to support adaptive teaching methods.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0" name="Text Box 14">
            <a:extLst>
              <a:ext uri="{FF2B5EF4-FFF2-40B4-BE49-F238E27FC236}">
                <a16:creationId xmlns:a16="http://schemas.microsoft.com/office/drawing/2014/main" id="{D2EC706B-073E-4A3E-B9DC-9F23670CF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8619" y="-8467"/>
            <a:ext cx="9352141" cy="57573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3000" b="1" dirty="0">
                <a:ln>
                  <a:solidFill>
                    <a:srgbClr val="6DB3D7"/>
                  </a:solidFill>
                </a:ln>
                <a:solidFill>
                  <a:schemeClr val="bg1"/>
                </a:solidFill>
                <a:latin typeface="Verdana" panose="020B0604030504040204" pitchFamily="34" charset="0"/>
              </a:rPr>
              <a:t>Curriculum Accessibility - Music</a:t>
            </a:r>
            <a:endParaRPr kumimoji="0" lang="en-US" altLang="en-US" sz="3000" b="1" i="0" u="none" strike="noStrike" cap="none" normalizeH="0" baseline="0" dirty="0">
              <a:ln>
                <a:solidFill>
                  <a:srgbClr val="6DB3D7"/>
                </a:solidFill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298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3">
            <a:extLst>
              <a:ext uri="{FF2B5EF4-FFF2-40B4-BE49-F238E27FC236}">
                <a16:creationId xmlns:a16="http://schemas.microsoft.com/office/drawing/2014/main" id="{0AA30007-56C9-4970-8249-9A4097059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00" y="571782"/>
            <a:ext cx="3960000" cy="4914618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Ordinarily Available provision for learners includes:</a:t>
            </a:r>
            <a:endParaRPr lang="en-GB" altLang="en-US" sz="14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Engaging in a TRUE Classroom setting.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a robust curriculum meticulously crafted by the subject leader to be both inclusive and intellectually stimulating.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Participating in a variety of activities aimed at fostering engagement and effective communication of understanding.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Receiving quality first teaching, which encompasses scaffolding, modelling, and instruction aimed at achieving excellence.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Following personalised learning journeys outlining assessment objectives, mark schemes, and essential knowledge for each area of study.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Utilising knowledge organisers provided for each topic, containing key words, context, and essential terminology.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Receiving close pastoral monitoring and support to prioritise emotional well-being.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Being named on each lesson seating plan to promote a sense of belonging and community.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Recording work in various formats to support multi-sensory learning.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Receiving support with behaviour choices within a positive environment, where restorative consequences promote reflection and alignment with community expectations.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Receiving timely feedback during lessons to drive continuous progress across the curriculum.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id="{56E45AFF-6C9D-4FAB-9CB4-31F026993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6000" y="571782"/>
            <a:ext cx="3960000" cy="4914618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Targeted provision for  learners include:</a:t>
            </a:r>
            <a:endParaRPr lang="en-GB" altLang="en-US" sz="1400" b="1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en-US" sz="10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Utilising concrete and pictorial representations during teaching and independent work to enhance understanding.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Providing clear vocabulary explanations and introductory vocabulary work to prepare for tasks.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Facilitating one-to-one interaction and targeted intervention by the teacher.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Allocating specific seating arrangements in lessons to accommodate sensory or learning needs.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Adapting lesson structures, such as incorporating more paired/discussion work or increasing mini-plenaries.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Implementing targeted interventions to address knowledge gaps.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Offering extra support in lessons from an additional adult to effectively meet academic or pastoral needs.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Providing laminated and differently coloured specialist vocabulary sheets with phonetic breakdowns for enhanced learning.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en-US" sz="10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en-US" sz="10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en-US" sz="105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4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65B52AFC-ECCD-42C0-9812-879537BD5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571782"/>
            <a:ext cx="3960000" cy="4914618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Specialist provision for learners include:</a:t>
            </a:r>
            <a:endParaRPr lang="en-GB" altLang="en-US" sz="14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Personalised long-term learning outcomes with carefully planned incremental targets to achieving their outcomes.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to a quiet space to ensure they can be supported to meet their potential.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support in lessons from an adult who is attuned to their individual pastoral and learning needs. 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Bespoke timetables taking in to account their  needs to ensure that they are taught in an environment that best supports their needs.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Curriculum adaptations to allow for engagement through learner interests (project focus or word problem context). 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Long-running interventions to support challenges around number understanding and understanding of calculations. 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Personalised homework to be set or support in school to complete homework.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Additional adult support in practical lessons.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of equipment such as mini whiteboards, task boards, park it boards, iPads, reading pens or other technologies to support adaptive teaching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0" name="Text Box 14">
            <a:extLst>
              <a:ext uri="{FF2B5EF4-FFF2-40B4-BE49-F238E27FC236}">
                <a16:creationId xmlns:a16="http://schemas.microsoft.com/office/drawing/2014/main" id="{D2EC706B-073E-4A3E-B9DC-9F23670CF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2864" y="-12418"/>
            <a:ext cx="9352141" cy="520418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3000" b="1" dirty="0">
                <a:ln>
                  <a:solidFill>
                    <a:srgbClr val="6DB3D7"/>
                  </a:solidFill>
                </a:ln>
                <a:solidFill>
                  <a:schemeClr val="bg1"/>
                </a:solidFill>
                <a:latin typeface="Verdana" panose="020B0604030504040204" pitchFamily="34" charset="0"/>
              </a:rPr>
              <a:t>Curriculum Accessibility - Art</a:t>
            </a:r>
            <a:endParaRPr kumimoji="0" lang="en-US" altLang="en-US" sz="3000" b="1" i="0" u="none" strike="noStrike" cap="none" normalizeH="0" baseline="0" dirty="0">
              <a:ln>
                <a:solidFill>
                  <a:srgbClr val="6DB3D7"/>
                </a:solidFill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163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3">
            <a:extLst>
              <a:ext uri="{FF2B5EF4-FFF2-40B4-BE49-F238E27FC236}">
                <a16:creationId xmlns:a16="http://schemas.microsoft.com/office/drawing/2014/main" id="{0AA30007-56C9-4970-8249-9A4097059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00" y="804896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Ordinarily Available provision for learners includes:</a:t>
            </a:r>
            <a:endParaRPr lang="en-GB" altLang="en-US" sz="14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Engaging in a TRUE Classroom environment.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a robust curriculum meticulously designed by the subject leader to be both meaningful, challenging, and ambitious.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Participating in a variety of activities aimed at fostering engagement and effective communication of understanding.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Receiving quality first teaching, which includes scaffolding, modelling, and instruction aimed at achieving excellence.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Following personalised learning journeys detailing assessment objectives, mark schemes, and essential knowledge for each area of study.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Utilising knowledge organisers provided for each topic, containing key words, context, and essential terminology.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Receiving close pastoral monitoring and support to prioritise emotional well-being.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Being named on each lesson seating plan to promote a sense of belonging and community.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Recording work in various formats to support multi-sensory learning.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Receiving support with behaviour choices within a positive environment, where restorative consequences promote reflection and alignment with community expectations.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Receiving timely feedback during lessons to drive continuous progress across the curriculum.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id="{56E45AFF-6C9D-4FAB-9CB4-31F026993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6000" y="804896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Targeted provision for  learners include:</a:t>
            </a:r>
            <a:endParaRPr lang="en-GB" altLang="en-US" sz="1400" b="1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Utilising concrete and pictorial representations during teaching and independent work to enhance understanding.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Providing clear vocabulary explanations and introductory vocabulary work to prepare for tasks.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Facilitating one-to-one interaction and targeted intervention by the teacher.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Allocating specific seating arrangements in lessons to accommodate sensory or learning needs.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Adapting lesson structures, such as incorporating more paired/discussion work or increasing mini-plenaries.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Implementing targeted interventions to address knowledge gaps.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Offering extra support in lessons from an additional adult to effectively meet academic or pastoral needs.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Providing laminated and differently coloured specialist vocabulary sheets with phonetic breakdowns.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ear defenders during practical work to minimize distractions and enhance focus.</a:t>
            </a:r>
            <a:endParaRPr lang="en-GB" altLang="en-US" sz="11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en-US" sz="10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en-US" sz="10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en-US" sz="105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4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65B52AFC-ECCD-42C0-9812-879537BD5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804896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Specialist provision for learners include:</a:t>
            </a:r>
            <a:endParaRPr lang="en-GB" altLang="en-US" sz="14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Personalised long-term learning outcomes with meticulously planned incremental targets to achieve their educational goals.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to a quiet space to facilitate focused learning and support their academic potential.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in-class support from an adult who understands their individual pastoral and learning needs.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Customised timetables tailored to ensure instruction in environments that optimise support for their needs.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Curriculum adaptations allowing for engagement through learner interests, such as project-focused or word problem contexts.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Long-term interventions addressing challenges related to number understanding and calculations.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Provision of personalised homework assignments or in-school support to complete homework tasks.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adult support in practical lessons to adhere to health and safety guidelines.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Utilisation of various teaching aids and technologies, including mini whiteboards, task boards, iPads, and reading pens, to facilitate adaptive teaching strategies.</a:t>
            </a:r>
            <a:endParaRPr lang="en-GB" altLang="en-US" sz="1100" i="1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0" name="Text Box 14">
            <a:extLst>
              <a:ext uri="{FF2B5EF4-FFF2-40B4-BE49-F238E27FC236}">
                <a16:creationId xmlns:a16="http://schemas.microsoft.com/office/drawing/2014/main" id="{D2EC706B-073E-4A3E-B9DC-9F23670CF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5010" y="118533"/>
            <a:ext cx="9352141" cy="990872"/>
          </a:xfrm>
          <a:prstGeom prst="rect">
            <a:avLst/>
          </a:prstGeom>
          <a:noFill/>
          <a:ln>
            <a:noFill/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3000" b="1" dirty="0">
                <a:ln>
                  <a:solidFill>
                    <a:srgbClr val="6DB3D7"/>
                  </a:solidFill>
                </a:ln>
                <a:solidFill>
                  <a:schemeClr val="bg1"/>
                </a:solidFill>
                <a:latin typeface="Verdana" panose="020B0604030504040204" pitchFamily="34" charset="0"/>
              </a:rPr>
              <a:t>Curriculum Accessibility - DT</a:t>
            </a:r>
            <a:endParaRPr kumimoji="0" lang="en-US" altLang="en-US" sz="3000" b="1" i="0" u="none" strike="noStrike" cap="none" normalizeH="0" baseline="0" dirty="0">
              <a:ln>
                <a:solidFill>
                  <a:srgbClr val="6DB3D7"/>
                </a:solidFill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961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3">
            <a:extLst>
              <a:ext uri="{FF2B5EF4-FFF2-40B4-BE49-F238E27FC236}">
                <a16:creationId xmlns:a16="http://schemas.microsoft.com/office/drawing/2014/main" id="{0AA30007-56C9-4970-8249-9A4097059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00" y="804896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Ordinarily Available provision for learners includes:</a:t>
            </a:r>
            <a:endParaRPr lang="en-GB" altLang="en-US" sz="14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Engaging in a TRUE Classroom environment.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a robust curriculum meticulously designed by the subject leader to be both meaningful, challenging, and ambitious.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Participating in a variety of activities aimed at fostering engagement and effective communication of understanding.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Receiving quality first teaching, which includes scaffolding, modelling, and instruction aimed at achieving excellence.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Following personalised learning journeys detailing assessment objectives, mark schemes, and essential knowledge for each area of study.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Utilising knowledge organisers provided for each topic, containing key words, context, and essential terminology.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Receiving close pastoral monitoring and support to prioritise emotional well-being.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Being named on each lesson seating plan to promote a sense of belonging and community.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Recording work in various formats to support multi-sensory learning.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Receiving support with behaviour choices within a positive environment, where restorative consequences promote reflection and alignment with community expectations.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Receiving timely feedback during lessons to drive continuous progress across the curriculum.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id="{56E45AFF-6C9D-4FAB-9CB4-31F026993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6000" y="804896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Targeted provision for  learners include:</a:t>
            </a:r>
            <a:endParaRPr lang="en-GB" altLang="en-US" sz="1400" b="1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Utilising concrete and pictorial representations during teaching and independent work to enhance understanding.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Providing clear vocabulary explanations and introductory vocabulary work to prepare for tasks.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Facilitating one-to-one interaction and targeted intervention by the teacher.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Allocating specific seating arrangements in lessons to accommodate sensory or learning needs.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Adapting lesson structures, such as incorporating more paired/discussion work or increasing mini-plenaries.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Implementing targeted interventions to address knowledge gaps.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Offering extra support in lessons from an additional adult to effectively meet academic or pastoral needs.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Providing laminated and differently coloured specialist vocabulary sheets with phonetic breakdowns.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ear defenders during practical work to minimize distractions and enhance focus.</a:t>
            </a:r>
            <a:endParaRPr lang="en-GB" altLang="en-US" sz="11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en-US" sz="10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en-US" sz="10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en-US" sz="105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4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65B52AFC-ECCD-42C0-9812-879537BD5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804896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Specialist provision for learners include:</a:t>
            </a:r>
            <a:endParaRPr lang="en-GB" altLang="en-US" sz="14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Personalised long-term learning outcomes with meticulously planned incremental targets to achieve their educational goals.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to a quiet space to facilitate focused learning and support their academic potential.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in-class support from an adult who understands their individual pastoral and learning needs.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Customised timetables tailored to ensure instruction in environments that optimise support for their needs.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Curriculum adaptations allowing for engagement through learner interests, such as project-focused or word problem contexts.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Long-term interventions addressing challenges related to number understanding and calculations </a:t>
            </a:r>
            <a:r>
              <a:rPr lang="en-GB"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measuring.</a:t>
            </a: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Provision of personalised homework assignments or in-school support to complete homework tasks.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adult support in practical lessons to adhere to health and safety guidelines.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Utilisation of various teaching aids and technologies, including mini whiteboards, task boards, iPads, and reading pens, to facilitate adaptive teaching strategies.</a:t>
            </a:r>
            <a:endParaRPr lang="en-GB" altLang="en-US" sz="1100" i="1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0" name="Text Box 14">
            <a:extLst>
              <a:ext uri="{FF2B5EF4-FFF2-40B4-BE49-F238E27FC236}">
                <a16:creationId xmlns:a16="http://schemas.microsoft.com/office/drawing/2014/main" id="{D2EC706B-073E-4A3E-B9DC-9F23670CF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333" y="67734"/>
            <a:ext cx="11817067" cy="990872"/>
          </a:xfrm>
          <a:prstGeom prst="rect">
            <a:avLst/>
          </a:prstGeom>
          <a:noFill/>
          <a:ln>
            <a:noFill/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3000" b="1" dirty="0">
                <a:ln>
                  <a:solidFill>
                    <a:srgbClr val="6DB3D7"/>
                  </a:solidFill>
                </a:ln>
                <a:solidFill>
                  <a:schemeClr val="bg1"/>
                </a:solidFill>
                <a:latin typeface="Verdana" panose="020B0604030504040204" pitchFamily="34" charset="0"/>
              </a:rPr>
              <a:t>Curriculum Accessibility – Food Technology</a:t>
            </a:r>
            <a:endParaRPr kumimoji="0" lang="en-US" altLang="en-US" sz="3000" b="1" i="0" u="none" strike="noStrike" cap="none" normalizeH="0" baseline="0" dirty="0">
              <a:ln>
                <a:solidFill>
                  <a:srgbClr val="6DB3D7"/>
                </a:solidFill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2129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3">
            <a:extLst>
              <a:ext uri="{FF2B5EF4-FFF2-40B4-BE49-F238E27FC236}">
                <a16:creationId xmlns:a16="http://schemas.microsoft.com/office/drawing/2014/main" id="{0AA30007-56C9-4970-8249-9A4097059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00" y="657011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Ordinarily Available provision for learners includes:</a:t>
            </a:r>
            <a:endParaRPr lang="en-GB" altLang="en-US" sz="14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Participation in a TRUE Classroom setting.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to a comprehensive curriculum meticulously crafted by the subject leader, ensuring it is not only suitable for all learners but also engaging, meaningful, and intellectually stimulating.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Engagement in a variety of activities aimed at promoting active participation and effective communication of knowledge.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Receipt of quality first teaching, which incorporates scaffolding, modelling, and instruction tailored to each student's needs.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Provision of learning journeys detailing assessment objectives, mark schemes, and essential knowledge required for each area of study. (Knowledge booklets to support learning)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of knowledge organisers, (in the form of sentence builders) for each topic/ key questions, containing key vocabulary and </a:t>
            </a:r>
            <a:r>
              <a:rPr lang="en-GB" sz="10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grMMER</a:t>
            </a: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contextual information, and essential terminology.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Close pastoral monitoring and support to prioritise emotional well-being.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Inclusion on lesson seating plans to foster a sense of belonging and community among learners.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Opportunities to document work in various formats, promoting access to the curriculum through multi-sensory learning.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 in making positive behaviour choices within a nurturing environment, with the use of restorative consequences to foster reflection and alignment with community expectations.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Provision of feedback during lessons aimed at driving continuous progress across the curriculum.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rgbClr val="E6D782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rgbClr val="E6D782"/>
              </a:solidFill>
              <a:latin typeface="Verdana" panose="020B0604030504040204" pitchFamily="34" charset="0"/>
            </a:endParaRPr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id="{56E45AFF-6C9D-4FAB-9CB4-31F026993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6000" y="657011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Targeted provision for  learners include:</a:t>
            </a:r>
            <a:endParaRPr lang="en-GB" altLang="en-US" sz="14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Verbal and written scaffolding techniques employed to ensure learners grasp expectations clearly.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Utilisation of varied colours in worksheets and presentations as needed for enhanced visual comprehension.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 with phonics through a blend of actions and imagery to reinforce understanding (using mnemonics to enhance phonics practice in French)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Clear vocabulary explanations and introductory activities to prepare learners for upcoming tasks.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One-on-one interaction and personalised interventions delivered by the teacher.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 of diverse strategies such as different font sizes, cloze activities, and writing or speaking frames to facilitate learning (sentence builders booklets).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Allocation of specific seating arrangements in lessons to cater to sensory or learning needs.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Adaptation of lesson structures, including increased paired or discussion work and more frequent mini-plenaries.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Targeted interventions aimed at addressing specific knowledge gaps.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Provision of additional support during lessons from an extra adult to effectively address the learner's academic or pastoral requirements.</a:t>
            </a:r>
            <a:endParaRPr lang="en-GB" altLang="en-US" sz="11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400" b="1" dirty="0">
              <a:solidFill>
                <a:srgbClr val="E6D782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rgbClr val="E6D782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rgbClr val="E6D782"/>
              </a:solidFill>
              <a:latin typeface="Verdana" panose="020B0604030504040204" pitchFamily="34" charset="0"/>
            </a:endParaRPr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65B52AFC-ECCD-42C0-9812-879537BD5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657011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Specialist provision for learners include:</a:t>
            </a:r>
            <a:endParaRPr lang="en-GB" altLang="en-US" sz="14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Personalised long-term learning outcomes with meticulously planned incremental targets to guide them towards their goals.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to a serene environment conducive to concentration, facilitating their ability to reach their full potential.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support during lessons provided by an adult who is finely attuned to their individual pastoral and learning needs.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Curriculum adaptations tailored to spark engagement by incorporating learner interests through thoughtfully selected text choices.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Long-term interventions aimed at addressing challenges related to working memory, vocabulary deficit, and language understanding.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Personalised homework assignments tailored to individual learning needs, supplemented by in-school support to ensure completion </a:t>
            </a: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10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of online tools to personalise homework)</a:t>
            </a: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Utilisation of various equipment such as mini whiteboards, task boards, iPads, and reading pens, among other technologies, to facilitate adaptive teaching methods.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rgbClr val="E6D782"/>
              </a:solidFill>
              <a:latin typeface="Verdana" panose="020B0604030504040204" pitchFamily="34" charset="0"/>
            </a:endParaRPr>
          </a:p>
        </p:txBody>
      </p:sp>
      <p:sp>
        <p:nvSpPr>
          <p:cNvPr id="20" name="Text Box 14">
            <a:extLst>
              <a:ext uri="{FF2B5EF4-FFF2-40B4-BE49-F238E27FC236}">
                <a16:creationId xmlns:a16="http://schemas.microsoft.com/office/drawing/2014/main" id="{D2EC706B-073E-4A3E-B9DC-9F23670CF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922" y="26526"/>
            <a:ext cx="9352141" cy="630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3000" b="1" dirty="0">
                <a:ln>
                  <a:solidFill>
                    <a:srgbClr val="6DB3D7"/>
                  </a:solidFill>
                </a:ln>
                <a:solidFill>
                  <a:schemeClr val="bg1"/>
                </a:solidFill>
                <a:latin typeface="Verdana" panose="020B0604030504040204" pitchFamily="34" charset="0"/>
              </a:rPr>
              <a:t>Curriculum Accessibility - MFL</a:t>
            </a:r>
            <a:endParaRPr kumimoji="0" lang="en-US" altLang="en-US" sz="3000" b="1" i="0" u="none" strike="noStrike" cap="none" normalizeH="0" baseline="0" dirty="0">
              <a:ln>
                <a:solidFill>
                  <a:srgbClr val="6DB3D7"/>
                </a:solidFill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4984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3">
            <a:extLst>
              <a:ext uri="{FF2B5EF4-FFF2-40B4-BE49-F238E27FC236}">
                <a16:creationId xmlns:a16="http://schemas.microsoft.com/office/drawing/2014/main" id="{0AA30007-56C9-4970-8249-9A4097059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00" y="762563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Ordinarily Available provision for learners includes:</a:t>
            </a:r>
            <a:endParaRPr lang="en-GB" altLang="en-US" sz="10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000" dirty="0">
                <a:solidFill>
                  <a:schemeClr val="bg1"/>
                </a:solidFill>
                <a:latin typeface="Verdana" panose="020B0604030504040204" pitchFamily="34" charset="0"/>
              </a:rPr>
              <a:t>Engaging in a TRUE Classroom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to a robust curriculum meticulously crafted by subject experts, ensuring it's both accessible and intellectually stimulating.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Engagement in a variety of activities fostering effective communication of their understanding.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Quality first teaching incorporating scaffolding, modelling, and a focus on reaching the highest standards.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Detailed learning journeys outlining assessment objectives and marking schemes, along with the requisite knowledge for each objective.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Provision of knowledge organisers for every topic, containing essential keywords, contextual information, and key terminology.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Ongoing pastoral support to prioritise emotional well-being.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Individualized recognition through inclusion in lesson seating plans, fostering a sense of belonging within the community.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Opportunities to express learning through diverse mediums, facilitating multi-sensory engagement.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Positive reinforcement for behaviour, with restorative consequences encouraging reflection and alignment with community expectations.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Regular feedback during lessons to drive continuous progress across all areas of the curriculum.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id="{56E45AFF-6C9D-4FAB-9CB4-31F026993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6000" y="763126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Targeted provision for  learners include:</a:t>
            </a:r>
            <a:endParaRPr lang="en-GB" altLang="en-US" sz="1600" b="1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Utilisation of a diverse array of tasks tailored to accommodate various learning styles across key stages.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Structured seating plans designed to facilitate appropriate support for each student.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 of sentence starters and writing frames to bolster extended writing endeavours.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Clear success criteria embedded within assessments to aid progression for learners of all abilities.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Inclusion of relevant materials within KS4 geography lesson packs.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Provision of colour paper sheets upon request.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On-demand assistance with colour identification on maps.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to textbooks for home use, aiding with homework tasks and revision.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6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65B52AFC-ECCD-42C0-9812-879537BD5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762563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Specialist provision for learners include:</a:t>
            </a:r>
            <a:endParaRPr lang="en-GB" altLang="en-US" sz="14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Personalised long-term learning outcomes with meticulously planned incremental targets guiding their journey toward achievement.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Provision of a quiet space to ensure optimal support in reaching their full potential.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Dedicated assistance within lessons from a knowledgeable adult attuned to their unique pastoral and learning requirements.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Assigned seating within the classroom tailored to their needs, facilitating seamless access to lesson content.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Targeted teacher support to clarify expectations surrounding written tasks, ensuring comprehension and success.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 employment of questioning techniques to reinforce understanding of lesson objectives.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In-school support for completing homework assignments.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Utilisation of various tools and technologies such as mini whiteboards, task boards, park it boards, iPads, and reading pens to enhance adaptive teaching methodologies.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6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0" name="Text Box 14">
            <a:extLst>
              <a:ext uri="{FF2B5EF4-FFF2-40B4-BE49-F238E27FC236}">
                <a16:creationId xmlns:a16="http://schemas.microsoft.com/office/drawing/2014/main" id="{D2EC706B-073E-4A3E-B9DC-9F23670CF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3767" y="85230"/>
            <a:ext cx="9660880" cy="677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3000" b="1" dirty="0">
                <a:ln>
                  <a:solidFill>
                    <a:srgbClr val="6DB3D7"/>
                  </a:solidFill>
                </a:ln>
                <a:solidFill>
                  <a:schemeClr val="bg1"/>
                </a:solidFill>
                <a:latin typeface="Verdana" panose="020B0604030504040204" pitchFamily="34" charset="0"/>
              </a:rPr>
              <a:t>Curriculum Accessibility - Geography</a:t>
            </a:r>
            <a:endParaRPr kumimoji="0" lang="en-US" altLang="en-US" sz="3000" b="1" i="0" u="none" strike="noStrike" cap="none" normalizeH="0" baseline="0" dirty="0">
              <a:ln>
                <a:solidFill>
                  <a:srgbClr val="6DB3D7"/>
                </a:solidFill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7104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3">
            <a:extLst>
              <a:ext uri="{FF2B5EF4-FFF2-40B4-BE49-F238E27FC236}">
                <a16:creationId xmlns:a16="http://schemas.microsoft.com/office/drawing/2014/main" id="{0AA30007-56C9-4970-8249-9A4097059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00" y="800382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Ordinarily Available provision for learners includes:</a:t>
            </a:r>
            <a:endParaRPr lang="en-GB" altLang="en-US" sz="14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05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Engaging in a TRUE Classroom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to a robust curriculum meticulously designed by subject leaders to be inclusive, meaningful, and intellectually stimulating.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Engagement through a variety of activities promoting effective communication of understanding.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Delivery of quality first teaching, encompassing scaffolding, modelling, and a commitment to reaching the highest standards.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Guidance through detailed learning journeys outlining assessment objectives, mark schemes, and essential knowledge for each learning objective.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Provision of knowledge organisers for each topic, containing key terms, contextual information, and essential terminology.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Ongoing pastoral support ensuring emotional well-being is a priority.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Inclusion in lesson seating plans, fostering a sense of belonging within the community.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Opportunities to document work in various formats, facilitating access to the curriculum through multi-sensory learning.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Positive reinforcement for behaviour choices within a supportive environment, Utilising restorative consequences for reflection and growth.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Regular feedback during lessons driving continuous progress across all areas of the curriculum.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Provision of glossary of key subject terms ( Tier 3).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 stakes tests which facilitate ALL learners needs</a:t>
            </a:r>
            <a:r>
              <a:rPr lang="en-GB" altLang="en-US" sz="1200" dirty="0">
                <a:solidFill>
                  <a:schemeClr val="bg1"/>
                </a:solidFill>
                <a:latin typeface="Verdana" panose="020B0604030504040204" pitchFamily="34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id="{56E45AFF-6C9D-4FAB-9CB4-31F026993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6000" y="811407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Targeted provision for  learners include:</a:t>
            </a:r>
            <a:endParaRPr lang="en-GB" altLang="en-US" sz="1400" b="1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Project-specific booklets are provided, offering structured support for tasks.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Colour paper sheets are available upon request, catering to individual preferences.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Seating plans are carefully organized to facilitate appropriate support.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matrices are utilized to aid learners in both oral and written responses.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Learners receive specific feedback, tailored to their development needs, with exam board language broken down for accessibility in KS4 and KS5.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 strips are provided for all question types in GCSE examinations.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balanced mix of cooperative, independent, and teacher-led activities is employed to challenge and support learners effectively.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Targeted interventions are tailored to address specific areas of need.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words and vocabulary are identified and discussed to enhance understanding.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Sentence starters and writing frames are utilized to scaffold extended writing tasks.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 answers utilised frequently to enable all learners to see/model good pupil responses.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en-US" sz="10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en-US" sz="105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4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65B52AFC-ECCD-42C0-9812-879537BD5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811407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Specialist provision for learners include:</a:t>
            </a:r>
            <a:endParaRPr lang="en-GB" altLang="en-US" sz="14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Personalised long-term learning outcomes are established, with meticulously planned incremental targets guiding their progress.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to a tranquil space is provided to ensure optimal support in reaching their full potential.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support in lessons is available, whenever possible, from a dedicated adult who understands their individual pastoral and learning needs.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Bespoke timetables are crafted to accommodate their needs, ensuring they are taught in an environment conducive to their success.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Curriculum adaptations are made to align with learner interests, including carefully selected texts to enhance engagement.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Long-term interventions are implemented to address challenges related to working memory, retrieval, and understanding of key concepts.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 is offered within the school setting to assist with homework completion.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Various tools and technologies, such as mini whiteboards, task boards, park-it boards, iPads, and reading pens, are utilised to support adaptive teaching methods.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Specialised bespoke booklets are designed at KS 4 to meet all learners needs.</a:t>
            </a:r>
            <a:endParaRPr lang="en-GB" altLang="en-US" sz="10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0" name="Text Box 14">
            <a:extLst>
              <a:ext uri="{FF2B5EF4-FFF2-40B4-BE49-F238E27FC236}">
                <a16:creationId xmlns:a16="http://schemas.microsoft.com/office/drawing/2014/main" id="{D2EC706B-073E-4A3E-B9DC-9F23670CF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7743" y="163406"/>
            <a:ext cx="9352141" cy="636976"/>
          </a:xfrm>
          <a:prstGeom prst="rect">
            <a:avLst/>
          </a:prstGeom>
          <a:solidFill>
            <a:srgbClr val="1D2743"/>
          </a:solidFill>
          <a:ln>
            <a:noFill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3000" b="1" dirty="0">
                <a:ln>
                  <a:solidFill>
                    <a:srgbClr val="6DB3D7"/>
                  </a:solidFill>
                </a:ln>
                <a:solidFill>
                  <a:schemeClr val="bg1"/>
                </a:solidFill>
                <a:latin typeface="Verdana" panose="020B0604030504040204" pitchFamily="34" charset="0"/>
              </a:rPr>
              <a:t>Curriculum Accessibility - History</a:t>
            </a:r>
            <a:endParaRPr kumimoji="0" lang="en-US" altLang="en-US" sz="3000" b="1" i="0" u="none" strike="noStrike" cap="none" normalizeH="0" baseline="0" dirty="0">
              <a:ln>
                <a:solidFill>
                  <a:srgbClr val="6DB3D7"/>
                </a:solidFill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2550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3">
            <a:extLst>
              <a:ext uri="{FF2B5EF4-FFF2-40B4-BE49-F238E27FC236}">
                <a16:creationId xmlns:a16="http://schemas.microsoft.com/office/drawing/2014/main" id="{0AA30007-56C9-4970-8249-9A4097059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499" y="774982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Ordinarily Available provision for learners includes: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000" i="1" dirty="0">
                <a:solidFill>
                  <a:schemeClr val="bg1"/>
                </a:solidFill>
                <a:latin typeface="Verdana" panose="020B0604030504040204" pitchFamily="34" charset="0"/>
              </a:rPr>
              <a:t>Engaging in a TRUE Classroom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to a robust curriculum thoughtfully crafted by subject leaders to be both inclusive and intellectually stimulating.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Engagement through a diverse range of activities designed to foster effective communication of understanding.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Delivery of quality first teaching, which incorporates scaffolding, modelling, and an emphasis on reaching high standards.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Provision of detailed learning journeys outlining assessment objectives, mark schemes, and essential knowledge for each learning objective.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Provision of knowledge organisers for each topic, containing key words, contextual information, and essential terminology.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Ongoing pastoral monitoring and support to ensure the prioritisation of emotional well-being.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Inclusion in lesson seating plans, fostering a sense of belonging within the community.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Flexibility in recording work through various methods, facilitating access to the curriculum through multi-sensory learning.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Positive reinforcement for behaviour choices within a supportive environment, Utilising restorative consequences to encourage reflection and alignment with community expectations.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Regular feedback during lessons, driving continuous progress across the curriculum.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en-US" sz="10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id="{56E45AFF-6C9D-4FAB-9CB4-31F026993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0103" y="774982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Targeted provision for  learners include:</a:t>
            </a:r>
            <a:endParaRPr lang="en-GB" altLang="en-US" sz="1400" b="1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Scaffolded tasks, including sentence starters, are provided to support learning progression.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Coloured paper sheets are available upon request, accommodating individual preferences.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Seating plans are carefully arranged to provide appropriate support and facilitate engagement.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Learners have access to specialist vocabulary glossaries, ensuring clarity, particularly with complex religious terminology.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 feedback is provided to aid development in both KS3 and KS4, with exam board language broken down for accessibility.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Structured booklets are utilised to organize and support work completion.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One-on-one sessions are offered to those encountering difficulties, delivered by either the teacher or targeted adult support.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en-US" sz="10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en-US" sz="105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4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65B52AFC-ECCD-42C0-9812-879537BD5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774982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Specialist provision for learners include:</a:t>
            </a:r>
            <a:endParaRPr lang="en-GB" altLang="en-US" sz="105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Personalised long-term learning outcomes are established, with meticulously planned incremental targets guiding progress.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to a quiet space ensures optimal support in reaching their full potential.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support in lessons is provided by an adult attuned to individual pastoral and learning needs.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Bespoke timetables are created to ensure learners are taught in an environment that best supports their needs.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Curriculum adaptations allow for engagement through learner interests, particularly within the ethics element of the GCSE course and at KS3.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Long-running interventions address challenges related to working memory, vocabulary, knowledge deficit, and specialist religious language understanding.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Interventions are provided for learners who joined the GCSE course late or are underperforming.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 is offered within the school environment to assist with homework completion.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Various tools and technologies, such as mini whiteboards, task boards, park-it boards, iPads, and reading pens, are utilized to support adaptive teaching methods.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0" name="Text Box 14">
            <a:extLst>
              <a:ext uri="{FF2B5EF4-FFF2-40B4-BE49-F238E27FC236}">
                <a16:creationId xmlns:a16="http://schemas.microsoft.com/office/drawing/2014/main" id="{D2EC706B-073E-4A3E-B9DC-9F23670CF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302" y="127752"/>
            <a:ext cx="9406266" cy="56651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3000" b="1" dirty="0">
                <a:ln>
                  <a:solidFill>
                    <a:srgbClr val="6DB3D7"/>
                  </a:solidFill>
                </a:ln>
                <a:solidFill>
                  <a:schemeClr val="bg1"/>
                </a:solidFill>
                <a:latin typeface="Verdana" panose="020B0604030504040204" pitchFamily="34" charset="0"/>
              </a:rPr>
              <a:t>Curriculum Accessibility - RE</a:t>
            </a:r>
            <a:endParaRPr kumimoji="0" lang="en-US" altLang="en-US" sz="3000" b="1" i="0" u="none" strike="noStrike" cap="none" normalizeH="0" baseline="0" dirty="0">
              <a:ln>
                <a:solidFill>
                  <a:srgbClr val="6DB3D7"/>
                </a:solidFill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9190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3">
            <a:extLst>
              <a:ext uri="{FF2B5EF4-FFF2-40B4-BE49-F238E27FC236}">
                <a16:creationId xmlns:a16="http://schemas.microsoft.com/office/drawing/2014/main" id="{0AA30007-56C9-4970-8249-9A4097059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499" y="774982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Ordinarily Available provision for learners includes: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000" i="1" dirty="0">
                <a:solidFill>
                  <a:schemeClr val="bg1"/>
                </a:solidFill>
                <a:latin typeface="Verdana" panose="020B0604030504040204" pitchFamily="34" charset="0"/>
              </a:rPr>
              <a:t>Engaging in a TRUE Classroom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to a robust curriculum thoughtfully crafted by subject leaders to be both inclusive and intellectually stimulating.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Engagement through a diverse range of activities designed to foster effective communication of understanding.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Delivery of quality first teaching, which incorporates scaffolding, modelling, and an emphasis on reaching high standards.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Provision of detailed learning journeys outlining assessment objectives, mark schemes, and essential knowledge for each learning objective.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Provision of knowledge organisers for each topic, containing key words, contextual information, and essential terminology.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Ongoing pastoral monitoring and support to ensure the prioritisation of emotional well-being.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Inclusion in lesson seating plans, fostering a sense of belonging within the community.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Flexibility in recording work through various methods, facilitating access to the curriculum through multi-sensory learning.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Positive reinforcement for behaviour choices within a supportive environment, Utilising restorative consequences to encourage reflection and alignment with community expectations.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Regular feedback during lessons, driving continuous progress across the curriculum.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en-US" sz="10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id="{56E45AFF-6C9D-4FAB-9CB4-31F026993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0103" y="774982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Targeted provision for  learners include:</a:t>
            </a:r>
            <a:endParaRPr lang="en-GB" altLang="en-US" sz="1400" b="1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Scaffolded tasks, including sentence starters, are provided to support learning progression.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Coloured paper sheets are available upon request, accommodating individual preferences.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Seating plans are carefully arranged to provide appropriate support and facilitate engagement.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Learners have access to specialist vocabulary glossaries, ensuring clarity, particularly with complex religious terminology.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 feedback is provided to aid development in both KS3 and KS4, with exam board language broken down for accessibility.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Structured booklets are utilised to organize and support work completion.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One-on-one sessions are offered to those encountering difficulties, delivered by either the teacher or targeted adult support.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en-US" sz="10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en-US" sz="105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4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65B52AFC-ECCD-42C0-9812-879537BD5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774982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Specialist provision for learners include:</a:t>
            </a:r>
            <a:endParaRPr lang="en-GB" altLang="en-US" sz="105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Personalised long-term learning outcomes are established, with meticulously planned incremental targets guiding progress.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to a quiet space ensures optimal support in reaching their full potential.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support in lessons is provided by an adult attuned to individual pastoral and learning needs.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Bespoke timetables are created to ensure learners are taught in an environment that best supports their needs.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Curriculum adaptations allow for engagement through learner interests, particularly within the ethics element of the GCSE course and at KS3.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Long-running interventions address challenges related to working memory, vocabulary, knowledge deficit, and specialist religious language understanding.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Interventions are provided for learners who joined the GCSE course late or are underperforming.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 is offered within the school environment to assist with homework completion.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Various tools and technologies, such as mini whiteboards, task boards, park-it boards, iPads, and reading pens, are utilized to support adaptive teaching methods.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0" name="Text Box 14">
            <a:extLst>
              <a:ext uri="{FF2B5EF4-FFF2-40B4-BE49-F238E27FC236}">
                <a16:creationId xmlns:a16="http://schemas.microsoft.com/office/drawing/2014/main" id="{D2EC706B-073E-4A3E-B9DC-9F23670CF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301" y="127752"/>
            <a:ext cx="10556765" cy="56651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3000" b="1" dirty="0">
                <a:ln>
                  <a:solidFill>
                    <a:srgbClr val="6DB3D7"/>
                  </a:solidFill>
                </a:ln>
                <a:solidFill>
                  <a:schemeClr val="bg1"/>
                </a:solidFill>
                <a:latin typeface="Verdana" panose="020B0604030504040204" pitchFamily="34" charset="0"/>
              </a:rPr>
              <a:t>Curriculum Accessibility – Sikh Studies</a:t>
            </a:r>
            <a:endParaRPr kumimoji="0" lang="en-US" altLang="en-US" sz="3000" b="1" i="0" u="none" strike="noStrike" cap="none" normalizeH="0" baseline="0" dirty="0">
              <a:ln>
                <a:solidFill>
                  <a:srgbClr val="6DB3D7"/>
                </a:solidFill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5215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3">
            <a:extLst>
              <a:ext uri="{FF2B5EF4-FFF2-40B4-BE49-F238E27FC236}">
                <a16:creationId xmlns:a16="http://schemas.microsoft.com/office/drawing/2014/main" id="{0AA30007-56C9-4970-8249-9A4097059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69" y="627096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Ordinarily Available provision for learners includes: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4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engaging TRUE Classroom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to a robust curriculum meticulously crafted by subject leaders to be both comprehensive and intellectually stimulating.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Engagement in a diverse range of activities designed to promote active participation and effective communication of ideas.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Quality first teaching, incorporating scaffolding, modelling, and a commitment to academic excellence.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Detailed learning journeys outlining assessment objectives, mark schemes, and essential knowledge for each learning objective.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Provision of knowledge organisers for each topic, containing key words, contextual information, and essential terminology.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Close pastoral monitoring and support to ensure the prioritisation of emotional well-being.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Inclusion in lesson seating plans, fostering a sense of belonging and individual recognition within the classroom community.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Flexible recording of work to accommodate various learning styles and facilitate multi-sensory learning experiences.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Positive behaviour reinforcement within a supportive environment, Utilising restorative consequences to encourage self-reflection and alignment with community standards.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Regular feedback during lessons aimed at fostering continuous progress and improvement across all areas of the curriculum.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id="{56E45AFF-6C9D-4FAB-9CB4-31F026993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8169" y="627096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Targeted provision for  learners include:</a:t>
            </a:r>
            <a:endParaRPr lang="en-GB" altLang="en-US" sz="1400" b="1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Adapted equipment, such as balls with bells and brightly coloured materials, enables them to fully participate in activities.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Activities are arranged in different areas to provide appropriate space for learning access.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Tasks are modified to accommodate their physical needs or barriers.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Groupings are carefully considered to prevent emotional overwhelm or anxiety during activities.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scaffolding or one-on-one instruction from the teacher aids in completing tasks.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Laminated key vocabulary sheets are provided in classes for easy reference.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 bespoke feedback is offered to assist in developing exam answers, with language broken down for accessibility.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Structured booklets support the organization of their work, providing a clear framework for tasks.</a:t>
            </a:r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65B52AFC-ECCD-42C0-9812-879537BD5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2070" y="627096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Specialist provision for learners include:</a:t>
            </a:r>
            <a:endParaRPr lang="en-GB" altLang="en-US" sz="105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Personalised long-term learning outcomes are established, with carefully planned incremental targets that progressively lead towards desired achievements.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to one-on-one PE lessons in a quiet space enables support in regulating emotions.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Curriculum adaptations allow for engagement through learner interests, with a focus on project-based learning or real-world problem contexts.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support in lessons is provided by an adult who is attentive to individual pastoral, emotional, and learning needs.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Bespoke timetables, possibly with reduced access to lessons, are designed to accommodate their needs and ensure holistic attainment across the curriculum.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Long-term interventions address challenges related to working memory, vocabulary, knowledge deficit, and specialist language understanding.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Targeted questioning techniques are employed to reinforce understanding of lesson tasks.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 is offered within the school environment to assist with homework completion.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Various tools and technologies, such as mini whiteboards, task boards, iPads, and reading pens, are utilized to support adaptive teaching methods</a:t>
            </a:r>
            <a:r>
              <a:rPr lang="en-GB" sz="1000" dirty="0">
                <a:solidFill>
                  <a:srgbClr val="0D0D0D"/>
                </a:solidFill>
                <a:latin typeface="Söhne"/>
              </a:rPr>
              <a:t>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en-US" sz="10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0" name="Text Box 14">
            <a:extLst>
              <a:ext uri="{FF2B5EF4-FFF2-40B4-BE49-F238E27FC236}">
                <a16:creationId xmlns:a16="http://schemas.microsoft.com/office/drawing/2014/main" id="{D2EC706B-073E-4A3E-B9DC-9F23670CF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302" y="3978"/>
            <a:ext cx="9406266" cy="623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3000" b="1" dirty="0">
                <a:ln>
                  <a:solidFill>
                    <a:srgbClr val="6DB3D7"/>
                  </a:solidFill>
                </a:ln>
                <a:solidFill>
                  <a:schemeClr val="bg1"/>
                </a:solidFill>
                <a:latin typeface="Verdana" panose="020B0604030504040204" pitchFamily="34" charset="0"/>
              </a:rPr>
              <a:t>Curriculum Accessibility - PE</a:t>
            </a:r>
            <a:endParaRPr kumimoji="0" lang="en-US" altLang="en-US" sz="3000" b="1" i="0" u="none" strike="noStrike" cap="none" normalizeH="0" baseline="0" dirty="0">
              <a:ln>
                <a:solidFill>
                  <a:srgbClr val="6DB3D7"/>
                </a:solidFill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391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3">
            <a:extLst>
              <a:ext uri="{FF2B5EF4-FFF2-40B4-BE49-F238E27FC236}">
                <a16:creationId xmlns:a16="http://schemas.microsoft.com/office/drawing/2014/main" id="{0AA30007-56C9-4970-8249-9A4097059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00" y="653473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Ordinarily Available provision for learners includes: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1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Engaging in a TRUE Classroom environment 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to a robust curriculum meticulously crafted by subject leaders to be inclusive, meaningful, and imbued with challenge and ambition.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spectrum of engaging activities enabling effective communication of understanding and skill demonstration.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Close pastoral monitoring and support, prioritising emotional well-being.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 seating during adult-led activities tailored to individual learning needs (visual, auditory, focus, and concentration).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Versatile methods for recording work, facilitating multi-sensory learning and curriculum access.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Positive behavioural support, employing restorative consequences for reflective growth and alignment with community expectations.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Timely feedback during learning sessions, fostering continual progress across the curriculum.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id="{56E45AFF-6C9D-4FAB-9CB4-31F026993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6000" y="648470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Targeted provision for  learners include: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400" b="1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Providing adapted equipment to help all learners participate in activities.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Modifying tasks to suit learners physical needs and address language and communication barriers.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Thoughtfully arranging groups to enhance focus and provide positive behavioural role models.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Offering additional support, such as scaffolding or one-on-one instructions from adults, with language broken down for easier understanding.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Incorporating manipulatives more often in math lessons to make concepts clearer and more visual.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writing scaffolds, like letter formation guides, to encourage early writing attempts.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Offering extra fine motor tasks to strengthen muscles for early writing tasks.</a:t>
            </a:r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65B52AFC-ECCD-42C0-9812-879537BD5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648470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Specialist provision for learners include: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Tailored long-term learning goals with carefully crafted step-by-step targets, guiding them towards desired achievements.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to a serene or sensory environment, ensuring support for emotional regulation.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Curriculum adjustments to foster engagement by incorporating learner interests into personalised learning activities.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Extra assistance during learning and social activities from an adult who understands their unique pastoral, emotional, and learning requirements.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Ongoing interventions addressing challenges in language and communication, working memory, vocabulary, and knowledge gaps.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 questioning tailored to individual learning needs, encouraging participation during teacher-led activities.</a:t>
            </a:r>
          </a:p>
        </p:txBody>
      </p:sp>
      <p:sp>
        <p:nvSpPr>
          <p:cNvPr id="20" name="Text Box 14">
            <a:extLst>
              <a:ext uri="{FF2B5EF4-FFF2-40B4-BE49-F238E27FC236}">
                <a16:creationId xmlns:a16="http://schemas.microsoft.com/office/drawing/2014/main" id="{D2EC706B-073E-4A3E-B9DC-9F23670CF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2867" y="0"/>
            <a:ext cx="9406266" cy="99087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3000" b="1" dirty="0">
                <a:ln>
                  <a:solidFill>
                    <a:srgbClr val="6DB3D7"/>
                  </a:solidFill>
                </a:ln>
                <a:solidFill>
                  <a:schemeClr val="bg1"/>
                </a:solidFill>
                <a:latin typeface="Verdana" panose="020B0604030504040204" pitchFamily="34" charset="0"/>
              </a:rPr>
              <a:t>Curriculum Accessibility - EYFS</a:t>
            </a:r>
            <a:endParaRPr kumimoji="0" lang="en-US" altLang="en-US" sz="3000" b="1" i="0" u="none" strike="noStrike" cap="none" normalizeH="0" baseline="0" dirty="0">
              <a:ln>
                <a:solidFill>
                  <a:srgbClr val="6DB3D7"/>
                </a:solidFill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8759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3">
            <a:extLst>
              <a:ext uri="{FF2B5EF4-FFF2-40B4-BE49-F238E27FC236}">
                <a16:creationId xmlns:a16="http://schemas.microsoft.com/office/drawing/2014/main" id="{0AA30007-56C9-4970-8249-9A4097059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00" y="817315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Ordinarily Available provision for learners includes: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000" dirty="0">
                <a:solidFill>
                  <a:schemeClr val="bg1"/>
                </a:solidFill>
                <a:latin typeface="Verdana" panose="020B0604030504040204" pitchFamily="34" charset="0"/>
              </a:rPr>
              <a:t>An engaging TRUE Classroom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Learners access a comprehensive curriculum thoughtfully designed by subject leaders to be both inclusive and intellectually stimulating.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engage in a variety of activities aimed at promoting active participation and effective communication of ideas.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Quality first teaching is provided, incorporating scaffolding, modelling, and a commitment to academic excellence.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journeys are provided, outlining assessment objectives, mark schemes, and essential knowledge for each learning objective.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Knowledge organisers are available for each topic, containing key words, contextual information, and essential terminology.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Pastoral support is prioritised, with close monitoring to ensure emotional well-being.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Learners are named on lesson seating plans, fostering a sense of belonging within the classroom community.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is recorded using various methods, facilitating access to the curriculum through multi-sensory learning experiences.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Positive behaviour support is provided within a nurturing environment, Utilising restorative consequences to encourage self-reflection and alignment with community standards.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Regular feedback during lessons drives continuous progress and improvement across all areas of the curriculum.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rgbClr val="E6D782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rgbClr val="E6D782"/>
              </a:solidFill>
              <a:latin typeface="Verdana" panose="020B0604030504040204" pitchFamily="34" charset="0"/>
            </a:endParaRPr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id="{56E45AFF-6C9D-4FAB-9CB4-31F026993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6000" y="817315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Targeted provision for  learners include:</a:t>
            </a:r>
            <a:endParaRPr lang="en-GB" altLang="en-US" sz="1050" b="1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 of a diverse array of tasks across all key stages, catering to the varied needs of learners and promoting engagement.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of new vocabulary before use to enhance clarity and understanding.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Regular opportunities for discussion, facilitating the identification and resolution of misconceptions around language as they arise.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Thoughtful structuring of seating plans to foster a supportive and caring environment, with consideration given to the specific needs of individual learners.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Utilisation of small group teaching methodologies to ensure thorough understanding of content among learners.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400" b="1" dirty="0">
              <a:solidFill>
                <a:srgbClr val="E6D782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rgbClr val="E6D782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rgbClr val="E6D782"/>
              </a:solidFill>
              <a:latin typeface="Verdana" panose="020B0604030504040204" pitchFamily="34" charset="0"/>
            </a:endParaRPr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65B52AFC-ECCD-42C0-9812-879537BD5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817315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Specialist provision for learners include: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en-US" sz="105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Personalised long-term learning outcomes are established, with carefully planned incremental targets guiding their progress.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to a quiet space ensures support in reaching their full potential.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support in lessons is provided by an adult attentive to their individual pastoral and learning needs.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Bespoke timetables are created to ensure they are taught in an environment that optimally supports their needs.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Curriculum adaptations facilitate engagement through learner interests.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Long-running interventions address challenges related to working memory, vocabulary deficit, and language understanding.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 possess a strong working knowledge of individual learners and are equipped to navigate challenging topics accordingly.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Various tools and technologies, such as mini whiteboards, task boards, iPads, and reading pens, are utilized to support adaptive teaching methods.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rgbClr val="E6D782"/>
              </a:solidFill>
              <a:latin typeface="Verdana" panose="020B0604030504040204" pitchFamily="34" charset="0"/>
            </a:endParaRPr>
          </a:p>
        </p:txBody>
      </p:sp>
      <p:sp>
        <p:nvSpPr>
          <p:cNvPr id="20" name="Text Box 14">
            <a:extLst>
              <a:ext uri="{FF2B5EF4-FFF2-40B4-BE49-F238E27FC236}">
                <a16:creationId xmlns:a16="http://schemas.microsoft.com/office/drawing/2014/main" id="{D2EC706B-073E-4A3E-B9DC-9F23670CF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9703" y="0"/>
            <a:ext cx="9352141" cy="677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3000" b="1" dirty="0">
                <a:ln>
                  <a:solidFill>
                    <a:srgbClr val="6DB3D7"/>
                  </a:solidFill>
                </a:ln>
                <a:solidFill>
                  <a:schemeClr val="bg1"/>
                </a:solidFill>
                <a:latin typeface="Verdana" panose="020B0604030504040204" pitchFamily="34" charset="0"/>
              </a:rPr>
              <a:t>Curriculum Accessibility - PSHE</a:t>
            </a:r>
            <a:endParaRPr kumimoji="0" lang="en-US" altLang="en-US" sz="3000" b="1" i="0" u="none" strike="noStrike" cap="none" normalizeH="0" baseline="0" dirty="0">
              <a:ln>
                <a:solidFill>
                  <a:srgbClr val="6DB3D7"/>
                </a:solidFill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0952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3">
            <a:extLst>
              <a:ext uri="{FF2B5EF4-FFF2-40B4-BE49-F238E27FC236}">
                <a16:creationId xmlns:a16="http://schemas.microsoft.com/office/drawing/2014/main" id="{0AA30007-56C9-4970-8249-9A4097059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00" y="652496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600" b="1" dirty="0">
                <a:solidFill>
                  <a:schemeClr val="bg1"/>
                </a:solidFill>
                <a:latin typeface="Verdana" panose="020B0604030504040204" pitchFamily="34" charset="0"/>
              </a:rPr>
              <a:t>Ordinarily Available provision for learners includes: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000" dirty="0">
                <a:solidFill>
                  <a:schemeClr val="bg1"/>
                </a:solidFill>
                <a:latin typeface="Verdana" panose="020B0604030504040204" pitchFamily="34" charset="0"/>
              </a:rPr>
              <a:t>An engaging TRUE Classroom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to a robust curriculum meticulously crafted by subject leaders to be both comprehensive and stimulating, catering to all levels of ability while also fostering meaning, challenge, and ambition.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Engaging in a diverse range of activities designed to promote active participation and effective communication of their understanding.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Receiving quality first teaching, which incorporates scaffolding, modelling, and instruction tailored to individual needs, ensuring that every learner reaches their full potential.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Embarking on learning journeys that provide detailed roadmaps outlining assessment objectives, mark schemes, and the essential knowledge required for each objective.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Utilising knowledge organisers for each topic, which contain key terms, contextual information, and essential terminology to enhance understanding.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Receiving close pastoral monitoring and support, prioritizing emotional well-being to ensure a nurturing learning environment.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Being named on lesson seating plans, fostering a sense of belonging and individual recognition within the classroom community.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Employing varied methods to record work, facilitating access to the curriculum through multi-sensory learning experiences.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Benefitting from positive behaviour support within a supportive environment, Utilising restorative consequences to promote reflection and meet community behaviour expectations.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Receiving regular feedback during lessons, driving continuous progress and improvement across all areas of the curriculum.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id="{56E45AFF-6C9D-4FAB-9CB4-31F026993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6000" y="652496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600" b="1" dirty="0">
                <a:solidFill>
                  <a:schemeClr val="bg1"/>
                </a:solidFill>
                <a:latin typeface="Verdana" panose="020B0604030504040204" pitchFamily="34" charset="0"/>
              </a:rPr>
              <a:t>Targeted provision for  learners include:</a:t>
            </a:r>
            <a:endParaRPr lang="en-GB" altLang="en-US" b="1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Paired peer support involves learners of varying ability levels, fostering scaffolding and peer mediation.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 answers provided after each assessment empower all learners to refine their work and access higher levels in the mark scheme, irrespective of their current level.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Targeted questioning based on retrieval and linking to current topics enables interleaving, enhancing understanding.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Materials printed on coloured paper are provided to facilitate access to written content for learners with literacy or language needs, as required.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to specialist vocabulary glossaries supports comprehension and language acquisition.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 feedback is tailored to align with the language of the examination mark scheme, aiding in understanding and improvement.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KS5 booklets offer structured support for organising work, promoting efficiency and effectiveness.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en-US" sz="105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en-US" sz="105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en-US" sz="105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en-US" sz="105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en-US" sz="105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4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65B52AFC-ECCD-42C0-9812-879537BD5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0677" y="653059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600" b="1" dirty="0">
                <a:solidFill>
                  <a:schemeClr val="bg1"/>
                </a:solidFill>
                <a:latin typeface="Verdana" panose="020B0604030504040204" pitchFamily="34" charset="0"/>
              </a:rPr>
              <a:t>Specialist provision for learners include:</a:t>
            </a:r>
            <a:endParaRPr lang="en-GB" altLang="en-US" sz="10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Providing access to a quiet space to ensure optimal support for reaching their full potential.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Implementing long-running interventions targeting challenges related to working memory, vocabulary deficit, and language understanding.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Offering one-on-one support from their teacher during lessons to facilitate work completion.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Providing additional support outside of lessons from an adult who understands their individual pastoral and learning needs.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Utilising various tools and technologies, such as mini whiteboards, task boards, iPads, reading pens, or other adaptive teaching aids, to enhance learning experiences.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en-US" sz="11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0" name="Text Box 14">
            <a:extLst>
              <a:ext uri="{FF2B5EF4-FFF2-40B4-BE49-F238E27FC236}">
                <a16:creationId xmlns:a16="http://schemas.microsoft.com/office/drawing/2014/main" id="{D2EC706B-073E-4A3E-B9DC-9F23670CF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554" y="-3952"/>
            <a:ext cx="12115800" cy="554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3000" b="1" dirty="0">
                <a:ln>
                  <a:solidFill>
                    <a:srgbClr val="6DB3D7"/>
                  </a:solidFill>
                </a:ln>
                <a:solidFill>
                  <a:schemeClr val="bg1"/>
                </a:solidFill>
                <a:latin typeface="Verdana" panose="020B0604030504040204" pitchFamily="34" charset="0"/>
              </a:rPr>
              <a:t>Curriculum Accessibility – Health and Social Care</a:t>
            </a:r>
            <a:endParaRPr kumimoji="0" lang="en-US" altLang="en-US" sz="3000" b="1" i="0" u="none" strike="noStrike" cap="none" normalizeH="0" baseline="0" dirty="0">
              <a:ln>
                <a:solidFill>
                  <a:srgbClr val="6DB3D7"/>
                </a:solidFill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23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3">
            <a:extLst>
              <a:ext uri="{FF2B5EF4-FFF2-40B4-BE49-F238E27FC236}">
                <a16:creationId xmlns:a16="http://schemas.microsoft.com/office/drawing/2014/main" id="{0AA30007-56C9-4970-8249-9A4097059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00" y="647982"/>
            <a:ext cx="3960000" cy="4584418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600" b="1" dirty="0">
                <a:solidFill>
                  <a:schemeClr val="bg1"/>
                </a:solidFill>
                <a:latin typeface="Verdana" panose="020B0604030504040204" pitchFamily="34" charset="0"/>
              </a:rPr>
              <a:t>Ordinarily Available provision for learners includes:</a:t>
            </a:r>
            <a:endParaRPr lang="en-GB" altLang="en-US" sz="10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engaging TRUE Classroom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to a robust curriculum meticulously designed by subject leaders to be both comprehensive and engaging, fostering meaning, challenge, and ambition for all.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Engaging in a diverse range of activities aimed at promoting active participation and effective communication of their understanding.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Receiving quality first teaching, which encompasses scaffolding, modelling, and instruction tailored to individual needs, ensuring every learner reaches their full potential.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Being guided through learning journeys that provide detailed roadmaps outlining assessment objectives, mark schemes, and the essential knowledge required for each objective.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Utilising knowledge organisers for each topic, which contain key terms, contextual information, and essential terminology to enhance understanding.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Receiving close pastoral monitoring and support to prioritise emotional well-being, fostering a nurturing learning environment.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Being named on lesson seating plans to foster a sense of belonging and individual recognition within the classroom community.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Employing varied methods to record work, facilitating access to the curriculum through multi-sensory learning experiences.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Benefiting from positive behaviour support within a nurturing environment, Utilising restorative consequences to promote reflection and meet community behaviour expectations.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Receiving regular feedback during lessons to drive continuous progress and improvement across all areas of the curriculum</a:t>
            </a: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id="{56E45AFF-6C9D-4FAB-9CB4-31F026993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6000" y="647981"/>
            <a:ext cx="3960000" cy="4584419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600" b="1" dirty="0">
                <a:solidFill>
                  <a:schemeClr val="bg1"/>
                </a:solidFill>
                <a:latin typeface="Verdana" panose="020B0604030504040204" pitchFamily="34" charset="0"/>
              </a:rPr>
              <a:t>Targeted provision for  learners include:</a:t>
            </a:r>
            <a:endParaRPr lang="en-GB" altLang="en-US" b="1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Paired peer support involving learners of varying ability levels, facilitating scaffolding and peer mediation.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Provision of model answers after each assessment, empowering all learners to refine their work and access higher levels in the mark scheme, irrespective of their current level.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Targeted questioning based on Bloom's taxonomy, directed at previous topics and linking to current ones, facilitating interleaving.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Materials printed on coloured paper to aid learners with literacy or language needs in accessing written content.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to specialist vocabulary glossaries to support comprehension and language acquisition.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 feedback structured in the language of the examination mark scheme to aid understanding and improvement.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Provision of booklets in KS5 offering structured support for organising work efficiently.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en-US" sz="105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en-US" sz="105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en-US" sz="105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en-US" sz="105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en-US" sz="105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4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65B52AFC-ECCD-42C0-9812-879537BD5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8163" y="652497"/>
            <a:ext cx="3960000" cy="4579904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600" b="1" dirty="0">
                <a:solidFill>
                  <a:schemeClr val="bg1"/>
                </a:solidFill>
                <a:latin typeface="Verdana" panose="020B0604030504040204" pitchFamily="34" charset="0"/>
              </a:rPr>
              <a:t>Specialist provision for learners include: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1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Providing access to a quiet space to ensure optimal support for reaching their full potential.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Implementing long-term interventions to address challenges related to working memory, vocabulary deficit, and language understanding.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Offering personalised one-on-one support from their teacher during lessons to facilitate work completion.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Providing additional support outside of lessons from an adult who understands their individual pastoral and learning needs.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Utilising various tools and technologies, such as mini whiteboards, task boards, iPads, reading pens, or other adaptive teaching aids, to enhance learning experiences.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1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en-US" sz="11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0" name="Text Box 14">
            <a:extLst>
              <a:ext uri="{FF2B5EF4-FFF2-40B4-BE49-F238E27FC236}">
                <a16:creationId xmlns:a16="http://schemas.microsoft.com/office/drawing/2014/main" id="{D2EC706B-073E-4A3E-B9DC-9F23670CF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4366" y="17763"/>
            <a:ext cx="9736409" cy="532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3000" b="1" dirty="0">
                <a:ln>
                  <a:solidFill>
                    <a:srgbClr val="6DB3D7"/>
                  </a:solidFill>
                </a:ln>
                <a:solidFill>
                  <a:schemeClr val="bg1"/>
                </a:solidFill>
                <a:latin typeface="Verdana" panose="020B0604030504040204" pitchFamily="34" charset="0"/>
              </a:rPr>
              <a:t>Curriculum Accessibility - Psychology</a:t>
            </a:r>
            <a:endParaRPr kumimoji="0" lang="en-US" altLang="en-US" sz="3000" b="1" i="0" u="none" strike="noStrike" cap="none" normalizeH="0" baseline="0" dirty="0">
              <a:ln>
                <a:solidFill>
                  <a:srgbClr val="6DB3D7"/>
                </a:solidFill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9463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3">
            <a:extLst>
              <a:ext uri="{FF2B5EF4-FFF2-40B4-BE49-F238E27FC236}">
                <a16:creationId xmlns:a16="http://schemas.microsoft.com/office/drawing/2014/main" id="{0AA30007-56C9-4970-8249-9A4097059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72" y="627097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600" b="1" dirty="0">
                <a:solidFill>
                  <a:schemeClr val="bg1"/>
                </a:solidFill>
                <a:latin typeface="Verdana" panose="020B0604030504040204" pitchFamily="34" charset="0"/>
              </a:rPr>
              <a:t>Ordinarily Available provision for learners includes:</a:t>
            </a:r>
            <a:endParaRPr lang="en-GB" altLang="en-US" sz="14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000" dirty="0">
                <a:solidFill>
                  <a:schemeClr val="bg1"/>
                </a:solidFill>
                <a:latin typeface="Verdana" panose="020B0604030504040204" pitchFamily="34" charset="0"/>
              </a:rPr>
              <a:t>An engaging TRUE Classroom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11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Access to a robust curriculum meticulously designed by subject leaders to be both inclusive and intellectually stimulating.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Engagement in a diverse range of activities aimed at promoting active participation and effective communication.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Quality first teaching, incorporating scaffolding, modelling, and instruction tailored to each learner's needs.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Guidance through learning journeys detailing assessment objectives, mark schemes, and essential knowledge for each objective.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Utilisation of knowledge organisers for each topic, providing key words, context, and essential terminology.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Close pastoral monitoring and support to prioritise emotional well-being.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Inclusion on lesson seating plans, fostering a sense of belonging within the community.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Flexible recording methods to accommodate diverse learning styles.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Positive behaviour support within a nurturing environment, Utilising restorative consequences.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Regular feedback during lessons to drive continuous progress and improvement across the curriculum.</a:t>
            </a:r>
          </a:p>
          <a:p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en-US" sz="10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id="{56E45AFF-6C9D-4FAB-9CB4-31F026993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6000" y="627661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600" b="1" dirty="0">
                <a:solidFill>
                  <a:schemeClr val="bg1"/>
                </a:solidFill>
                <a:latin typeface="Verdana" panose="020B0604030504040204" pitchFamily="34" charset="0"/>
              </a:rPr>
              <a:t>Targeted provision for  learners include: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Paired peer support involving students of varying abilities, fostering scaffolding and peer mediation.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Provision of model answers after each assessment, empowering all students to refine their work and access higher levels in the mark scheme, regardless of their current level.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Targeted questioning based on Bloom's taxonomy, directed at previous topics and linking to current ones, facilitating interleaving.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Materials printed on coloured paper to assist students with literacy or language needs in accessing written content.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to specialist vocabulary glossaries to support comprehension and language acquisition.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 feedback tailored to the language of the examination mark scheme.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Provision of booklets in KS5 providing structured support for organising work efficiently.</a:t>
            </a:r>
            <a:endParaRPr lang="en-GB" altLang="en-US" sz="105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en-US" sz="105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en-US" sz="105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4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65B52AFC-ECCD-42C0-9812-879537BD5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2328" y="627097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600" b="1" dirty="0">
                <a:solidFill>
                  <a:schemeClr val="bg1"/>
                </a:solidFill>
                <a:latin typeface="Verdana" panose="020B0604030504040204" pitchFamily="34" charset="0"/>
              </a:rPr>
              <a:t>Specialist provision for learners include: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1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Providing access to a quiet space to ensure optimal support for realizing their potential.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Implementing long-term interventions to address challenges related to working memory, vocabulary deficit, and language understanding.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Offering personalised one-on-one support from their teacher during lessons to facilitate work completion.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Providing additional support outside of lessons from an adult who understands their individual pastoral and learning needs.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Utilising various tools and technologies, such as mini whiteboards, task boards, iPads, reading pens, or other adaptive teaching aids, to enhance learning experiences.</a:t>
            </a:r>
          </a:p>
          <a:p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en-US" sz="11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0" name="Text Box 14">
            <a:extLst>
              <a:ext uri="{FF2B5EF4-FFF2-40B4-BE49-F238E27FC236}">
                <a16:creationId xmlns:a16="http://schemas.microsoft.com/office/drawing/2014/main" id="{D2EC706B-073E-4A3E-B9DC-9F23670CF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4366" y="17763"/>
            <a:ext cx="9736409" cy="579419"/>
          </a:xfrm>
          <a:prstGeom prst="rect">
            <a:avLst/>
          </a:prstGeom>
          <a:solidFill>
            <a:srgbClr val="1D2743"/>
          </a:solidFill>
          <a:ln>
            <a:noFill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3000" b="1" dirty="0">
                <a:ln>
                  <a:solidFill>
                    <a:srgbClr val="6DB3D7"/>
                  </a:solidFill>
                </a:ln>
                <a:solidFill>
                  <a:schemeClr val="bg1"/>
                </a:solidFill>
                <a:latin typeface="Verdana" panose="020B0604030504040204" pitchFamily="34" charset="0"/>
              </a:rPr>
              <a:t>Curriculum Accessibility - Law</a:t>
            </a:r>
            <a:endParaRPr kumimoji="0" lang="en-US" altLang="en-US" sz="3000" b="1" i="0" u="none" strike="noStrike" cap="none" normalizeH="0" baseline="0" dirty="0">
              <a:ln>
                <a:solidFill>
                  <a:srgbClr val="6DB3D7"/>
                </a:solidFill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949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3">
            <a:extLst>
              <a:ext uri="{FF2B5EF4-FFF2-40B4-BE49-F238E27FC236}">
                <a16:creationId xmlns:a16="http://schemas.microsoft.com/office/drawing/2014/main" id="{0AA30007-56C9-4970-8249-9A4097059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785" y="903804"/>
            <a:ext cx="11810493" cy="1108542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Engaging in a TRUE Classroom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a dynamic curriculum crafted by subject leaders to be inclusive, meaningful, and ambitious.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 from curriculum adaptations tailored to enhance engagement.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Engage in a variety of activities to effectively communicate their understanding.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Receive close pastoral monitoring to prioritise emotional well-being.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 flexible seating arrangements based on individual needs, fostering collaborative work.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Record their work using various methods, promoting multi-sensory learning.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Receive positive behavioural support, with restorative consequences to encourage reflection and meet community expectations.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Receive feedback during lessons to drive continuous progress across the curriculum.</a:t>
            </a:r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id="{56E45AFF-6C9D-4FAB-9CB4-31F026993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000" y="2455960"/>
            <a:ext cx="2012542" cy="1549191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800" b="1" u="sng" dirty="0">
                <a:solidFill>
                  <a:schemeClr val="bg1"/>
                </a:solidFill>
                <a:latin typeface="Verdana" panose="020B0604030504040204" pitchFamily="34" charset="0"/>
              </a:rPr>
              <a:t>English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800" b="1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small group/ guided sessions.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Pre-teaching sessions to prepare them for upcoming lessons.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Assigned seats tailored to address sensory or learning needs.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One-on-one targeted interaction with educators.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Targeted interventions outside of regular lessons to address gaps in understanding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en-US" sz="80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0" name="Text Box 14">
            <a:extLst>
              <a:ext uri="{FF2B5EF4-FFF2-40B4-BE49-F238E27FC236}">
                <a16:creationId xmlns:a16="http://schemas.microsoft.com/office/drawing/2014/main" id="{D2EC706B-073E-4A3E-B9DC-9F23670CF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537" y="7313"/>
            <a:ext cx="10986679" cy="58547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3000" b="1" dirty="0">
                <a:ln>
                  <a:solidFill>
                    <a:srgbClr val="6DB3D7"/>
                  </a:solidFill>
                </a:ln>
                <a:solidFill>
                  <a:schemeClr val="bg1"/>
                </a:solidFill>
                <a:latin typeface="Verdana" panose="020B0604030504040204" pitchFamily="34" charset="0"/>
              </a:rPr>
              <a:t>Curriculum Accessibility – Key Stage 1 and 2</a:t>
            </a:r>
            <a:endParaRPr kumimoji="0" lang="en-US" altLang="en-US" sz="3000" b="1" i="0" u="none" strike="noStrike" cap="none" normalizeH="0" baseline="0" dirty="0">
              <a:ln>
                <a:solidFill>
                  <a:srgbClr val="6DB3D7"/>
                </a:solidFill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74B59EB8-855B-46F7-8EDE-DC3158F0C9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4667" y="2458369"/>
            <a:ext cx="2108525" cy="1521845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800" b="1" u="sng" dirty="0">
                <a:solidFill>
                  <a:schemeClr val="bg1"/>
                </a:solidFill>
                <a:latin typeface="Verdana" panose="020B0604030504040204" pitchFamily="34" charset="0"/>
              </a:rPr>
              <a:t>Maths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6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Small group/ guided sessions 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6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Pre-teaching sessions to prepare them for upcoming lessons.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6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Assigned seats designed to accommodate sensory or learning needs.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6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One-on-one targeted interaction with educators.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6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Targeted interventions outside of regular lessons to address knowledge gaps.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6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Adaptations of lesson structures to suit individual learning styles.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6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Incorporation of manipulatives to enhance understanding.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4C3C187-F72F-48B6-BDB6-351A13F9C4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000" y="4081745"/>
            <a:ext cx="2012542" cy="1182676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800" b="1" u="sng" dirty="0">
                <a:solidFill>
                  <a:schemeClr val="bg1"/>
                </a:solidFill>
                <a:latin typeface="Verdana" panose="020B0604030504040204" pitchFamily="34" charset="0"/>
              </a:rPr>
              <a:t>MFL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800" b="1" u="sng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Clear vocabulary explanations or introductory vocabulary work to prepare for tasks.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Guidance through question matrices to assist in answering questions, whether orally or in written form.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80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29D81D52-4763-4DC1-BD28-3156EAFE49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2151" y="4081340"/>
            <a:ext cx="2153331" cy="1182154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800" b="1" u="sng" dirty="0">
                <a:solidFill>
                  <a:schemeClr val="bg1"/>
                </a:solidFill>
                <a:latin typeface="Verdana" panose="020B0604030504040204" pitchFamily="34" charset="0"/>
              </a:rPr>
              <a:t>Art/ DT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800" b="1" u="sng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7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Small group/ guided sessions.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 from designated seats tailored to address sensory or learning needs.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Receive clear vocabulary explanations or introductory vocabulary work to prepare for tasks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800" dirty="0">
              <a:solidFill>
                <a:prstClr val="white"/>
              </a:solidFill>
              <a:latin typeface="Verdana" panose="020B060403050404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en-US" sz="800" dirty="0">
              <a:solidFill>
                <a:prstClr val="white"/>
              </a:solidFill>
              <a:latin typeface="Verdana" panose="020B060403050404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en-US" sz="800" dirty="0">
              <a:solidFill>
                <a:prstClr val="white"/>
              </a:solidFill>
              <a:latin typeface="Verdana" panose="020B060403050404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80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80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80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9D97C95A-50E2-41AA-A84A-8C2099C958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5680" y="4093712"/>
            <a:ext cx="2080562" cy="1182154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800" b="1" u="sng" dirty="0">
                <a:solidFill>
                  <a:schemeClr val="bg1"/>
                </a:solidFill>
                <a:latin typeface="Verdana" panose="020B0604030504040204" pitchFamily="34" charset="0"/>
              </a:rPr>
              <a:t>Humanities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800" b="1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7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Small group/ guided sessions. 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7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Learners have assigned seats to accommodate sensory or learning needs.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7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responses are encouraged to foster understanding of key skills.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9B19238F-1EE5-4425-BDE3-26E0532FA8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8697" y="2455960"/>
            <a:ext cx="2047545" cy="1524255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800" b="1" u="sng" dirty="0">
                <a:solidFill>
                  <a:schemeClr val="bg1"/>
                </a:solidFill>
                <a:latin typeface="Verdana" panose="020B0604030504040204" pitchFamily="34" charset="0"/>
              </a:rPr>
              <a:t>Science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65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Pre-teaching sessions to ready them for upcoming lessons.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65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Assigned seats tailored to accommodate sensory or learning needs.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65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Individualized one-on-one interaction with educators.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65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Targeted interventions outside of regular lessons to bridge knowledge gaps.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65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Customised adaptations of lesson structures to match individual learning styles.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65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Utilisation of manipulatives to bolster understanding.</a:t>
            </a: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ADA261B7-E40C-491D-ABCF-B9BB5BC41F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4872" y="2458368"/>
            <a:ext cx="2108525" cy="1528258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800" b="1" u="sng" dirty="0">
                <a:solidFill>
                  <a:schemeClr val="bg1"/>
                </a:solidFill>
                <a:latin typeface="Verdana" panose="020B0604030504040204" pitchFamily="34" charset="0"/>
              </a:rPr>
              <a:t>PE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800" b="1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7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Tasks are adapted to accommodate physical needs/barriers.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7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Groups are carefully arranged to prevent emotional overwhelm or anxiety during activities.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7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vocabulary sheets are laminated for easy reference in classes.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ACCC8AE3-546D-49E6-944B-35369A6812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22351" y="2458368"/>
            <a:ext cx="2108525" cy="1521846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800" b="1" u="sng" dirty="0">
                <a:solidFill>
                  <a:schemeClr val="bg1"/>
                </a:solidFill>
                <a:latin typeface="Verdana" panose="020B0604030504040204" pitchFamily="34" charset="0"/>
              </a:rPr>
              <a:t>Music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7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Small group/ guided sessions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7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Learners have designated seats tailored to meet sensory or learning needs.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7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Verbal and written scaffolding is offered to ensure clear understanding of expectations</a:t>
            </a:r>
            <a:r>
              <a:rPr lang="en-GB" altLang="en-US" sz="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E0933706-4241-4024-BBAD-9CA239213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4841" y="4092021"/>
            <a:ext cx="1209916" cy="1171473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800" b="1" u="sng" dirty="0">
                <a:solidFill>
                  <a:schemeClr val="bg1"/>
                </a:solidFill>
                <a:latin typeface="Verdana" panose="020B0604030504040204" pitchFamily="34" charset="0"/>
              </a:rPr>
              <a:t>PSHCE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en-US" sz="8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7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Teachers possess a deep understanding of their learners, enabling them to regularly engage in discussions that address language misconceptions.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800" dirty="0">
                <a:solidFill>
                  <a:schemeClr val="bg1"/>
                </a:solidFill>
                <a:latin typeface="Verdana" panose="020B0604030504040204" pitchFamily="34" charset="0"/>
              </a:rPr>
              <a:t>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3" name="Rectangle 3">
            <a:extLst>
              <a:ext uri="{FF2B5EF4-FFF2-40B4-BE49-F238E27FC236}">
                <a16:creationId xmlns:a16="http://schemas.microsoft.com/office/drawing/2014/main" id="{829BA328-2249-4E95-AE46-8EC73822E3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45414" y="4091320"/>
            <a:ext cx="1485462" cy="1182676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800" b="1" u="sng" dirty="0">
                <a:solidFill>
                  <a:schemeClr val="bg1"/>
                </a:solidFill>
                <a:latin typeface="Verdana" panose="020B0604030504040204" pitchFamily="34" charset="0"/>
              </a:rPr>
              <a:t>RE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800" b="1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7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Small group/ guided sessions. 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7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Learners are assigned specific seats to accommodate sensory or learning needs.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7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responses are actively encouraged to deepen understanding of key skills.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800" dirty="0">
                <a:solidFill>
                  <a:schemeClr val="bg1"/>
                </a:solidFill>
                <a:latin typeface="Verdana" panose="020B0604030504040204" pitchFamily="34" charset="0"/>
              </a:rPr>
              <a:t>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5CD738B7-C88E-4BD3-8E34-353DF69C40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184" y="5727155"/>
            <a:ext cx="11736094" cy="817578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Personalised long-term learning outcomes with carefully planned incremental targets to achieving their outcomes.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to a quiet/ sensory space to ensure they can be supported to meet their potential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support in lessons from an adult who is attuned to their individual pastoral and learning needs. 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Bespoke timetables adaptations taking in to account their  needs to ensure that they are taught in an environment that best supports their needs.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Long-running interventions to support challenges around working memory, vocabulary deficit and language understanding. 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of mini whiteboards, task boards, park-it boards, talking tins and other technology to support adaptive teaching. </a:t>
            </a:r>
          </a:p>
        </p:txBody>
      </p:sp>
      <p:sp>
        <p:nvSpPr>
          <p:cNvPr id="24" name="Rectangle 3">
            <a:extLst>
              <a:ext uri="{FF2B5EF4-FFF2-40B4-BE49-F238E27FC236}">
                <a16:creationId xmlns:a16="http://schemas.microsoft.com/office/drawing/2014/main" id="{F1CCEF84-9A32-4EC4-8360-1641E4CFB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0181" y="2086613"/>
            <a:ext cx="4724576" cy="297488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200" b="1" dirty="0">
                <a:solidFill>
                  <a:schemeClr val="bg1"/>
                </a:solidFill>
                <a:latin typeface="Verdana" panose="020B0604030504040204" pitchFamily="34" charset="0"/>
              </a:rPr>
              <a:t>Targeted provision for  learners include:</a:t>
            </a:r>
          </a:p>
        </p:txBody>
      </p:sp>
      <p:sp>
        <p:nvSpPr>
          <p:cNvPr id="28" name="Rectangle 3">
            <a:extLst>
              <a:ext uri="{FF2B5EF4-FFF2-40B4-BE49-F238E27FC236}">
                <a16:creationId xmlns:a16="http://schemas.microsoft.com/office/drawing/2014/main" id="{60C798FE-6380-429C-8AE3-57AFF8553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0181" y="516468"/>
            <a:ext cx="4724576" cy="303894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200" b="1" dirty="0">
                <a:ln>
                  <a:solidFill>
                    <a:srgbClr val="6DB3D7"/>
                  </a:solidFill>
                </a:ln>
                <a:solidFill>
                  <a:schemeClr val="bg1"/>
                </a:solidFill>
                <a:latin typeface="Verdana" panose="020B0604030504040204" pitchFamily="34" charset="0"/>
              </a:rPr>
              <a:t>Ordinarily Available provision for learners includes:</a:t>
            </a:r>
          </a:p>
        </p:txBody>
      </p:sp>
      <p:sp>
        <p:nvSpPr>
          <p:cNvPr id="29" name="Rectangle 3">
            <a:extLst>
              <a:ext uri="{FF2B5EF4-FFF2-40B4-BE49-F238E27FC236}">
                <a16:creationId xmlns:a16="http://schemas.microsoft.com/office/drawing/2014/main" id="{F74D10EF-BA66-4645-9070-E183C7B720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0181" y="5368889"/>
            <a:ext cx="4781483" cy="274825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200" b="1" dirty="0">
                <a:solidFill>
                  <a:schemeClr val="bg1"/>
                </a:solidFill>
                <a:latin typeface="Verdana" panose="020B0604030504040204" pitchFamily="34" charset="0"/>
              </a:rPr>
              <a:t>Specialist provision for learners include:</a:t>
            </a:r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396E24EB-63DA-41F1-96EE-28DC1F4AB5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0808" y="4091726"/>
            <a:ext cx="1485462" cy="1182676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800" b="1" u="sng" dirty="0">
                <a:solidFill>
                  <a:schemeClr val="bg1"/>
                </a:solidFill>
                <a:latin typeface="Verdana" panose="020B0604030504040204" pitchFamily="34" charset="0"/>
              </a:rPr>
              <a:t>Sikh Studies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800" b="1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7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Small group/ guided sessions. 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7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Learners are assigned specific seats to accommodate sensory or learning needs.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7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responses are actively encouraged to deepen understanding of key skills.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800" dirty="0">
                <a:solidFill>
                  <a:schemeClr val="bg1"/>
                </a:solidFill>
                <a:latin typeface="Verdana" panose="020B0604030504040204" pitchFamily="34" charset="0"/>
              </a:rPr>
              <a:t>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864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F7D42D-4652-428E-829B-2621F81F5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425170"/>
            <a:ext cx="10515600" cy="100383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000" dirty="0">
                <a:ln>
                  <a:solidFill>
                    <a:srgbClr val="6DB3D7"/>
                  </a:solidFill>
                </a:ln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KS3, KS4 &amp; KS5</a:t>
            </a:r>
          </a:p>
        </p:txBody>
      </p:sp>
    </p:spTree>
    <p:extLst>
      <p:ext uri="{BB962C8B-B14F-4D97-AF65-F5344CB8AC3E}">
        <p14:creationId xmlns:p14="http://schemas.microsoft.com/office/powerpoint/2010/main" val="2091636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3">
            <a:extLst>
              <a:ext uri="{FF2B5EF4-FFF2-40B4-BE49-F238E27FC236}">
                <a16:creationId xmlns:a16="http://schemas.microsoft.com/office/drawing/2014/main" id="{0AA30007-56C9-4970-8249-9A4097059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00" y="711717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Ordinarily Available provision for learners includes:</a:t>
            </a:r>
            <a:endParaRPr lang="en-GB" altLang="en-US" sz="14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Engaging in a TRUE Classroom environment.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a comprehensive curriculum thoughtfully crafted by subject leaders to be both inclusive and intellectually stimulating.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Participating in a variety of activities designed to foster engagement and effective communication of understanding.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Receiving quality first teaching, including scaffolding, modelling, and encouragement to strive for excellence.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Following personalised learning journeys that outline assessment objectives, mark schemes, and essential knowledge for each area of study.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Utilising knowledge organisers for each topic, containing key words, context, and essential terminology.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Benefiting from close pastoral monitoring to prioritise emotional well-being.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Having designated seats on lesson seating plans, fostering a sense of belonging and community.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Recording work in various formats to support multi-sensory learning.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Receiving support with behaviour choices in a positive environment, with restorative consequences promoting reflection and alignment with community expectations.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Receiving timely feedback during lessons to drive continuous progress across the curriculum.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id="{56E45AFF-6C9D-4FAB-9CB4-31F026993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6000" y="711717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Targeted provision for  learners include:</a:t>
            </a:r>
            <a:endParaRPr lang="en-GB" altLang="en-US" sz="1400" b="1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Providing sentence stems and clear modelling for analysis tasks.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Offering verbal and written scaffolding to ensure clear understanding of expectations.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Delivering clear vocabulary explanations or introductory vocabulary work to prepare for tasks.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Providing one-on-one interaction and targeted intervention by the teacher.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Allocating specific seats in lessons to accommodate sensory or learning needs.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Adapting lesson structures, such as incorporating more paired/discussion work or increasing mini-plenaries.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Implementing targeted interventions to address gaps in understanding.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Offering extra support in lessons from an additional adult to effectively meet academic or pastoral needs.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4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65B52AFC-ECCD-42C0-9812-879537BD5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711717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Specialist provision for learners include:</a:t>
            </a:r>
            <a:endParaRPr lang="en-GB" altLang="en-US" sz="14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Personalised long-term learning goals with meticulously planned incremental targets.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to a quiet space for optimal support in reaching their potential.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in-class support from a knowledgeable adult attuned to their individual pastoral and learning needs.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Tailored timetables ensuring instruction in environments best suited to their requirements.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Curriculum adaptations fostering engagement through learner interests, including carefully chosen texts.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Ongoing interventions addressing challenges in working memory, vocabulary deficit, and language understanding.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English teaching time, with some learners having a reduced timetable to prioritise English Language GCSE.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 within the school environment to complete homework assignments.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Utilisation of various equipment and technologies, such as mini whiteboards, task boards, iPads, and reading pens, to enhance adaptive teaching practices.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0" name="Text Box 14">
            <a:extLst>
              <a:ext uri="{FF2B5EF4-FFF2-40B4-BE49-F238E27FC236}">
                <a16:creationId xmlns:a16="http://schemas.microsoft.com/office/drawing/2014/main" id="{D2EC706B-073E-4A3E-B9DC-9F23670CF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9315" y="0"/>
            <a:ext cx="9352141" cy="635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3000" b="1" dirty="0">
                <a:ln>
                  <a:solidFill>
                    <a:srgbClr val="6DB3D7"/>
                  </a:solidFill>
                </a:ln>
                <a:solidFill>
                  <a:schemeClr val="bg1"/>
                </a:solidFill>
                <a:latin typeface="Verdana" panose="020B0604030504040204" pitchFamily="34" charset="0"/>
              </a:rPr>
              <a:t>Curriculum Accessibility - English</a:t>
            </a:r>
            <a:endParaRPr kumimoji="0" lang="en-US" altLang="en-US" sz="3000" b="1" i="0" u="none" strike="noStrike" cap="none" normalizeH="0" baseline="0" dirty="0">
              <a:ln>
                <a:solidFill>
                  <a:srgbClr val="6DB3D7"/>
                </a:solidFill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94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3">
            <a:extLst>
              <a:ext uri="{FF2B5EF4-FFF2-40B4-BE49-F238E27FC236}">
                <a16:creationId xmlns:a16="http://schemas.microsoft.com/office/drawing/2014/main" id="{0AA30007-56C9-4970-8249-9A4097059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00" y="822153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Ordinarily Available provision for learners includes:</a:t>
            </a:r>
            <a:endParaRPr lang="en-GB" altLang="en-US" sz="14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Engaging in a TRUE Classroom environment.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a robust curriculum thoughtfully designed by subject leaders to be both inclusive and intellectually stimulating.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Participating in a variety of activities aimed at enhancing engagement and facilitating effective communication of understanding.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Receiving quality first teaching, which includes scaffolding, modelling, and encouragement to strive for excellence.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Following personalised learning journeys detailing assessment objectives, mark schemes, and essential knowledge for each area of study.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Utilising knowledge organisers for each topic, containing key words, context, and essential terminology.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Receiving close pastoral monitoring to prioritise emotional well-being.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Being named on each lesson seating plan, fostering a sense of belonging and community.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Recording work in various formats to support multi-sensory learning.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Receiving support with behaviour choices in a positive environment, with restorative consequences promoting reflection and alignment with community expectations.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Receiving timely feedback during lessons to drive continuous progress across the curriculum.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1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id="{56E45AFF-6C9D-4FAB-9CB4-31F026993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1400" y="822153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Targeted provision for  learners include:</a:t>
            </a:r>
            <a:endParaRPr lang="en-GB" altLang="en-US" sz="1400" b="1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Incorporating concrete and pictorial representations during teaching and independent work to enhance understanding.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Utilising dual coding techniques to alleviate cognitive load.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Integrating manipulatives such as multilink, Numicon, and Cuisenaire rods to support learning.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Providing scaffolding tools like number lines, hint sheets, and writing frames to ensure clear understanding of expectations.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Delivering clear vocabulary explanations or introductory vocabulary work to prepare for tasks.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Offering personalised one-to-one interaction and targeted intervention by the teacher.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Allocating specific seats in lessons to accommodate sensory or learning needs.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Adapting lesson structures to include more paired/discussion work or increased mini-plenaries.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Implementing targeted interventions to address knowledge gaps.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Offering additional support in lessons from an additional adult to effectively meet academic or pastoral needs.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en-US" sz="105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4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65B52AFC-ECCD-42C0-9812-879537BD5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822153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Specialist provision for learners include:</a:t>
            </a:r>
            <a:endParaRPr lang="en-GB" altLang="en-US" sz="14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Personalised long-term learning outcomes with meticulously planned incremental targets.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to a quiet space to support them in reaching their full potential.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in-class support from an adult attuned to their individual pastoral and learning needs.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Tailored timetables to ensure instruction in environments that best support their needs.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Curriculum adaptations fostering engagement through learner interests, such as project focus or word problem contexts.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Ongoing interventions to address challenges in number understanding and calculation skills.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teaching time in math through a reduced timetable.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personalised homework assignments or in-school support to complete homework tasks.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Utilisation of various equipment and technologies, such as mini whiteboards, task boards, iPads, and reading pens, to enhance adaptive teaching practices.</a:t>
            </a:r>
            <a:endParaRPr lang="en-GB" altLang="en-US" sz="11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0" name="Text Box 14">
            <a:extLst>
              <a:ext uri="{FF2B5EF4-FFF2-40B4-BE49-F238E27FC236}">
                <a16:creationId xmlns:a16="http://schemas.microsoft.com/office/drawing/2014/main" id="{D2EC706B-073E-4A3E-B9DC-9F23670CF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4589" y="0"/>
            <a:ext cx="9352141" cy="990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3000" b="1" dirty="0">
                <a:ln>
                  <a:solidFill>
                    <a:srgbClr val="6DB3D7"/>
                  </a:solidFill>
                </a:ln>
                <a:solidFill>
                  <a:schemeClr val="bg1"/>
                </a:solidFill>
                <a:latin typeface="Verdana" panose="020B0604030504040204" pitchFamily="34" charset="0"/>
              </a:rPr>
              <a:t>Curriculum Accessibility - Maths</a:t>
            </a:r>
            <a:endParaRPr kumimoji="0" lang="en-US" altLang="en-US" sz="3000" b="1" i="0" u="none" strike="noStrike" cap="none" normalizeH="0" baseline="0" dirty="0">
              <a:ln>
                <a:solidFill>
                  <a:srgbClr val="6DB3D7"/>
                </a:solidFill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455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3">
            <a:extLst>
              <a:ext uri="{FF2B5EF4-FFF2-40B4-BE49-F238E27FC236}">
                <a16:creationId xmlns:a16="http://schemas.microsoft.com/office/drawing/2014/main" id="{0AA30007-56C9-4970-8249-9A4097059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00" y="669490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Ordinarily Available provision for learners includes: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within a TRUE Classroom setting.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a robust curriculum meticulously crafted by subject leaders to be both inclusive and intellectually stimulating.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Engaging in a variety of activities designed to foster engagement and effective communication of understanding.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Receiving quality first teaching, which includes scaffolding, modelling, and encouragement to reach higher levels of achievement.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Following personalised learning journeys outlining assessment objectives, mark schemes, and essential knowledge for each area of study.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Utilising knowledge organisers provided for each topic, containing key words, context, and essential terminology.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Receiving close pastoral monitoring and support to ensure emotional well-being is prioritised.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Being named on each lesson seating plan to promote a sense of belonging and community.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Recording work in various formats to facilitate multi-sensory learning.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Receiving support with behaviour choices within a positive environment, where restorative consequences promote reflection and alignment with community expectations.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Receiving timely feedback during lessons to drive continual progress across the curriculum.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id="{56E45AFF-6C9D-4FAB-9CB4-31F026993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6000" y="669490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Targeted provision for  learners include:</a:t>
            </a:r>
            <a:endParaRPr lang="en-GB" altLang="en-US" sz="1400" b="1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Utilising a variety of tasks tailored to support all learning styles across the key stages.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Structuring seating plans to provide appropriate support.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Offering teacher support during practical lessons.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Incorporating demonstrations to ensure accessibility for learners with diverse learning needs in science practical's.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Utilising coloured backgrounds on PowerPoint presentations where appropriate.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Allocating specific seats in lessons to accommodate sensory or learning needs.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Adapting lesson structures, such as incorporating more paired/discussion work or increasing mini-plenaries.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Implementing targeted interventions to address knowledge gaps.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Providing extra support in lessons from an additional adult to effectively meet academic or pastoral needs.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5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4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65B52AFC-ECCD-42C0-9812-879537BD5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669490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Specialist provision for learners include:</a:t>
            </a:r>
            <a:endParaRPr lang="en-GB" altLang="en-US" sz="14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Personalised long-term learning outcomes with carefully planned incremental targets to achieve their goals.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to a quiet space to facilitate reaching their potential.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support in lessons from an adult who understands their individual pastoral and learning needs.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Bespoke timetables tailored to ensure instruction in environments that best support their needs.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Curriculum adaptations allowing for engagement through learner interests, such as project focus or word problem contexts.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Long-running interventions addressing challenges in working memory, vocabulary deficit, and language understanding.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teaching time in science through a reduced timetable to accommodate individual needs.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In-school support to complete homework assignments.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Utilisation of equipment such as mini whiteboards, task boards, iPads, reading pens, and other technologies to support adaptive teaching approaches.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en-US" sz="10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0" name="Text Box 14">
            <a:extLst>
              <a:ext uri="{FF2B5EF4-FFF2-40B4-BE49-F238E27FC236}">
                <a16:creationId xmlns:a16="http://schemas.microsoft.com/office/drawing/2014/main" id="{D2EC706B-073E-4A3E-B9DC-9F23670CF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5796" y="0"/>
            <a:ext cx="9352141" cy="690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3000" b="1" dirty="0">
                <a:ln>
                  <a:solidFill>
                    <a:srgbClr val="6DB3D7"/>
                  </a:solidFill>
                </a:ln>
                <a:solidFill>
                  <a:schemeClr val="bg1"/>
                </a:solidFill>
                <a:latin typeface="Verdana" panose="020B0604030504040204" pitchFamily="34" charset="0"/>
              </a:rPr>
              <a:t>Curriculum Accessibility - Science</a:t>
            </a:r>
            <a:endParaRPr kumimoji="0" lang="en-US" altLang="en-US" sz="3000" b="1" i="0" u="none" strike="noStrike" cap="none" normalizeH="0" baseline="0" dirty="0">
              <a:ln>
                <a:solidFill>
                  <a:srgbClr val="6DB3D7"/>
                </a:solidFill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305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3">
            <a:extLst>
              <a:ext uri="{FF2B5EF4-FFF2-40B4-BE49-F238E27FC236}">
                <a16:creationId xmlns:a16="http://schemas.microsoft.com/office/drawing/2014/main" id="{0AA30007-56C9-4970-8249-9A4097059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00" y="754157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Ordinarily Available provision for learners includes:</a:t>
            </a: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within a TRUE Classroom setting.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a robust curriculum thoughtfully designed by subject leaders to be both inclusive and intellectually stimulating.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Engaging in a variety of activities aimed at enhancing engagement and facilitating effective communication of understanding.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Receiving quality first teaching, which includes scaffolding, modelling, and encouragement to strive for excellence.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Following personalised learning journeys that outline assessment objectives, mark schemes, and essential knowledge for each area of study.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Utilising knowledge organisers provided for each topic, containing key words, context, and essential terminology.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Receiving close pastoral monitoring and support to ensure emotional well-being is prioritised.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Being named on each lesson seating plan to foster a sense of belonging and community.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Recording work in various formats to support multi-sensory learning.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Receiving support with behaviour choices within a positive environment, where restorative consequences promote reflection and alignment with community expectations.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Receiving timely feedback during lessons to drive continuous progress across the curriculum.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id="{56E45AFF-6C9D-4FAB-9CB4-31F026993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6000" y="758086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Targeted provision for  learners include:</a:t>
            </a:r>
            <a:endParaRPr lang="en-GB" altLang="en-US" sz="1400" b="1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Utilisation of a variety of tasks across key stages to accommodate different learning styles.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Structured seating plans to provide appropriate support.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 support during practical lessons to enhance learning.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Integration of demonstrations to ensure accessibility for learners with diverse needs.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of coloured backgrounds on PowerPoint presentations and computer screens as needed.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Allocation of specific seating arrangements to address sensory or learning needs.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Adaptation of lesson structures, such as incorporating more paired/discussion work or increased mini-plenaries.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 of targeted interventions to address knowledge gaps.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Provision of extra support in lessons from an additional adult to effectively meet academic or pastoral needs.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5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4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65B52AFC-ECCD-42C0-9812-879537BD5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754157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Specialist provision for learners include:</a:t>
            </a:r>
            <a:endParaRPr lang="en-GB" altLang="en-US" sz="14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Personalised long-term learning outcomes with meticulously planned incremental targets to achieve their goals.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to a quiet space to ensure optimal support for reaching their potential.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in-class support from an adult who understands their individual pastoral and learning needs.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Customised timetables tailored to ensure instruction in environments that best support their needs.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Curriculum adaptations allowing for engagement through learner interests, including carefully chosen text choices.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Long-term interventions addressing challenges in working memory, vocabulary deficit, and language understanding.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In-school support to complete homework assignments.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Utilisation of various equipment and technologies, such as mini whiteboards, task boards, iPads, reading pens, and other tools, to support adaptive teaching strategies.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0" name="Text Box 14">
            <a:extLst>
              <a:ext uri="{FF2B5EF4-FFF2-40B4-BE49-F238E27FC236}">
                <a16:creationId xmlns:a16="http://schemas.microsoft.com/office/drawing/2014/main" id="{D2EC706B-073E-4A3E-B9DC-9F23670CF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875" y="30030"/>
            <a:ext cx="11506252" cy="613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3000" b="1" dirty="0">
                <a:ln>
                  <a:solidFill>
                    <a:srgbClr val="6DB3D7"/>
                  </a:solidFill>
                </a:ln>
                <a:solidFill>
                  <a:schemeClr val="bg1"/>
                </a:solidFill>
                <a:latin typeface="Verdana" panose="020B0604030504040204" pitchFamily="34" charset="0"/>
              </a:rPr>
              <a:t>Curriculum Accessibility – Computer Science/Media</a:t>
            </a:r>
            <a:endParaRPr kumimoji="0" lang="en-US" altLang="en-US" sz="3000" b="1" i="0" u="none" strike="noStrike" cap="none" normalizeH="0" baseline="0" dirty="0">
              <a:ln>
                <a:solidFill>
                  <a:srgbClr val="6DB3D7"/>
                </a:solidFill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331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3">
            <a:extLst>
              <a:ext uri="{FF2B5EF4-FFF2-40B4-BE49-F238E27FC236}">
                <a16:creationId xmlns:a16="http://schemas.microsoft.com/office/drawing/2014/main" id="{0AA30007-56C9-4970-8249-9A4097059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00" y="754157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Ordinarily Available provision for learners includes:</a:t>
            </a: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within a TRUE Classroom setting.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a robust curriculum thoughtfully designed by subject leaders to be both inclusive and intellectually stimulating.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Engaging in a variety of activities aimed at enhancing engagement and facilitating effective communication of understanding.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Receiving quality first teaching, which includes scaffolding, modelling, and encouragement to strive for excellence.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Following personalised learning journeys that outline assessment objectives, mark schemes, and essential knowledge for each area of study.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Utilising knowledge organisers provided for each topic, containing key words, context, and essential terminology.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Receiving close pastoral monitoring and support to ensure emotional well-being is prioritised.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Being named on each lesson seating plan to foster a sense of belonging and community.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Recording work in various formats to support multi-sensory learning.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Receiving support with behaviour choices within a positive environment, where restorative consequences promote reflection and alignment with community expectations.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Receiving timely feedback during lessons to drive continuous progress across the curriculum.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id="{56E45AFF-6C9D-4FAB-9CB4-31F026993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6000" y="758086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Targeted provision for  learners include:</a:t>
            </a:r>
            <a:endParaRPr lang="en-GB" altLang="en-US" sz="1400" b="1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Utilisation of a variety of tasks across key stages to accommodate different learning styles.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Structured seating plans to provide appropriate support.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 support during practical lessons to enhance learning.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Integration of demonstrations to ensure accessibility for learners with diverse needs.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of coloured backgrounds on PowerPoint presentations and computer screens as needed.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Allocation of specific seating arrangements to address sensory or learning needs.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Adaptation of lesson structures, such as incorporating more paired/discussion work or increased mini-plenaries.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 of targeted interventions to address knowledge gaps.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Provision of extra support in lessons from an additional adult to effectively meet academic or pastoral needs.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5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4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65B52AFC-ECCD-42C0-9812-879537BD5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754157"/>
            <a:ext cx="3960000" cy="4680000"/>
          </a:xfrm>
          <a:prstGeom prst="rect">
            <a:avLst/>
          </a:prstGeom>
          <a:solidFill>
            <a:srgbClr val="1D2743"/>
          </a:solidFill>
          <a:ln w="25400" algn="ctr">
            <a:solidFill>
              <a:srgbClr val="6DB3D7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bg1"/>
                </a:solidFill>
                <a:latin typeface="Verdana" panose="020B0604030504040204" pitchFamily="34" charset="0"/>
              </a:rPr>
              <a:t>Specialist provision for learners include:</a:t>
            </a:r>
            <a:endParaRPr lang="en-GB" altLang="en-US" sz="1400" i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Personalised long-term learning outcomes with meticulously planned incremental targets to achieve their goals.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to a quiet space to ensure optimal support for reaching their potential.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in-class support from an adult who understands their individual pastoral and learning needs.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Customised timetables tailored to ensure instruction in environments that best support their needs.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Curriculum adaptations allowing for engagement through learner interests, including carefully chosen text choices.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Long-term interventions addressing challenges in working memory, vocabulary deficit, and language understanding.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In-school support to complete homework assignments.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Utilisation of various equipment and technologies, such as mini whiteboards, task boards, iPads, reading pens, and other tools, to support adaptive teaching strategies.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i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0" name="Text Box 14">
            <a:extLst>
              <a:ext uri="{FF2B5EF4-FFF2-40B4-BE49-F238E27FC236}">
                <a16:creationId xmlns:a16="http://schemas.microsoft.com/office/drawing/2014/main" id="{D2EC706B-073E-4A3E-B9DC-9F23670CF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875" y="30030"/>
            <a:ext cx="11506252" cy="613437"/>
          </a:xfrm>
          <a:prstGeom prst="rect">
            <a:avLst/>
          </a:prstGeom>
          <a:solidFill>
            <a:srgbClr val="1D2743"/>
          </a:solidFill>
          <a:ln>
            <a:noFill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3000" b="1" dirty="0">
                <a:ln>
                  <a:solidFill>
                    <a:srgbClr val="6DB3D7"/>
                  </a:solidFill>
                </a:ln>
                <a:solidFill>
                  <a:schemeClr val="bg1"/>
                </a:solidFill>
                <a:latin typeface="Verdana" panose="020B0604030504040204" pitchFamily="34" charset="0"/>
              </a:rPr>
              <a:t>Curriculum Accessibility – Business Studies</a:t>
            </a:r>
            <a:endParaRPr kumimoji="0" lang="en-US" altLang="en-US" sz="3000" b="1" i="0" u="none" strike="noStrike" cap="none" normalizeH="0" baseline="0" dirty="0">
              <a:ln>
                <a:solidFill>
                  <a:srgbClr val="6DB3D7"/>
                </a:solidFill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247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7763</TotalTime>
  <Words>9633</Words>
  <Application>Microsoft Office PowerPoint</Application>
  <PresentationFormat>Widescreen</PresentationFormat>
  <Paragraphs>789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Söhne</vt:lpstr>
      <vt:lpstr>Times New Roman</vt:lpstr>
      <vt:lpstr>Verdana</vt:lpstr>
      <vt:lpstr>Office Theme</vt:lpstr>
      <vt:lpstr>Curriculum Adaptions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Roberts</dc:creator>
  <cp:lastModifiedBy>Amy Evans</cp:lastModifiedBy>
  <cp:revision>153</cp:revision>
  <cp:lastPrinted>2024-06-24T10:02:53Z</cp:lastPrinted>
  <dcterms:created xsi:type="dcterms:W3CDTF">2021-09-23T11:07:50Z</dcterms:created>
  <dcterms:modified xsi:type="dcterms:W3CDTF">2024-12-19T11:46:04Z</dcterms:modified>
</cp:coreProperties>
</file>