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57" r:id="rId4"/>
    <p:sldId id="258" r:id="rId5"/>
    <p:sldId id="259" r:id="rId6"/>
    <p:sldId id="261" r:id="rId7"/>
    <p:sldId id="262" r:id="rId8"/>
    <p:sldId id="260"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7" autoAdjust="0"/>
    <p:restoredTop sz="94660"/>
  </p:normalViewPr>
  <p:slideViewPr>
    <p:cSldViewPr snapToGrid="0">
      <p:cViewPr varScale="1">
        <p:scale>
          <a:sx n="87" d="100"/>
          <a:sy n="87" d="100"/>
        </p:scale>
        <p:origin x="4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911C4-00D3-434F-8BA5-07AA38E7C1CD}" type="datetimeFigureOut">
              <a:rPr lang="en-GB" smtClean="0"/>
              <a:t>04/01/2021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91593-DCB8-42E7-9910-2F0AB5F9C3B2}" type="slidenum">
              <a:rPr lang="en-GB" smtClean="0"/>
              <a:t>‹#›</a:t>
            </a:fld>
            <a:endParaRPr lang="en-GB"/>
          </a:p>
        </p:txBody>
      </p:sp>
    </p:spTree>
    <p:extLst>
      <p:ext uri="{BB962C8B-B14F-4D97-AF65-F5344CB8AC3E}">
        <p14:creationId xmlns:p14="http://schemas.microsoft.com/office/powerpoint/2010/main" val="17432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DBAEA0-8167-4558-8AE1-53B5FC394108}"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360551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DBAEA0-8167-4558-8AE1-53B5FC394108}"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34643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DBAEA0-8167-4558-8AE1-53B5FC394108}"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11221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DBAEA0-8167-4558-8AE1-53B5FC394108}"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69365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DBAEA0-8167-4558-8AE1-53B5FC394108}"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39258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DBAEA0-8167-4558-8AE1-53B5FC394108}"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352753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DBAEA0-8167-4558-8AE1-53B5FC394108}"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1961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DBAEA0-8167-4558-8AE1-53B5FC394108}"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69858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BAEA0-8167-4558-8AE1-53B5FC394108}"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41928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DBAEA0-8167-4558-8AE1-53B5FC394108}"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169789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DBAEA0-8167-4558-8AE1-53B5FC394108}"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A485B-29C2-4EC6-B42D-9503F6F82780}" type="slidenum">
              <a:rPr lang="en-GB" smtClean="0"/>
              <a:t>‹#›</a:t>
            </a:fld>
            <a:endParaRPr lang="en-GB"/>
          </a:p>
        </p:txBody>
      </p:sp>
    </p:spTree>
    <p:extLst>
      <p:ext uri="{BB962C8B-B14F-4D97-AF65-F5344CB8AC3E}">
        <p14:creationId xmlns:p14="http://schemas.microsoft.com/office/powerpoint/2010/main" val="126661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BAEA0-8167-4558-8AE1-53B5FC394108}"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A485B-29C2-4EC6-B42D-9503F6F82780}" type="slidenum">
              <a:rPr lang="en-GB" smtClean="0"/>
              <a:t>‹#›</a:t>
            </a:fld>
            <a:endParaRPr lang="en-GB"/>
          </a:p>
        </p:txBody>
      </p:sp>
    </p:spTree>
    <p:extLst>
      <p:ext uri="{BB962C8B-B14F-4D97-AF65-F5344CB8AC3E}">
        <p14:creationId xmlns:p14="http://schemas.microsoft.com/office/powerpoint/2010/main" val="419864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387600"/>
          </a:xfrm>
        </p:spPr>
        <p:txBody>
          <a:bodyPr/>
          <a:lstStyle/>
          <a:p>
            <a:r>
              <a:rPr lang="en-GB" dirty="0" smtClean="0">
                <a:latin typeface="Georgia" panose="02040502050405020303" pitchFamily="18" charset="0"/>
              </a:rPr>
              <a:t>Charlie and the Chocolate Factory</a:t>
            </a:r>
            <a:endParaRPr lang="en-GB" dirty="0">
              <a:latin typeface="Georgia" panose="02040502050405020303" pitchFamily="18" charset="0"/>
            </a:endParaRPr>
          </a:p>
        </p:txBody>
      </p:sp>
      <p:pic>
        <p:nvPicPr>
          <p:cNvPr id="4" name="Picture 2" descr="http://www.westgategalleries.co.uk/images/_lib/roald-dahl-charlie-the-chocolate-factory-6001802-0-1345029697000.jpg"/>
          <p:cNvPicPr>
            <a:picLocks noChangeAspect="1" noChangeArrowheads="1"/>
          </p:cNvPicPr>
          <p:nvPr/>
        </p:nvPicPr>
        <p:blipFill>
          <a:blip r:embed="rId4">
            <a:extLst>
              <a:ext uri="{28A0092B-C50C-407E-A947-70E740481C1C}">
                <a14:useLocalDpi xmlns:a14="http://schemas.microsoft.com/office/drawing/2010/main" val="0"/>
              </a:ext>
            </a:extLst>
          </a:blip>
          <a:srcRect b="16000"/>
          <a:stretch>
            <a:fillRect/>
          </a:stretch>
        </p:blipFill>
        <p:spPr bwMode="auto">
          <a:xfrm>
            <a:off x="5735307" y="2252077"/>
            <a:ext cx="6151893" cy="460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769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418294" y="4128248"/>
            <a:ext cx="4598894" cy="2622176"/>
          </a:xfrm>
        </p:spPr>
        <p:style>
          <a:lnRef idx="2">
            <a:schemeClr val="dk1"/>
          </a:lnRef>
          <a:fillRef idx="1">
            <a:schemeClr val="lt1"/>
          </a:fillRef>
          <a:effectRef idx="0">
            <a:schemeClr val="dk1"/>
          </a:effectRef>
          <a:fontRef idx="minor">
            <a:schemeClr val="dk1"/>
          </a:fontRef>
        </p:style>
        <p:txBody>
          <a:bodyPr>
            <a:noAutofit/>
          </a:bodyPr>
          <a:lstStyle/>
          <a:p>
            <a:r>
              <a:rPr lang="en-GB" sz="2400" dirty="0">
                <a:latin typeface="Georgia" panose="02040502050405020303" pitchFamily="18" charset="0"/>
              </a:rPr>
              <a:t>Use a </a:t>
            </a:r>
            <a:r>
              <a:rPr lang="en-GB" sz="2400" dirty="0">
                <a:solidFill>
                  <a:srgbClr val="FF0000"/>
                </a:solidFill>
                <a:latin typeface="Georgia" panose="02040502050405020303" pitchFamily="18" charset="0"/>
              </a:rPr>
              <a:t>determiner</a:t>
            </a:r>
          </a:p>
          <a:p>
            <a:r>
              <a:rPr lang="en-GB" sz="2400" dirty="0">
                <a:latin typeface="Georgia" panose="02040502050405020303" pitchFamily="18" charset="0"/>
              </a:rPr>
              <a:t>Use at least one </a:t>
            </a:r>
            <a:r>
              <a:rPr lang="en-GB" sz="2400" dirty="0">
                <a:solidFill>
                  <a:srgbClr val="00B050"/>
                </a:solidFill>
                <a:latin typeface="Georgia" panose="02040502050405020303" pitchFamily="18" charset="0"/>
              </a:rPr>
              <a:t>adjective</a:t>
            </a:r>
          </a:p>
          <a:p>
            <a:r>
              <a:rPr lang="en-GB" sz="2400" dirty="0">
                <a:latin typeface="Georgia" panose="02040502050405020303" pitchFamily="18" charset="0"/>
              </a:rPr>
              <a:t>Use a </a:t>
            </a:r>
            <a:r>
              <a:rPr lang="en-GB" sz="2400" dirty="0" smtClean="0">
                <a:solidFill>
                  <a:srgbClr val="0070C0"/>
                </a:solidFill>
                <a:latin typeface="Georgia" panose="02040502050405020303" pitchFamily="18" charset="0"/>
              </a:rPr>
              <a:t>noun</a:t>
            </a:r>
          </a:p>
          <a:p>
            <a:r>
              <a:rPr lang="en-GB" sz="2400" dirty="0" smtClean="0">
                <a:latin typeface="Georgia" panose="02040502050405020303" pitchFamily="18" charset="0"/>
              </a:rPr>
              <a:t>Use a </a:t>
            </a:r>
            <a:r>
              <a:rPr lang="en-GB" sz="2400" dirty="0" smtClean="0">
                <a:solidFill>
                  <a:srgbClr val="7030A0"/>
                </a:solidFill>
                <a:latin typeface="Georgia" panose="02040502050405020303" pitchFamily="18" charset="0"/>
              </a:rPr>
              <a:t>verb</a:t>
            </a:r>
            <a:endParaRPr lang="en-GB" sz="2400" dirty="0">
              <a:solidFill>
                <a:srgbClr val="7030A0"/>
              </a:solidFill>
              <a:latin typeface="Georgia" panose="02040502050405020303" pitchFamily="18" charset="0"/>
            </a:endParaRPr>
          </a:p>
          <a:p>
            <a:r>
              <a:rPr lang="en-GB" sz="2400" dirty="0">
                <a:solidFill>
                  <a:schemeClr val="tx1"/>
                </a:solidFill>
                <a:latin typeface="Georgia" panose="02040502050405020303" pitchFamily="18" charset="0"/>
              </a:rPr>
              <a:t>Use a </a:t>
            </a:r>
            <a:r>
              <a:rPr lang="en-GB" sz="2400" dirty="0">
                <a:solidFill>
                  <a:srgbClr val="002060"/>
                </a:solidFill>
                <a:latin typeface="Georgia" panose="02040502050405020303" pitchFamily="18" charset="0"/>
              </a:rPr>
              <a:t>prepositional </a:t>
            </a:r>
            <a:r>
              <a:rPr lang="en-GB" sz="2400" dirty="0" smtClean="0">
                <a:solidFill>
                  <a:srgbClr val="002060"/>
                </a:solidFill>
                <a:latin typeface="Georgia" panose="02040502050405020303" pitchFamily="18" charset="0"/>
              </a:rPr>
              <a:t>phrase</a:t>
            </a:r>
            <a:endParaRPr lang="en-GB" sz="2400" dirty="0">
              <a:solidFill>
                <a:srgbClr val="002060"/>
              </a:solidFill>
              <a:latin typeface="Georgia" panose="02040502050405020303" pitchFamily="18" charset="0"/>
            </a:endParaRPr>
          </a:p>
        </p:txBody>
      </p:sp>
      <p:pic>
        <p:nvPicPr>
          <p:cNvPr id="5" name="Picture 4"/>
          <p:cNvPicPr>
            <a:picLocks noChangeAspect="1"/>
          </p:cNvPicPr>
          <p:nvPr/>
        </p:nvPicPr>
        <p:blipFill>
          <a:blip r:embed="rId4"/>
          <a:stretch>
            <a:fillRect/>
          </a:stretch>
        </p:blipFill>
        <p:spPr>
          <a:xfrm>
            <a:off x="134471" y="242047"/>
            <a:ext cx="4546504" cy="3334871"/>
          </a:xfrm>
          <a:prstGeom prst="rect">
            <a:avLst/>
          </a:prstGeom>
        </p:spPr>
      </p:pic>
      <p:sp>
        <p:nvSpPr>
          <p:cNvPr id="6" name="TextBox 5"/>
          <p:cNvSpPr txBox="1"/>
          <p:nvPr/>
        </p:nvSpPr>
        <p:spPr>
          <a:xfrm>
            <a:off x="4800600" y="443753"/>
            <a:ext cx="7046259" cy="1200329"/>
          </a:xfrm>
          <a:prstGeom prst="rect">
            <a:avLst/>
          </a:prstGeom>
          <a:noFill/>
        </p:spPr>
        <p:txBody>
          <a:bodyPr wrap="square" rtlCol="0">
            <a:spAutoFit/>
          </a:bodyPr>
          <a:lstStyle/>
          <a:p>
            <a:r>
              <a:rPr lang="en-GB" sz="3600" dirty="0" smtClean="0">
                <a:solidFill>
                  <a:srgbClr val="FF0000"/>
                </a:solidFill>
                <a:latin typeface="Georgia" panose="02040502050405020303" pitchFamily="18" charset="0"/>
              </a:rPr>
              <a:t>The</a:t>
            </a:r>
            <a:r>
              <a:rPr lang="en-GB" sz="3600" dirty="0" smtClean="0">
                <a:latin typeface="Georgia" panose="02040502050405020303" pitchFamily="18" charset="0"/>
              </a:rPr>
              <a:t> </a:t>
            </a:r>
            <a:r>
              <a:rPr lang="en-GB" sz="3600" dirty="0" smtClean="0">
                <a:solidFill>
                  <a:srgbClr val="00B050"/>
                </a:solidFill>
                <a:latin typeface="Georgia" panose="02040502050405020303" pitchFamily="18" charset="0"/>
              </a:rPr>
              <a:t>creaky, wooden </a:t>
            </a:r>
            <a:r>
              <a:rPr lang="en-GB" sz="3600" dirty="0" smtClean="0">
                <a:solidFill>
                  <a:srgbClr val="00B0F0"/>
                </a:solidFill>
                <a:latin typeface="Georgia" panose="02040502050405020303" pitchFamily="18" charset="0"/>
              </a:rPr>
              <a:t>shack</a:t>
            </a:r>
            <a:r>
              <a:rPr lang="en-GB" sz="3600" dirty="0" smtClean="0">
                <a:latin typeface="Georgia" panose="02040502050405020303" pitchFamily="18" charset="0"/>
              </a:rPr>
              <a:t> </a:t>
            </a:r>
            <a:r>
              <a:rPr lang="en-GB" sz="3600" dirty="0" smtClean="0">
                <a:solidFill>
                  <a:srgbClr val="7030A0"/>
                </a:solidFill>
                <a:latin typeface="Georgia" panose="02040502050405020303" pitchFamily="18" charset="0"/>
              </a:rPr>
              <a:t>sits</a:t>
            </a:r>
            <a:r>
              <a:rPr lang="en-GB" sz="3600" dirty="0" smtClean="0">
                <a:latin typeface="Georgia" panose="02040502050405020303" pitchFamily="18" charset="0"/>
              </a:rPr>
              <a:t> </a:t>
            </a:r>
            <a:r>
              <a:rPr lang="en-GB" sz="3600" dirty="0" smtClean="0">
                <a:solidFill>
                  <a:srgbClr val="002060"/>
                </a:solidFill>
                <a:latin typeface="Georgia" panose="02040502050405020303" pitchFamily="18" charset="0"/>
              </a:rPr>
              <a:t>in </a:t>
            </a:r>
            <a:r>
              <a:rPr lang="en-GB" sz="3600" dirty="0" smtClean="0">
                <a:solidFill>
                  <a:srgbClr val="FF0000"/>
                </a:solidFill>
                <a:latin typeface="Georgia" panose="02040502050405020303" pitchFamily="18" charset="0"/>
              </a:rPr>
              <a:t>the</a:t>
            </a:r>
            <a:r>
              <a:rPr lang="en-GB" sz="3600" dirty="0" smtClean="0">
                <a:solidFill>
                  <a:srgbClr val="002060"/>
                </a:solidFill>
                <a:latin typeface="Georgia" panose="02040502050405020303" pitchFamily="18" charset="0"/>
              </a:rPr>
              <a:t> </a:t>
            </a:r>
            <a:r>
              <a:rPr lang="en-GB" sz="3600" dirty="0" smtClean="0">
                <a:solidFill>
                  <a:srgbClr val="00B050"/>
                </a:solidFill>
                <a:latin typeface="Georgia" panose="02040502050405020303" pitchFamily="18" charset="0"/>
              </a:rPr>
              <a:t>freezing</a:t>
            </a:r>
            <a:r>
              <a:rPr lang="en-GB" sz="3600" dirty="0" smtClean="0">
                <a:solidFill>
                  <a:srgbClr val="002060"/>
                </a:solidFill>
                <a:latin typeface="Georgia" panose="02040502050405020303" pitchFamily="18" charset="0"/>
              </a:rPr>
              <a:t> </a:t>
            </a:r>
            <a:r>
              <a:rPr lang="en-GB" sz="3600" dirty="0" smtClean="0">
                <a:solidFill>
                  <a:srgbClr val="00B0F0"/>
                </a:solidFill>
                <a:latin typeface="Georgia" panose="02040502050405020303" pitchFamily="18" charset="0"/>
              </a:rPr>
              <a:t>snow</a:t>
            </a:r>
            <a:r>
              <a:rPr lang="en-GB" sz="3600" dirty="0" smtClean="0">
                <a:solidFill>
                  <a:srgbClr val="002060"/>
                </a:solidFill>
                <a:latin typeface="Georgia" panose="02040502050405020303" pitchFamily="18" charset="0"/>
              </a:rPr>
              <a:t>.  </a:t>
            </a:r>
            <a:endParaRPr lang="en-GB" sz="3600" dirty="0">
              <a:solidFill>
                <a:srgbClr val="002060"/>
              </a:solidFill>
              <a:latin typeface="Georgia" panose="02040502050405020303" pitchFamily="18" charset="0"/>
            </a:endParaRPr>
          </a:p>
        </p:txBody>
      </p:sp>
      <p:sp>
        <p:nvSpPr>
          <p:cNvPr id="7" name="TextBox 6"/>
          <p:cNvSpPr txBox="1"/>
          <p:nvPr/>
        </p:nvSpPr>
        <p:spPr>
          <a:xfrm>
            <a:off x="4800600" y="1909482"/>
            <a:ext cx="7046259" cy="1200329"/>
          </a:xfrm>
          <a:prstGeom prst="rect">
            <a:avLst/>
          </a:prstGeom>
          <a:noFill/>
        </p:spPr>
        <p:txBody>
          <a:bodyPr wrap="square" rtlCol="0">
            <a:spAutoFit/>
          </a:bodyPr>
          <a:lstStyle/>
          <a:p>
            <a:r>
              <a:rPr lang="en-GB" sz="3600" dirty="0" smtClean="0">
                <a:solidFill>
                  <a:srgbClr val="FF0000"/>
                </a:solidFill>
                <a:latin typeface="Georgia" panose="02040502050405020303" pitchFamily="18" charset="0"/>
              </a:rPr>
              <a:t>The </a:t>
            </a:r>
            <a:r>
              <a:rPr lang="en-GB" sz="3600" dirty="0" smtClean="0">
                <a:solidFill>
                  <a:srgbClr val="00B050"/>
                </a:solidFill>
                <a:latin typeface="Georgia" panose="02040502050405020303" pitchFamily="18" charset="0"/>
              </a:rPr>
              <a:t>derelict, draughty </a:t>
            </a:r>
            <a:r>
              <a:rPr lang="en-GB" sz="3600" dirty="0" smtClean="0">
                <a:solidFill>
                  <a:srgbClr val="00B0F0"/>
                </a:solidFill>
                <a:latin typeface="Georgia" panose="02040502050405020303" pitchFamily="18" charset="0"/>
              </a:rPr>
              <a:t>house </a:t>
            </a:r>
            <a:r>
              <a:rPr lang="en-GB" sz="3600" dirty="0" smtClean="0">
                <a:solidFill>
                  <a:srgbClr val="7030A0"/>
                </a:solidFill>
                <a:latin typeface="Georgia" panose="02040502050405020303" pitchFamily="18" charset="0"/>
              </a:rPr>
              <a:t>is </a:t>
            </a:r>
            <a:r>
              <a:rPr lang="en-GB" sz="3600" dirty="0" smtClean="0">
                <a:solidFill>
                  <a:srgbClr val="002060"/>
                </a:solidFill>
                <a:latin typeface="Georgia" panose="02040502050405020303" pitchFamily="18" charset="0"/>
              </a:rPr>
              <a:t>in front of </a:t>
            </a:r>
            <a:r>
              <a:rPr lang="en-GB" sz="3600" dirty="0" smtClean="0">
                <a:solidFill>
                  <a:srgbClr val="FF0000"/>
                </a:solidFill>
                <a:latin typeface="Georgia" panose="02040502050405020303" pitchFamily="18" charset="0"/>
              </a:rPr>
              <a:t>the</a:t>
            </a:r>
            <a:r>
              <a:rPr lang="en-GB" sz="3600" dirty="0" smtClean="0">
                <a:solidFill>
                  <a:srgbClr val="002060"/>
                </a:solidFill>
                <a:latin typeface="Georgia" panose="02040502050405020303" pitchFamily="18" charset="0"/>
              </a:rPr>
              <a:t> </a:t>
            </a:r>
            <a:r>
              <a:rPr lang="en-GB" sz="3600" dirty="0" smtClean="0">
                <a:solidFill>
                  <a:srgbClr val="00B050"/>
                </a:solidFill>
                <a:latin typeface="Georgia" panose="02040502050405020303" pitchFamily="18" charset="0"/>
              </a:rPr>
              <a:t>large, brick </a:t>
            </a:r>
            <a:r>
              <a:rPr lang="en-GB" sz="3600" dirty="0" smtClean="0">
                <a:solidFill>
                  <a:srgbClr val="00B0F0"/>
                </a:solidFill>
                <a:latin typeface="Georgia" panose="02040502050405020303" pitchFamily="18" charset="0"/>
              </a:rPr>
              <a:t>houses</a:t>
            </a:r>
            <a:r>
              <a:rPr lang="en-GB" sz="3600" dirty="0" smtClean="0">
                <a:solidFill>
                  <a:srgbClr val="002060"/>
                </a:solidFill>
                <a:latin typeface="Georgia" panose="02040502050405020303" pitchFamily="18" charset="0"/>
              </a:rPr>
              <a:t>. </a:t>
            </a:r>
            <a:endParaRPr lang="en-GB" sz="3600" dirty="0">
              <a:solidFill>
                <a:srgbClr val="002060"/>
              </a:solidFill>
              <a:latin typeface="Georgia" panose="02040502050405020303"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179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05118" y="1317811"/>
            <a:ext cx="4546504" cy="3334871"/>
          </a:xfrm>
          <a:prstGeom prst="rect">
            <a:avLst/>
          </a:prstGeom>
        </p:spPr>
      </p:pic>
      <p:sp>
        <p:nvSpPr>
          <p:cNvPr id="5" name="TextBox 4"/>
          <p:cNvSpPr txBox="1"/>
          <p:nvPr/>
        </p:nvSpPr>
        <p:spPr>
          <a:xfrm>
            <a:off x="2097741" y="94129"/>
            <a:ext cx="7288306" cy="646331"/>
          </a:xfrm>
          <a:prstGeom prst="rect">
            <a:avLst/>
          </a:prstGeom>
          <a:noFill/>
        </p:spPr>
        <p:txBody>
          <a:bodyPr wrap="square" rtlCol="0">
            <a:spAutoFit/>
          </a:bodyPr>
          <a:lstStyle/>
          <a:p>
            <a:pPr algn="ctr"/>
            <a:r>
              <a:rPr lang="en-GB" sz="3600" dirty="0" smtClean="0">
                <a:latin typeface="Georgia" panose="02040502050405020303" pitchFamily="18" charset="0"/>
              </a:rPr>
              <a:t>Your turn</a:t>
            </a:r>
            <a:endParaRPr lang="en-GB" sz="3600" dirty="0">
              <a:latin typeface="Georgia" panose="02040502050405020303" pitchFamily="18" charset="0"/>
            </a:endParaRPr>
          </a:p>
        </p:txBody>
      </p:sp>
      <p:sp>
        <p:nvSpPr>
          <p:cNvPr id="6" name="Content Placeholder 2"/>
          <p:cNvSpPr>
            <a:spLocks noGrp="1"/>
          </p:cNvSpPr>
          <p:nvPr>
            <p:ph idx="1"/>
          </p:nvPr>
        </p:nvSpPr>
        <p:spPr>
          <a:xfrm>
            <a:off x="6987988" y="1559860"/>
            <a:ext cx="4598894" cy="2622176"/>
          </a:xfrm>
        </p:spPr>
        <p:style>
          <a:lnRef idx="2">
            <a:schemeClr val="dk1"/>
          </a:lnRef>
          <a:fillRef idx="1">
            <a:schemeClr val="lt1"/>
          </a:fillRef>
          <a:effectRef idx="0">
            <a:schemeClr val="dk1"/>
          </a:effectRef>
          <a:fontRef idx="minor">
            <a:schemeClr val="dk1"/>
          </a:fontRef>
        </p:style>
        <p:txBody>
          <a:bodyPr>
            <a:noAutofit/>
          </a:bodyPr>
          <a:lstStyle/>
          <a:p>
            <a:r>
              <a:rPr lang="en-GB" sz="2400" dirty="0">
                <a:latin typeface="Georgia" panose="02040502050405020303" pitchFamily="18" charset="0"/>
              </a:rPr>
              <a:t>Use a </a:t>
            </a:r>
            <a:r>
              <a:rPr lang="en-GB" sz="2400" dirty="0">
                <a:solidFill>
                  <a:srgbClr val="FF0000"/>
                </a:solidFill>
                <a:latin typeface="Georgia" panose="02040502050405020303" pitchFamily="18" charset="0"/>
              </a:rPr>
              <a:t>determiner</a:t>
            </a:r>
          </a:p>
          <a:p>
            <a:r>
              <a:rPr lang="en-GB" sz="2400" dirty="0">
                <a:latin typeface="Georgia" panose="02040502050405020303" pitchFamily="18" charset="0"/>
              </a:rPr>
              <a:t>Use at least one </a:t>
            </a:r>
            <a:r>
              <a:rPr lang="en-GB" sz="2400" dirty="0">
                <a:solidFill>
                  <a:srgbClr val="00B050"/>
                </a:solidFill>
                <a:latin typeface="Georgia" panose="02040502050405020303" pitchFamily="18" charset="0"/>
              </a:rPr>
              <a:t>adjective</a:t>
            </a:r>
          </a:p>
          <a:p>
            <a:r>
              <a:rPr lang="en-GB" sz="2400" dirty="0">
                <a:latin typeface="Georgia" panose="02040502050405020303" pitchFamily="18" charset="0"/>
              </a:rPr>
              <a:t>Use a </a:t>
            </a:r>
            <a:r>
              <a:rPr lang="en-GB" sz="2400" dirty="0" smtClean="0">
                <a:solidFill>
                  <a:srgbClr val="0070C0"/>
                </a:solidFill>
                <a:latin typeface="Georgia" panose="02040502050405020303" pitchFamily="18" charset="0"/>
              </a:rPr>
              <a:t>noun</a:t>
            </a:r>
          </a:p>
          <a:p>
            <a:r>
              <a:rPr lang="en-GB" sz="2400" dirty="0" smtClean="0">
                <a:latin typeface="Georgia" panose="02040502050405020303" pitchFamily="18" charset="0"/>
              </a:rPr>
              <a:t>Use a </a:t>
            </a:r>
            <a:r>
              <a:rPr lang="en-GB" sz="2400" dirty="0" smtClean="0">
                <a:solidFill>
                  <a:srgbClr val="7030A0"/>
                </a:solidFill>
                <a:latin typeface="Georgia" panose="02040502050405020303" pitchFamily="18" charset="0"/>
              </a:rPr>
              <a:t>verb</a:t>
            </a:r>
            <a:endParaRPr lang="en-GB" sz="2400" dirty="0">
              <a:solidFill>
                <a:srgbClr val="7030A0"/>
              </a:solidFill>
              <a:latin typeface="Georgia" panose="02040502050405020303" pitchFamily="18" charset="0"/>
            </a:endParaRPr>
          </a:p>
          <a:p>
            <a:r>
              <a:rPr lang="en-GB" sz="2400" dirty="0">
                <a:solidFill>
                  <a:schemeClr val="tx1"/>
                </a:solidFill>
                <a:latin typeface="Georgia" panose="02040502050405020303" pitchFamily="18" charset="0"/>
              </a:rPr>
              <a:t>Use a </a:t>
            </a:r>
            <a:r>
              <a:rPr lang="en-GB" sz="2400" dirty="0">
                <a:solidFill>
                  <a:srgbClr val="002060"/>
                </a:solidFill>
                <a:latin typeface="Georgia" panose="02040502050405020303" pitchFamily="18" charset="0"/>
              </a:rPr>
              <a:t>prepositional </a:t>
            </a:r>
            <a:r>
              <a:rPr lang="en-GB" sz="2400" dirty="0" smtClean="0">
                <a:solidFill>
                  <a:srgbClr val="002060"/>
                </a:solidFill>
                <a:latin typeface="Georgia" panose="02040502050405020303" pitchFamily="18" charset="0"/>
              </a:rPr>
              <a:t>phrase</a:t>
            </a:r>
            <a:endParaRPr lang="en-GB" sz="2400" dirty="0">
              <a:solidFill>
                <a:srgbClr val="002060"/>
              </a:solidFill>
              <a:latin typeface="Georgia" panose="02040502050405020303"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775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29" y="403412"/>
            <a:ext cx="9533965" cy="1200329"/>
          </a:xfrm>
          <a:prstGeom prst="rect">
            <a:avLst/>
          </a:prstGeom>
          <a:noFill/>
        </p:spPr>
        <p:txBody>
          <a:bodyPr wrap="square" rtlCol="0">
            <a:spAutoFit/>
          </a:bodyPr>
          <a:lstStyle/>
          <a:p>
            <a:r>
              <a:rPr lang="en-GB" sz="3600" dirty="0" smtClean="0">
                <a:latin typeface="Georgia" panose="02040502050405020303" pitchFamily="18" charset="0"/>
              </a:rPr>
              <a:t>Write a description of the Buckets’ house or the Chocolate factory. </a:t>
            </a:r>
            <a:endParaRPr lang="en-GB" sz="3600" dirty="0">
              <a:latin typeface="Georgia" panose="02040502050405020303" pitchFamily="18" charset="0"/>
            </a:endParaRPr>
          </a:p>
        </p:txBody>
      </p:sp>
      <p:pic>
        <p:nvPicPr>
          <p:cNvPr id="5" name="Picture 4"/>
          <p:cNvPicPr>
            <a:picLocks noChangeAspect="1"/>
          </p:cNvPicPr>
          <p:nvPr/>
        </p:nvPicPr>
        <p:blipFill>
          <a:blip r:embed="rId4"/>
          <a:stretch>
            <a:fillRect/>
          </a:stretch>
        </p:blipFill>
        <p:spPr>
          <a:xfrm>
            <a:off x="1057274" y="1603741"/>
            <a:ext cx="4261037" cy="3125481"/>
          </a:xfrm>
          <a:prstGeom prst="rect">
            <a:avLst/>
          </a:prstGeom>
        </p:spPr>
      </p:pic>
      <p:pic>
        <p:nvPicPr>
          <p:cNvPr id="6" name="Picture 2" descr="Charlie and the Chocolate Factory Backdrops - Popular Grosh Backdro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089" y="1733390"/>
            <a:ext cx="5290757" cy="2303242"/>
          </a:xfrm>
          <a:prstGeom prst="rect">
            <a:avLst/>
          </a:prstGeom>
          <a:ln w="57150" cap="sq">
            <a:solidFill>
              <a:schemeClr val="tx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706761" y="4316507"/>
            <a:ext cx="4213412" cy="2286000"/>
          </a:xfrm>
        </p:spPr>
        <p:style>
          <a:lnRef idx="2">
            <a:schemeClr val="dk1"/>
          </a:lnRef>
          <a:fillRef idx="1">
            <a:schemeClr val="lt1"/>
          </a:fillRef>
          <a:effectRef idx="0">
            <a:schemeClr val="dk1"/>
          </a:effectRef>
          <a:fontRef idx="minor">
            <a:schemeClr val="dk1"/>
          </a:fontRef>
        </p:style>
        <p:txBody>
          <a:bodyPr>
            <a:noAutofit/>
          </a:bodyPr>
          <a:lstStyle/>
          <a:p>
            <a:r>
              <a:rPr lang="en-GB" sz="2400" dirty="0">
                <a:latin typeface="Georgia" panose="02040502050405020303" pitchFamily="18" charset="0"/>
              </a:rPr>
              <a:t>Use a </a:t>
            </a:r>
            <a:r>
              <a:rPr lang="en-GB" sz="2400" dirty="0">
                <a:solidFill>
                  <a:srgbClr val="FF0000"/>
                </a:solidFill>
                <a:latin typeface="Georgia" panose="02040502050405020303" pitchFamily="18" charset="0"/>
              </a:rPr>
              <a:t>determiner</a:t>
            </a:r>
          </a:p>
          <a:p>
            <a:r>
              <a:rPr lang="en-GB" sz="2400" dirty="0">
                <a:latin typeface="Georgia" panose="02040502050405020303" pitchFamily="18" charset="0"/>
              </a:rPr>
              <a:t>Use at least one </a:t>
            </a:r>
            <a:r>
              <a:rPr lang="en-GB" sz="2400" dirty="0">
                <a:solidFill>
                  <a:srgbClr val="00B050"/>
                </a:solidFill>
                <a:latin typeface="Georgia" panose="02040502050405020303" pitchFamily="18" charset="0"/>
              </a:rPr>
              <a:t>adjective</a:t>
            </a:r>
          </a:p>
          <a:p>
            <a:r>
              <a:rPr lang="en-GB" sz="2400" dirty="0">
                <a:latin typeface="Georgia" panose="02040502050405020303" pitchFamily="18" charset="0"/>
              </a:rPr>
              <a:t>Use a </a:t>
            </a:r>
            <a:r>
              <a:rPr lang="en-GB" sz="2400" dirty="0" smtClean="0">
                <a:solidFill>
                  <a:srgbClr val="0070C0"/>
                </a:solidFill>
                <a:latin typeface="Georgia" panose="02040502050405020303" pitchFamily="18" charset="0"/>
              </a:rPr>
              <a:t>noun</a:t>
            </a:r>
          </a:p>
          <a:p>
            <a:r>
              <a:rPr lang="en-GB" sz="2400" dirty="0" smtClean="0">
                <a:latin typeface="Georgia" panose="02040502050405020303" pitchFamily="18" charset="0"/>
              </a:rPr>
              <a:t>Use a </a:t>
            </a:r>
            <a:r>
              <a:rPr lang="en-GB" sz="2400" dirty="0" smtClean="0">
                <a:solidFill>
                  <a:srgbClr val="7030A0"/>
                </a:solidFill>
                <a:latin typeface="Georgia" panose="02040502050405020303" pitchFamily="18" charset="0"/>
              </a:rPr>
              <a:t>verb</a:t>
            </a:r>
            <a:endParaRPr lang="en-GB" sz="2400" dirty="0">
              <a:solidFill>
                <a:srgbClr val="7030A0"/>
              </a:solidFill>
              <a:latin typeface="Georgia" panose="02040502050405020303" pitchFamily="18" charset="0"/>
            </a:endParaRPr>
          </a:p>
          <a:p>
            <a:r>
              <a:rPr lang="en-GB" sz="2400" dirty="0">
                <a:solidFill>
                  <a:schemeClr val="tx1"/>
                </a:solidFill>
                <a:latin typeface="Georgia" panose="02040502050405020303" pitchFamily="18" charset="0"/>
              </a:rPr>
              <a:t>Use a </a:t>
            </a:r>
            <a:r>
              <a:rPr lang="en-GB" sz="2400" dirty="0">
                <a:solidFill>
                  <a:srgbClr val="002060"/>
                </a:solidFill>
                <a:latin typeface="Georgia" panose="02040502050405020303" pitchFamily="18" charset="0"/>
              </a:rPr>
              <a:t>prepositional </a:t>
            </a:r>
            <a:r>
              <a:rPr lang="en-GB" sz="2400" dirty="0" smtClean="0">
                <a:solidFill>
                  <a:srgbClr val="002060"/>
                </a:solidFill>
                <a:latin typeface="Georgia" panose="02040502050405020303" pitchFamily="18" charset="0"/>
              </a:rPr>
              <a:t>phrase</a:t>
            </a:r>
            <a:endParaRPr lang="en-GB" sz="2400" dirty="0">
              <a:solidFill>
                <a:srgbClr val="002060"/>
              </a:solidFill>
              <a:latin typeface="Georgia" panose="02040502050405020303" pitchFamily="18"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810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37930" y="1887292"/>
            <a:ext cx="3588377" cy="26320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42883285"/>
              </p:ext>
            </p:extLst>
          </p:nvPr>
        </p:nvGraphicFramePr>
        <p:xfrm>
          <a:off x="551326" y="1887292"/>
          <a:ext cx="7086604" cy="2716906"/>
        </p:xfrm>
        <a:graphic>
          <a:graphicData uri="http://schemas.openxmlformats.org/drawingml/2006/table">
            <a:tbl>
              <a:tblPr firstRow="1" bandRow="1">
                <a:tableStyleId>{5C22544A-7EE6-4342-B048-85BDC9FD1C3A}</a:tableStyleId>
              </a:tblPr>
              <a:tblGrid>
                <a:gridCol w="827271">
                  <a:extLst>
                    <a:ext uri="{9D8B030D-6E8A-4147-A177-3AD203B41FA5}">
                      <a16:colId xmlns:a16="http://schemas.microsoft.com/office/drawing/2014/main" val="1121323624"/>
                    </a:ext>
                  </a:extLst>
                </a:gridCol>
                <a:gridCol w="1325623">
                  <a:extLst>
                    <a:ext uri="{9D8B030D-6E8A-4147-A177-3AD203B41FA5}">
                      <a16:colId xmlns:a16="http://schemas.microsoft.com/office/drawing/2014/main" val="2358336653"/>
                    </a:ext>
                  </a:extLst>
                </a:gridCol>
                <a:gridCol w="1235919">
                  <a:extLst>
                    <a:ext uri="{9D8B030D-6E8A-4147-A177-3AD203B41FA5}">
                      <a16:colId xmlns:a16="http://schemas.microsoft.com/office/drawing/2014/main" val="3333114752"/>
                    </a:ext>
                  </a:extLst>
                </a:gridCol>
                <a:gridCol w="986743">
                  <a:extLst>
                    <a:ext uri="{9D8B030D-6E8A-4147-A177-3AD203B41FA5}">
                      <a16:colId xmlns:a16="http://schemas.microsoft.com/office/drawing/2014/main" val="3490070491"/>
                    </a:ext>
                  </a:extLst>
                </a:gridCol>
                <a:gridCol w="2711048">
                  <a:extLst>
                    <a:ext uri="{9D8B030D-6E8A-4147-A177-3AD203B41FA5}">
                      <a16:colId xmlns:a16="http://schemas.microsoft.com/office/drawing/2014/main" val="1337799981"/>
                    </a:ext>
                  </a:extLst>
                </a:gridCol>
              </a:tblGrid>
              <a:tr h="547792">
                <a:tc>
                  <a:txBody>
                    <a:bodyPr/>
                    <a:lstStyle/>
                    <a:p>
                      <a:pPr algn="ctr"/>
                      <a:r>
                        <a:rPr lang="en-GB" sz="1400" dirty="0" smtClean="0">
                          <a:latin typeface="Arial" panose="020B0604020202020204" pitchFamily="34" charset="0"/>
                          <a:cs typeface="Arial" panose="020B0604020202020204" pitchFamily="34" charset="0"/>
                        </a:rPr>
                        <a:t>Determiner</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Adjectives</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Noun</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Verb</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Prepositional Phrase</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1803871"/>
                  </a:ext>
                </a:extLst>
              </a:tr>
              <a:tr h="2169114">
                <a:tc>
                  <a:txBody>
                    <a:bodyPr/>
                    <a:lstStyle/>
                    <a:p>
                      <a:pPr algn="ctr"/>
                      <a:r>
                        <a:rPr lang="en-GB" sz="1400" dirty="0" smtClean="0">
                          <a:latin typeface="Arial" panose="020B0604020202020204" pitchFamily="34" charset="0"/>
                          <a:cs typeface="Arial" panose="020B0604020202020204" pitchFamily="34" charset="0"/>
                        </a:rPr>
                        <a:t>the</a:t>
                      </a:r>
                    </a:p>
                    <a:p>
                      <a:pPr algn="ctr"/>
                      <a:r>
                        <a:rPr lang="en-GB" sz="1400" dirty="0" smtClean="0">
                          <a:latin typeface="Arial" panose="020B0604020202020204" pitchFamily="34" charset="0"/>
                          <a:cs typeface="Arial" panose="020B0604020202020204" pitchFamily="34" charset="0"/>
                        </a:rPr>
                        <a:t>a</a:t>
                      </a:r>
                    </a:p>
                    <a:p>
                      <a:pPr algn="ctr"/>
                      <a:r>
                        <a:rPr lang="en-GB" sz="1400" dirty="0" smtClean="0">
                          <a:latin typeface="Arial" panose="020B0604020202020204" pitchFamily="34" charset="0"/>
                          <a:cs typeface="Arial" panose="020B0604020202020204" pitchFamily="34" charset="0"/>
                        </a:rPr>
                        <a:t>an</a:t>
                      </a:r>
                    </a:p>
                    <a:p>
                      <a:pPr algn="ctr"/>
                      <a:r>
                        <a:rPr lang="en-GB" sz="1400" dirty="0" smtClean="0">
                          <a:latin typeface="Arial" panose="020B0604020202020204" pitchFamily="34" charset="0"/>
                          <a:cs typeface="Arial" panose="020B0604020202020204" pitchFamily="34" charset="0"/>
                        </a:rPr>
                        <a:t>some</a:t>
                      </a:r>
                    </a:p>
                    <a:p>
                      <a:pPr algn="ctr"/>
                      <a:r>
                        <a:rPr lang="en-GB" sz="1400" dirty="0" smtClean="0">
                          <a:latin typeface="Arial" panose="020B0604020202020204" pitchFamily="34" charset="0"/>
                          <a:cs typeface="Arial" panose="020B0604020202020204" pitchFamily="34" charset="0"/>
                        </a:rPr>
                        <a:t>many</a:t>
                      </a:r>
                    </a:p>
                    <a:p>
                      <a:pPr algn="ctr"/>
                      <a:r>
                        <a:rPr lang="en-GB" sz="1400" dirty="0" smtClean="0">
                          <a:latin typeface="Arial" panose="020B0604020202020204" pitchFamily="34" charset="0"/>
                          <a:cs typeface="Arial" panose="020B0604020202020204" pitchFamily="34" charset="0"/>
                        </a:rPr>
                        <a:t>its</a:t>
                      </a:r>
                      <a:r>
                        <a:rPr lang="en-GB" sz="1400" baseline="0" dirty="0" smtClean="0">
                          <a:latin typeface="Arial" panose="020B0604020202020204" pitchFamily="34" charset="0"/>
                          <a:cs typeface="Arial" panose="020B0604020202020204" pitchFamily="34" charset="0"/>
                        </a:rPr>
                        <a:t> </a:t>
                      </a:r>
                    </a:p>
                  </a:txBody>
                  <a:tcPr/>
                </a:tc>
                <a:tc>
                  <a:txBody>
                    <a:bodyPr/>
                    <a:lstStyle/>
                    <a:p>
                      <a:pPr algn="ctr"/>
                      <a:r>
                        <a:rPr lang="en-GB" sz="1400" dirty="0" smtClean="0">
                          <a:latin typeface="Arial" panose="020B0604020202020204" pitchFamily="34" charset="0"/>
                          <a:cs typeface="Arial" panose="020B0604020202020204" pitchFamily="34" charset="0"/>
                        </a:rPr>
                        <a:t>wonky</a:t>
                      </a:r>
                    </a:p>
                    <a:p>
                      <a:pPr algn="ctr"/>
                      <a:r>
                        <a:rPr lang="en-GB" sz="1400" dirty="0" smtClean="0">
                          <a:latin typeface="Arial" panose="020B0604020202020204" pitchFamily="34" charset="0"/>
                          <a:cs typeface="Arial" panose="020B0604020202020204" pitchFamily="34" charset="0"/>
                        </a:rPr>
                        <a:t>small</a:t>
                      </a:r>
                    </a:p>
                    <a:p>
                      <a:pPr algn="ctr"/>
                      <a:r>
                        <a:rPr lang="en-GB" sz="1400" dirty="0" smtClean="0">
                          <a:latin typeface="Arial" panose="020B0604020202020204" pitchFamily="34" charset="0"/>
                          <a:cs typeface="Arial" panose="020B0604020202020204" pitchFamily="34" charset="0"/>
                        </a:rPr>
                        <a:t>wooden</a:t>
                      </a:r>
                    </a:p>
                    <a:p>
                      <a:pPr algn="ctr"/>
                      <a:r>
                        <a:rPr lang="en-GB" sz="1400" dirty="0" smtClean="0">
                          <a:latin typeface="Arial" panose="020B0604020202020204" pitchFamily="34" charset="0"/>
                          <a:cs typeface="Arial" panose="020B0604020202020204" pitchFamily="34" charset="0"/>
                        </a:rPr>
                        <a:t>snowy</a:t>
                      </a:r>
                    </a:p>
                    <a:p>
                      <a:pPr algn="ctr"/>
                      <a:r>
                        <a:rPr lang="en-GB" sz="1400" dirty="0" smtClean="0">
                          <a:latin typeface="Arial" panose="020B0604020202020204" pitchFamily="34" charset="0"/>
                          <a:cs typeface="Arial" panose="020B0604020202020204" pitchFamily="34" charset="0"/>
                        </a:rPr>
                        <a:t>cold</a:t>
                      </a:r>
                    </a:p>
                    <a:p>
                      <a:pPr algn="ctr"/>
                      <a:r>
                        <a:rPr lang="en-GB" sz="1400" dirty="0" smtClean="0">
                          <a:latin typeface="Arial" panose="020B0604020202020204" pitchFamily="34" charset="0"/>
                          <a:cs typeface="Arial" panose="020B0604020202020204" pitchFamily="34" charset="0"/>
                        </a:rPr>
                        <a:t>draughty</a:t>
                      </a:r>
                    </a:p>
                    <a:p>
                      <a:pPr algn="ctr"/>
                      <a:r>
                        <a:rPr lang="en-GB" sz="1400" dirty="0" smtClean="0">
                          <a:latin typeface="Arial" panose="020B0604020202020204" pitchFamily="34" charset="0"/>
                          <a:cs typeface="Arial" panose="020B0604020202020204" pitchFamily="34" charset="0"/>
                        </a:rPr>
                        <a:t>run-down</a:t>
                      </a:r>
                    </a:p>
                    <a:p>
                      <a:pPr algn="ctr"/>
                      <a:r>
                        <a:rPr lang="en-GB" sz="1400" dirty="0" smtClean="0">
                          <a:latin typeface="Arial" panose="020B0604020202020204" pitchFamily="34" charset="0"/>
                          <a:cs typeface="Arial" panose="020B0604020202020204" pitchFamily="34" charset="0"/>
                        </a:rPr>
                        <a:t>neglected</a:t>
                      </a:r>
                    </a:p>
                    <a:p>
                      <a:pPr algn="ctr"/>
                      <a:r>
                        <a:rPr lang="en-GB" sz="1400" dirty="0" smtClean="0">
                          <a:latin typeface="Arial" panose="020B0604020202020204" pitchFamily="34" charset="0"/>
                          <a:cs typeface="Arial" panose="020B0604020202020204" pitchFamily="34" charset="0"/>
                        </a:rPr>
                        <a:t>lop-sided</a:t>
                      </a:r>
                    </a:p>
                  </a:txBody>
                  <a:tcPr/>
                </a:tc>
                <a:tc>
                  <a:txBody>
                    <a:bodyPr/>
                    <a:lstStyle/>
                    <a:p>
                      <a:pPr algn="ctr"/>
                      <a:r>
                        <a:rPr lang="en-GB" sz="1400" dirty="0" smtClean="0">
                          <a:latin typeface="Arial" panose="020B0604020202020204" pitchFamily="34" charset="0"/>
                          <a:cs typeface="Arial" panose="020B0604020202020204" pitchFamily="34" charset="0"/>
                        </a:rPr>
                        <a:t>house</a:t>
                      </a:r>
                    </a:p>
                    <a:p>
                      <a:pPr algn="ctr"/>
                      <a:r>
                        <a:rPr lang="en-GB" sz="1400" dirty="0" smtClean="0">
                          <a:latin typeface="Arial" panose="020B0604020202020204" pitchFamily="34" charset="0"/>
                          <a:cs typeface="Arial" panose="020B0604020202020204" pitchFamily="34" charset="0"/>
                        </a:rPr>
                        <a:t>shack</a:t>
                      </a:r>
                    </a:p>
                    <a:p>
                      <a:pPr algn="ctr"/>
                      <a:r>
                        <a:rPr lang="en-GB" sz="1400" dirty="0" smtClean="0">
                          <a:latin typeface="Arial" panose="020B0604020202020204" pitchFamily="34" charset="0"/>
                          <a:cs typeface="Arial" panose="020B0604020202020204" pitchFamily="34" charset="0"/>
                        </a:rPr>
                        <a:t>fence</a:t>
                      </a:r>
                    </a:p>
                    <a:p>
                      <a:pPr algn="ctr"/>
                      <a:r>
                        <a:rPr lang="en-GB" sz="1400" dirty="0" smtClean="0">
                          <a:latin typeface="Arial" panose="020B0604020202020204" pitchFamily="34" charset="0"/>
                          <a:cs typeface="Arial" panose="020B0604020202020204" pitchFamily="34" charset="0"/>
                        </a:rPr>
                        <a:t>snow</a:t>
                      </a:r>
                    </a:p>
                    <a:p>
                      <a:pPr algn="ctr"/>
                      <a:r>
                        <a:rPr lang="en-GB" sz="1400" dirty="0" smtClean="0">
                          <a:latin typeface="Arial" panose="020B0604020202020204" pitchFamily="34" charset="0"/>
                          <a:cs typeface="Arial" panose="020B0604020202020204" pitchFamily="34" charset="0"/>
                        </a:rPr>
                        <a:t>roof</a:t>
                      </a:r>
                    </a:p>
                    <a:p>
                      <a:pPr algn="ctr"/>
                      <a:r>
                        <a:rPr lang="en-GB" sz="1400" dirty="0" smtClean="0">
                          <a:latin typeface="Arial" panose="020B0604020202020204" pitchFamily="34" charset="0"/>
                          <a:cs typeface="Arial" panose="020B0604020202020204" pitchFamily="34" charset="0"/>
                        </a:rPr>
                        <a:t>chimney</a:t>
                      </a:r>
                    </a:p>
                    <a:p>
                      <a:pPr algn="ctr"/>
                      <a:r>
                        <a:rPr lang="en-GB" sz="1400" dirty="0" smtClean="0">
                          <a:latin typeface="Arial" panose="020B0604020202020204" pitchFamily="34" charset="0"/>
                          <a:cs typeface="Arial" panose="020B0604020202020204" pitchFamily="34" charset="0"/>
                        </a:rPr>
                        <a:t>trees</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is</a:t>
                      </a:r>
                    </a:p>
                    <a:p>
                      <a:pPr algn="ctr"/>
                      <a:r>
                        <a:rPr lang="en-GB" sz="1400" dirty="0" smtClean="0">
                          <a:latin typeface="Arial" panose="020B0604020202020204" pitchFamily="34" charset="0"/>
                          <a:cs typeface="Arial" panose="020B0604020202020204" pitchFamily="34" charset="0"/>
                        </a:rPr>
                        <a:t>sits</a:t>
                      </a:r>
                    </a:p>
                    <a:p>
                      <a:pPr algn="ctr"/>
                      <a:r>
                        <a:rPr lang="en-GB" sz="1400" dirty="0" smtClean="0">
                          <a:latin typeface="Arial" panose="020B0604020202020204" pitchFamily="34" charset="0"/>
                          <a:cs typeface="Arial" panose="020B0604020202020204" pitchFamily="34" charset="0"/>
                        </a:rPr>
                        <a:t>stands</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in</a:t>
                      </a:r>
                      <a:r>
                        <a:rPr lang="en-GB" sz="1400" baseline="0" dirty="0" smtClean="0">
                          <a:latin typeface="Arial" panose="020B0604020202020204" pitchFamily="34" charset="0"/>
                          <a:cs typeface="Arial" panose="020B0604020202020204" pitchFamily="34" charset="0"/>
                        </a:rPr>
                        <a:t> the snow. </a:t>
                      </a:r>
                    </a:p>
                    <a:p>
                      <a:pPr algn="ctr"/>
                      <a:r>
                        <a:rPr lang="en-GB" sz="1400" baseline="0" dirty="0" smtClean="0">
                          <a:latin typeface="Arial" panose="020B0604020202020204" pitchFamily="34" charset="0"/>
                          <a:cs typeface="Arial" panose="020B0604020202020204" pitchFamily="34" charset="0"/>
                        </a:rPr>
                        <a:t>in front of the brick houses. </a:t>
                      </a:r>
                    </a:p>
                    <a:p>
                      <a:pPr algn="ctr"/>
                      <a:r>
                        <a:rPr lang="en-GB" sz="1400" baseline="0" dirty="0" smtClean="0">
                          <a:latin typeface="Arial" panose="020B0604020202020204" pitchFamily="34" charset="0"/>
                          <a:cs typeface="Arial" panose="020B0604020202020204" pitchFamily="34" charset="0"/>
                        </a:rPr>
                        <a:t>beneath a cloudy sky. </a:t>
                      </a:r>
                    </a:p>
                    <a:p>
                      <a:pPr algn="ctr"/>
                      <a:r>
                        <a:rPr lang="en-GB" sz="1400" baseline="0" dirty="0" smtClean="0">
                          <a:latin typeface="Arial" panose="020B0604020202020204" pitchFamily="34" charset="0"/>
                          <a:cs typeface="Arial" panose="020B0604020202020204" pitchFamily="34" charset="0"/>
                        </a:rPr>
                        <a:t>beside the trees.</a:t>
                      </a:r>
                    </a:p>
                    <a:p>
                      <a:pPr algn="ctr"/>
                      <a:r>
                        <a:rPr lang="en-GB" sz="1400" baseline="0" dirty="0" smtClean="0">
                          <a:latin typeface="Arial" panose="020B0604020202020204" pitchFamily="34" charset="0"/>
                          <a:cs typeface="Arial" panose="020B0604020202020204" pitchFamily="34" charset="0"/>
                        </a:rPr>
                        <a:t>next to the chocolate factory. </a:t>
                      </a:r>
                    </a:p>
                    <a:p>
                      <a:pPr algn="ctr"/>
                      <a:endParaRPr lang="en-GB" sz="1400" baseline="0" dirty="0" smtClean="0">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7129248"/>
                  </a:ext>
                </a:extLst>
              </a:tr>
            </a:tbl>
          </a:graphicData>
        </a:graphic>
      </p:graphicFrame>
    </p:spTree>
    <p:extLst>
      <p:ext uri="{BB962C8B-B14F-4D97-AF65-F5344CB8AC3E}">
        <p14:creationId xmlns:p14="http://schemas.microsoft.com/office/powerpoint/2010/main" val="363464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smtClean="0">
                <a:latin typeface="Georgia" panose="02040502050405020303" pitchFamily="18" charset="0"/>
              </a:rPr>
              <a:t>Use expanded noun phrases to describe a setting</a:t>
            </a:r>
            <a:endParaRPr lang="en-GB" sz="4800" dirty="0">
              <a:latin typeface="Georgia" panose="02040502050405020303" pitchFamily="18" charset="0"/>
            </a:endParaRPr>
          </a:p>
        </p:txBody>
      </p:sp>
      <p:sp>
        <p:nvSpPr>
          <p:cNvPr id="3" name="Content Placeholder 2"/>
          <p:cNvSpPr>
            <a:spLocks noGrp="1"/>
          </p:cNvSpPr>
          <p:nvPr>
            <p:ph idx="1"/>
          </p:nvPr>
        </p:nvSpPr>
        <p:spPr>
          <a:xfrm>
            <a:off x="2223247" y="2188695"/>
            <a:ext cx="8090647" cy="2087469"/>
          </a:xfrm>
        </p:spPr>
        <p:txBody>
          <a:bodyPr>
            <a:noAutofit/>
          </a:bodyPr>
          <a:lstStyle/>
          <a:p>
            <a:r>
              <a:rPr lang="en-GB" sz="4400" dirty="0">
                <a:latin typeface="Georgia" panose="02040502050405020303" pitchFamily="18" charset="0"/>
              </a:rPr>
              <a:t>Use a determiner</a:t>
            </a:r>
          </a:p>
          <a:p>
            <a:r>
              <a:rPr lang="en-GB" sz="4400" dirty="0">
                <a:latin typeface="Georgia" panose="02040502050405020303" pitchFamily="18" charset="0"/>
              </a:rPr>
              <a:t>Use at least one adjective</a:t>
            </a:r>
          </a:p>
          <a:p>
            <a:r>
              <a:rPr lang="en-GB" sz="4400" dirty="0">
                <a:latin typeface="Georgia" panose="02040502050405020303" pitchFamily="18" charset="0"/>
              </a:rPr>
              <a:t>Use a </a:t>
            </a:r>
            <a:r>
              <a:rPr lang="en-GB" sz="4400" dirty="0" smtClean="0">
                <a:latin typeface="Georgia" panose="02040502050405020303" pitchFamily="18" charset="0"/>
              </a:rPr>
              <a:t>noun</a:t>
            </a:r>
          </a:p>
          <a:p>
            <a:r>
              <a:rPr lang="en-GB" sz="4400" dirty="0" smtClean="0">
                <a:latin typeface="Georgia" panose="02040502050405020303" pitchFamily="18" charset="0"/>
              </a:rPr>
              <a:t>Use a verb</a:t>
            </a:r>
            <a:endParaRPr lang="en-GB" sz="4400" dirty="0">
              <a:latin typeface="Georgia" panose="02040502050405020303" pitchFamily="18" charset="0"/>
            </a:endParaRPr>
          </a:p>
          <a:p>
            <a:r>
              <a:rPr lang="en-GB" sz="4400" dirty="0">
                <a:latin typeface="Georgia" panose="02040502050405020303" pitchFamily="18" charset="0"/>
              </a:rPr>
              <a:t>Use a prepositional </a:t>
            </a:r>
            <a:r>
              <a:rPr lang="en-GB" sz="4400" dirty="0" smtClean="0">
                <a:latin typeface="Georgia" panose="02040502050405020303" pitchFamily="18" charset="0"/>
              </a:rPr>
              <a:t>phrase</a:t>
            </a:r>
          </a:p>
          <a:p>
            <a:r>
              <a:rPr lang="en-GB" sz="4400" dirty="0" smtClean="0">
                <a:solidFill>
                  <a:schemeClr val="tx2"/>
                </a:solidFill>
                <a:latin typeface="Georgia" panose="02040502050405020303" pitchFamily="18" charset="0"/>
              </a:rPr>
              <a:t>Use a relative clause</a:t>
            </a:r>
            <a:endParaRPr lang="en-GB" sz="4400" dirty="0">
              <a:solidFill>
                <a:schemeClr val="tx2"/>
              </a:solidFill>
              <a:latin typeface="Georgia" panose="02040502050405020303"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946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 Things You Never Knew About Chocolate | Mental Fl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818" y="954741"/>
            <a:ext cx="7621515" cy="5070848"/>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793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8082" y="430306"/>
            <a:ext cx="7570694" cy="923330"/>
          </a:xfrm>
          <a:prstGeom prst="rect">
            <a:avLst/>
          </a:prstGeom>
          <a:noFill/>
        </p:spPr>
        <p:txBody>
          <a:bodyPr wrap="square" rtlCol="0">
            <a:spAutoFit/>
          </a:bodyPr>
          <a:lstStyle/>
          <a:p>
            <a:pPr algn="ctr"/>
            <a:r>
              <a:rPr lang="en-GB" sz="5400" dirty="0" smtClean="0">
                <a:latin typeface="Georgia" panose="02040502050405020303" pitchFamily="18" charset="0"/>
              </a:rPr>
              <a:t>Narrative</a:t>
            </a:r>
            <a:endParaRPr lang="en-GB" sz="5400" dirty="0">
              <a:latin typeface="Georgia" panose="02040502050405020303" pitchFamily="18" charset="0"/>
            </a:endParaRPr>
          </a:p>
        </p:txBody>
      </p:sp>
      <p:sp>
        <p:nvSpPr>
          <p:cNvPr id="5" name="TextBox 4"/>
          <p:cNvSpPr txBox="1"/>
          <p:nvPr/>
        </p:nvSpPr>
        <p:spPr>
          <a:xfrm>
            <a:off x="2272554" y="1869143"/>
            <a:ext cx="7436222" cy="3170099"/>
          </a:xfrm>
          <a:prstGeom prst="rect">
            <a:avLst/>
          </a:prstGeom>
          <a:noFill/>
        </p:spPr>
        <p:txBody>
          <a:bodyPr wrap="square" rtlCol="0">
            <a:spAutoFit/>
          </a:bodyPr>
          <a:lstStyle/>
          <a:p>
            <a:r>
              <a:rPr lang="en-GB" sz="4000" i="1" dirty="0" smtClean="0">
                <a:latin typeface="Georgia" panose="02040502050405020303" pitchFamily="18" charset="0"/>
              </a:rPr>
              <a:t>What does a narrative have to include?</a:t>
            </a:r>
          </a:p>
          <a:p>
            <a:endParaRPr lang="en-GB" sz="4000" i="1" dirty="0">
              <a:latin typeface="Georgia" panose="02040502050405020303" pitchFamily="18" charset="0"/>
            </a:endParaRPr>
          </a:p>
          <a:p>
            <a:r>
              <a:rPr lang="en-GB" sz="4000" i="1" dirty="0" smtClean="0">
                <a:latin typeface="Georgia" panose="02040502050405020303" pitchFamily="18" charset="0"/>
              </a:rPr>
              <a:t>What is the structure of a narrative? </a:t>
            </a:r>
            <a:endParaRPr lang="en-GB" sz="4000" i="1" dirty="0">
              <a:latin typeface="Georgia" panose="02040502050405020303"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5032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185646" y="1400679"/>
            <a:ext cx="5682503" cy="3542795"/>
          </a:xfrm>
          <a:prstGeom prst="rect">
            <a:avLst/>
          </a:prstGeom>
        </p:spPr>
      </p:pic>
      <p:sp>
        <p:nvSpPr>
          <p:cNvPr id="5" name="TextBox 4"/>
          <p:cNvSpPr txBox="1"/>
          <p:nvPr/>
        </p:nvSpPr>
        <p:spPr>
          <a:xfrm>
            <a:off x="282388" y="820271"/>
            <a:ext cx="5446059" cy="1938992"/>
          </a:xfrm>
          <a:prstGeom prst="rect">
            <a:avLst/>
          </a:prstGeom>
          <a:noFill/>
        </p:spPr>
        <p:txBody>
          <a:bodyPr wrap="square" rtlCol="0">
            <a:spAutoFit/>
          </a:bodyPr>
          <a:lstStyle/>
          <a:p>
            <a:r>
              <a:rPr lang="en-GB" sz="4000" dirty="0" smtClean="0">
                <a:latin typeface="Georgia" panose="02040502050405020303" pitchFamily="18" charset="0"/>
              </a:rPr>
              <a:t>What features can you spot in the first chapter? </a:t>
            </a:r>
            <a:endParaRPr lang="en-GB" sz="4000" dirty="0">
              <a:latin typeface="Georgia" panose="02040502050405020303"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883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8823" y="900954"/>
            <a:ext cx="6514589"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en-GB" sz="2400" b="1" dirty="0" smtClean="0">
                <a:latin typeface="Candara" pitchFamily="34" charset="0"/>
              </a:rPr>
              <a:t>The whole of this family – the six grown-ups (count them) and little Charlie Bucket –</a:t>
            </a:r>
            <a:r>
              <a:rPr lang="en-GB" sz="2400" b="1" dirty="0">
                <a:latin typeface="Candara" pitchFamily="34" charset="0"/>
              </a:rPr>
              <a:t> </a:t>
            </a:r>
            <a:r>
              <a:rPr lang="en-GB" sz="2400" b="1" dirty="0" smtClean="0">
                <a:latin typeface="Candara" pitchFamily="34" charset="0"/>
              </a:rPr>
              <a:t>live together in a small wooden house on the edge of a great town. The house wasn’t nearly large enough for so many people and life was extremely uncomfortable for them all. There were only two rooms in the place altogether, and there was only two rooms in the place altogether and there was only one bed…</a:t>
            </a:r>
          </a:p>
          <a:p>
            <a:pPr algn="ctr" fontAlgn="auto">
              <a:spcBef>
                <a:spcPts val="0"/>
              </a:spcBef>
              <a:spcAft>
                <a:spcPts val="0"/>
              </a:spcAft>
              <a:defRPr/>
            </a:pPr>
            <a:endParaRPr lang="en-GB" sz="2400" b="1" dirty="0">
              <a:latin typeface="Candara" pitchFamily="34" charset="0"/>
            </a:endParaRPr>
          </a:p>
        </p:txBody>
      </p:sp>
      <p:sp>
        <p:nvSpPr>
          <p:cNvPr id="5" name="TextBox 4"/>
          <p:cNvSpPr txBox="1"/>
          <p:nvPr/>
        </p:nvSpPr>
        <p:spPr>
          <a:xfrm>
            <a:off x="336177" y="1694329"/>
            <a:ext cx="4397188" cy="1384995"/>
          </a:xfrm>
          <a:prstGeom prst="rect">
            <a:avLst/>
          </a:prstGeom>
          <a:noFill/>
        </p:spPr>
        <p:txBody>
          <a:bodyPr wrap="square" rtlCol="0">
            <a:spAutoFit/>
          </a:bodyPr>
          <a:lstStyle/>
          <a:p>
            <a:r>
              <a:rPr lang="en-GB" sz="2800" dirty="0" smtClean="0">
                <a:latin typeface="Georgia" panose="02040502050405020303" pitchFamily="18" charset="0"/>
              </a:rPr>
              <a:t>Find the adjectives and verbs used to describe Charlie Bucket’s house.</a:t>
            </a:r>
            <a:endParaRPr lang="en-GB" sz="2800" dirty="0">
              <a:latin typeface="Georgia" panose="02040502050405020303" pitchFamily="18" charset="0"/>
            </a:endParaRPr>
          </a:p>
        </p:txBody>
      </p:sp>
      <p:sp>
        <p:nvSpPr>
          <p:cNvPr id="6" name="TextBox 5"/>
          <p:cNvSpPr txBox="1"/>
          <p:nvPr/>
        </p:nvSpPr>
        <p:spPr>
          <a:xfrm>
            <a:off x="336177" y="130006"/>
            <a:ext cx="3859307" cy="923330"/>
          </a:xfrm>
          <a:prstGeom prst="rect">
            <a:avLst/>
          </a:prstGeom>
          <a:noFill/>
        </p:spPr>
        <p:txBody>
          <a:bodyPr wrap="square" rtlCol="0">
            <a:spAutoFit/>
          </a:bodyPr>
          <a:lstStyle/>
          <a:p>
            <a:pPr algn="ctr"/>
            <a:r>
              <a:rPr lang="en-GB" sz="5400" dirty="0" smtClean="0">
                <a:latin typeface="Georgia" panose="02040502050405020303" pitchFamily="18" charset="0"/>
              </a:rPr>
              <a:t>Setting</a:t>
            </a:r>
            <a:endParaRPr lang="en-GB" sz="5400" dirty="0">
              <a:latin typeface="Georgia" panose="02040502050405020303"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80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8823" y="591671"/>
            <a:ext cx="6514589"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en-GB" sz="2400" b="1" dirty="0">
                <a:latin typeface="Candara" pitchFamily="34" charset="0"/>
              </a:rPr>
              <a:t>And it wasn't simply an ordinary enormous chocolate factory, either. It was the largest and most famous in the whole world! It was WONKA'S factory, owned by a man called Mr Willy Wonka, the greatest inventor and maker of chocolates that there has ever been. And what a tremendous, marvellous place it was! It had huge iron gates leading into it, and a high wall surrounding it, and smoke belching from its chimneys and strange whizzing sounds coming from deep inside it. And outside the walls, for half a mile around in every direction, the air was scented with the heavy, rich smell of melting chocolate!</a:t>
            </a:r>
          </a:p>
        </p:txBody>
      </p:sp>
      <p:sp>
        <p:nvSpPr>
          <p:cNvPr id="5" name="TextBox 4"/>
          <p:cNvSpPr txBox="1"/>
          <p:nvPr/>
        </p:nvSpPr>
        <p:spPr>
          <a:xfrm>
            <a:off x="336177" y="1694329"/>
            <a:ext cx="4397188" cy="1384995"/>
          </a:xfrm>
          <a:prstGeom prst="rect">
            <a:avLst/>
          </a:prstGeom>
          <a:noFill/>
        </p:spPr>
        <p:txBody>
          <a:bodyPr wrap="square" rtlCol="0">
            <a:spAutoFit/>
          </a:bodyPr>
          <a:lstStyle/>
          <a:p>
            <a:r>
              <a:rPr lang="en-GB" sz="2800" dirty="0" smtClean="0">
                <a:latin typeface="Georgia" panose="02040502050405020303" pitchFamily="18" charset="0"/>
              </a:rPr>
              <a:t>Find the adjectives and verbs used to describe the chocolate factory.</a:t>
            </a:r>
            <a:endParaRPr lang="en-GB" sz="2800" dirty="0">
              <a:latin typeface="Georgia" panose="02040502050405020303" pitchFamily="18" charset="0"/>
            </a:endParaRPr>
          </a:p>
        </p:txBody>
      </p:sp>
      <p:sp>
        <p:nvSpPr>
          <p:cNvPr id="6" name="TextBox 5"/>
          <p:cNvSpPr txBox="1"/>
          <p:nvPr/>
        </p:nvSpPr>
        <p:spPr>
          <a:xfrm>
            <a:off x="336177" y="130006"/>
            <a:ext cx="3859307" cy="923330"/>
          </a:xfrm>
          <a:prstGeom prst="rect">
            <a:avLst/>
          </a:prstGeom>
          <a:noFill/>
        </p:spPr>
        <p:txBody>
          <a:bodyPr wrap="square" rtlCol="0">
            <a:spAutoFit/>
          </a:bodyPr>
          <a:lstStyle/>
          <a:p>
            <a:pPr algn="ctr"/>
            <a:r>
              <a:rPr lang="en-GB" sz="5400" dirty="0" smtClean="0">
                <a:latin typeface="Georgia" panose="02040502050405020303" pitchFamily="18" charset="0"/>
              </a:rPr>
              <a:t>Setting</a:t>
            </a:r>
            <a:endParaRPr lang="en-GB" sz="5400" dirty="0">
              <a:latin typeface="Georgia" panose="02040502050405020303"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46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18730" y="1586753"/>
            <a:ext cx="5163670" cy="1077218"/>
          </a:xfrm>
          <a:prstGeom prst="rect">
            <a:avLst/>
          </a:prstGeom>
          <a:noFill/>
        </p:spPr>
        <p:txBody>
          <a:bodyPr wrap="square" rtlCol="0">
            <a:spAutoFit/>
          </a:bodyPr>
          <a:lstStyle/>
          <a:p>
            <a:r>
              <a:rPr lang="en-GB" sz="3200" dirty="0" smtClean="0">
                <a:latin typeface="Georgia" panose="02040502050405020303" pitchFamily="18" charset="0"/>
              </a:rPr>
              <a:t>How are the two descriptions different?</a:t>
            </a:r>
          </a:p>
        </p:txBody>
      </p:sp>
      <p:sp>
        <p:nvSpPr>
          <p:cNvPr id="9" name="TextBox 8"/>
          <p:cNvSpPr txBox="1"/>
          <p:nvPr/>
        </p:nvSpPr>
        <p:spPr>
          <a:xfrm>
            <a:off x="6418730" y="3218330"/>
            <a:ext cx="5163670" cy="1077218"/>
          </a:xfrm>
          <a:prstGeom prst="rect">
            <a:avLst/>
          </a:prstGeom>
          <a:noFill/>
        </p:spPr>
        <p:txBody>
          <a:bodyPr wrap="square" rtlCol="0">
            <a:spAutoFit/>
          </a:bodyPr>
          <a:lstStyle/>
          <a:p>
            <a:r>
              <a:rPr lang="en-GB" sz="3200" dirty="0" smtClean="0">
                <a:latin typeface="Georgia" panose="02040502050405020303" pitchFamily="18" charset="0"/>
              </a:rPr>
              <a:t>Why do you think Roald Dahl has done this?</a:t>
            </a:r>
          </a:p>
        </p:txBody>
      </p:sp>
      <p:pic>
        <p:nvPicPr>
          <p:cNvPr id="10" name="Picture 9"/>
          <p:cNvPicPr>
            <a:picLocks noChangeAspect="1"/>
          </p:cNvPicPr>
          <p:nvPr/>
        </p:nvPicPr>
        <p:blipFill>
          <a:blip r:embed="rId4"/>
          <a:stretch>
            <a:fillRect/>
          </a:stretch>
        </p:blipFill>
        <p:spPr>
          <a:xfrm>
            <a:off x="887506" y="146637"/>
            <a:ext cx="4261037" cy="3125481"/>
          </a:xfrm>
          <a:prstGeom prst="rect">
            <a:avLst/>
          </a:prstGeom>
        </p:spPr>
      </p:pic>
      <p:pic>
        <p:nvPicPr>
          <p:cNvPr id="3074" name="Picture 2" descr="Charlie and the Chocolate Factory Backdrops - Popular Grosh Backdro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113" y="3989982"/>
            <a:ext cx="5290757" cy="2303242"/>
          </a:xfrm>
          <a:prstGeom prst="rect">
            <a:avLst/>
          </a:prstGeom>
          <a:ln w="57150" cap="sq">
            <a:solidFill>
              <a:schemeClr val="tx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229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333375" y="321450"/>
            <a:ext cx="6309472" cy="462801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646639079"/>
              </p:ext>
            </p:extLst>
          </p:nvPr>
        </p:nvGraphicFramePr>
        <p:xfrm>
          <a:off x="6967071" y="321450"/>
          <a:ext cx="4772211" cy="1167754"/>
        </p:xfrm>
        <a:graphic>
          <a:graphicData uri="http://schemas.openxmlformats.org/drawingml/2006/table">
            <a:tbl>
              <a:tblPr firstRow="1" bandRow="1">
                <a:tableStyleId>{5C22544A-7EE6-4342-B048-85BDC9FD1C3A}</a:tableStyleId>
              </a:tblPr>
              <a:tblGrid>
                <a:gridCol w="1590737">
                  <a:extLst>
                    <a:ext uri="{9D8B030D-6E8A-4147-A177-3AD203B41FA5}">
                      <a16:colId xmlns:a16="http://schemas.microsoft.com/office/drawing/2014/main" val="2795559604"/>
                    </a:ext>
                  </a:extLst>
                </a:gridCol>
                <a:gridCol w="1590737">
                  <a:extLst>
                    <a:ext uri="{9D8B030D-6E8A-4147-A177-3AD203B41FA5}">
                      <a16:colId xmlns:a16="http://schemas.microsoft.com/office/drawing/2014/main" val="103176309"/>
                    </a:ext>
                  </a:extLst>
                </a:gridCol>
                <a:gridCol w="1590737">
                  <a:extLst>
                    <a:ext uri="{9D8B030D-6E8A-4147-A177-3AD203B41FA5}">
                      <a16:colId xmlns:a16="http://schemas.microsoft.com/office/drawing/2014/main" val="2306018349"/>
                    </a:ext>
                  </a:extLst>
                </a:gridCol>
              </a:tblGrid>
              <a:tr h="527674">
                <a:tc>
                  <a:txBody>
                    <a:bodyPr/>
                    <a:lstStyle/>
                    <a:p>
                      <a:pPr algn="ctr"/>
                      <a:r>
                        <a:rPr lang="en-GB" dirty="0" smtClean="0"/>
                        <a:t>Nouns</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Adjectives</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Verbs</a:t>
                      </a:r>
                    </a:p>
                    <a:p>
                      <a:pPr algn="ctr"/>
                      <a:endParaRPr lang="en-GB" dirty="0"/>
                    </a:p>
                  </a:txBody>
                  <a:tcPr/>
                </a:tc>
                <a:extLst>
                  <a:ext uri="{0D108BD9-81ED-4DB2-BD59-A6C34878D82A}">
                    <a16:rowId xmlns:a16="http://schemas.microsoft.com/office/drawing/2014/main" val="2710707773"/>
                  </a:ext>
                </a:extLst>
              </a:tr>
              <a:tr h="527674">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204700117"/>
                  </a:ext>
                </a:extLst>
              </a:tr>
            </a:tbl>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899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TotalTime>
  <Words>460</Words>
  <Application>Microsoft Office PowerPoint</Application>
  <PresentationFormat>Widescreen</PresentationFormat>
  <Paragraphs>78</Paragraphs>
  <Slides>13</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Candara</vt:lpstr>
      <vt:lpstr>Georgia</vt:lpstr>
      <vt:lpstr>Office Theme</vt:lpstr>
      <vt:lpstr>Charlie and the Chocolate Factory</vt:lpstr>
      <vt:lpstr>Use expanded noun phrases to describe a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Charlie and the Chocolate Factory</dc:title>
  <dc:creator>Thomas Angharad</dc:creator>
  <cp:lastModifiedBy>Paula Candish</cp:lastModifiedBy>
  <cp:revision>19</cp:revision>
  <dcterms:created xsi:type="dcterms:W3CDTF">2021-01-02T15:07:05Z</dcterms:created>
  <dcterms:modified xsi:type="dcterms:W3CDTF">2021-01-04T15:09:10Z</dcterms:modified>
</cp:coreProperties>
</file>