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69" r:id="rId15"/>
    <p:sldId id="268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95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C1B90-A74A-4FB9-921C-01A6B60593A3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AEE6D-3A6B-414C-917E-E1CB059658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607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C1B90-A74A-4FB9-921C-01A6B60593A3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AEE6D-3A6B-414C-917E-E1CB059658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879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C1B90-A74A-4FB9-921C-01A6B60593A3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AEE6D-3A6B-414C-917E-E1CB059658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090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C1B90-A74A-4FB9-921C-01A6B60593A3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AEE6D-3A6B-414C-917E-E1CB059658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8549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C1B90-A74A-4FB9-921C-01A6B60593A3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AEE6D-3A6B-414C-917E-E1CB059658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66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C1B90-A74A-4FB9-921C-01A6B60593A3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AEE6D-3A6B-414C-917E-E1CB059658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95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C1B90-A74A-4FB9-921C-01A6B60593A3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AEE6D-3A6B-414C-917E-E1CB059658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947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C1B90-A74A-4FB9-921C-01A6B60593A3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AEE6D-3A6B-414C-917E-E1CB059658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896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C1B90-A74A-4FB9-921C-01A6B60593A3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AEE6D-3A6B-414C-917E-E1CB059658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679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C1B90-A74A-4FB9-921C-01A6B60593A3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AEE6D-3A6B-414C-917E-E1CB059658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223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C1B90-A74A-4FB9-921C-01A6B60593A3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AEE6D-3A6B-414C-917E-E1CB059658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1633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C1B90-A74A-4FB9-921C-01A6B60593A3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AEE6D-3A6B-414C-917E-E1CB059658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786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audio" Target="../media/media11.m4a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microsoft.com/office/2007/relationships/media" Target="../media/media11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.png"/><Relationship Id="rId1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F95D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62250" y="762000"/>
            <a:ext cx="73342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/>
              <a:t>Friday 22</a:t>
            </a:r>
            <a:r>
              <a:rPr lang="en-GB" sz="5400" baseline="30000" dirty="0" smtClean="0"/>
              <a:t>nd</a:t>
            </a:r>
            <a:r>
              <a:rPr lang="en-GB" sz="5400" dirty="0" smtClean="0"/>
              <a:t> January 2021</a:t>
            </a:r>
          </a:p>
          <a:p>
            <a:pPr algn="ctr"/>
            <a:endParaRPr lang="en-GB" sz="5400" dirty="0"/>
          </a:p>
          <a:p>
            <a:pPr algn="ctr"/>
            <a:r>
              <a:rPr lang="en-GB" sz="5400" dirty="0" smtClean="0"/>
              <a:t>English</a:t>
            </a:r>
          </a:p>
          <a:p>
            <a:pPr algn="ctr"/>
            <a:endParaRPr lang="en-GB" sz="5400" dirty="0"/>
          </a:p>
          <a:p>
            <a:pPr algn="ctr"/>
            <a:r>
              <a:rPr lang="en-GB" sz="5400" dirty="0" smtClean="0"/>
              <a:t>Year Five</a:t>
            </a:r>
            <a:endParaRPr lang="en-GB" sz="5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28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53"/>
    </mc:Choice>
    <mc:Fallback>
      <p:transition spd="slow" advTm="8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F95D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0749" y="1997839"/>
            <a:ext cx="799147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/>
              <a:t>The cat was sitting _______the roof of my car. (place)</a:t>
            </a:r>
          </a:p>
          <a:p>
            <a:r>
              <a:rPr lang="en-GB" sz="2400" dirty="0" smtClean="0"/>
              <a:t>Some people were talking ___the movie. (time)</a:t>
            </a:r>
          </a:p>
          <a:p>
            <a:r>
              <a:rPr lang="en-GB" sz="2400" dirty="0" smtClean="0"/>
              <a:t>A man was coming ____ us on his bike. (direction)</a:t>
            </a:r>
          </a:p>
          <a:p>
            <a:r>
              <a:rPr lang="en-GB" sz="2400" dirty="0" smtClean="0"/>
              <a:t>The party starts _____ six o’clock. (time)</a:t>
            </a:r>
          </a:p>
          <a:p>
            <a:r>
              <a:rPr lang="en-GB" sz="2400" dirty="0" smtClean="0"/>
              <a:t>She put the book ____her bag. (place)</a:t>
            </a:r>
          </a:p>
          <a:p>
            <a:r>
              <a:rPr lang="en-GB" sz="2400" dirty="0" smtClean="0"/>
              <a:t>We walked ____ the street to the park. (place)</a:t>
            </a:r>
          </a:p>
          <a:p>
            <a:r>
              <a:rPr lang="en-GB" sz="2400" dirty="0" smtClean="0"/>
              <a:t>She keeps her slippers ____ her bed. (place)</a:t>
            </a:r>
          </a:p>
          <a:p>
            <a:r>
              <a:rPr lang="en-GB" sz="2400" dirty="0" smtClean="0"/>
              <a:t>We always wash our hands ____meals. (time)</a:t>
            </a:r>
          </a:p>
          <a:p>
            <a:r>
              <a:rPr lang="en-GB" sz="2400" dirty="0" smtClean="0"/>
              <a:t>She ran ____ the dog because he slipped his lead. (direction)</a:t>
            </a:r>
            <a:endParaRPr lang="en-GB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619375" y="419100"/>
            <a:ext cx="7210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Over to you…</a:t>
            </a:r>
            <a:endParaRPr lang="en-GB" sz="4400" dirty="0"/>
          </a:p>
        </p:txBody>
      </p:sp>
      <p:pic>
        <p:nvPicPr>
          <p:cNvPr id="7" name="Picture 8" descr="Hand pointing gesture - Transparent PNG &amp; SVG vector fi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39162" y="-320101"/>
            <a:ext cx="3144071" cy="306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11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593"/>
    </mc:Choice>
    <mc:Fallback>
      <p:transition spd="slow" advTm="48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F95D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19722" y="6155309"/>
            <a:ext cx="7991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/>
              <a:t>She ran </a:t>
            </a:r>
            <a:r>
              <a:rPr lang="en-GB" sz="2400" dirty="0" smtClean="0">
                <a:solidFill>
                  <a:srgbClr val="FF0000"/>
                </a:solidFill>
              </a:rPr>
              <a:t>after</a:t>
            </a:r>
            <a:r>
              <a:rPr lang="en-GB" sz="2400" dirty="0" smtClean="0"/>
              <a:t> the dog because he slipped his lead. (direction)</a:t>
            </a:r>
            <a:endParaRPr lang="en-GB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619375" y="419100"/>
            <a:ext cx="7210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Over to you…</a:t>
            </a:r>
            <a:endParaRPr lang="en-GB" sz="4400" dirty="0"/>
          </a:p>
        </p:txBody>
      </p:sp>
      <p:pic>
        <p:nvPicPr>
          <p:cNvPr id="5" name="Picture 8" descr="Hand pointing gesture - Transparent PNG &amp; SVG vector fi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39162" y="-320101"/>
            <a:ext cx="3144071" cy="306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5782" y="1287963"/>
            <a:ext cx="6261135" cy="6401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5782" y="1840577"/>
            <a:ext cx="6645216" cy="6401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5782" y="2451198"/>
            <a:ext cx="6895174" cy="6401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5782" y="3107768"/>
            <a:ext cx="4810161" cy="6401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0167" y="3762050"/>
            <a:ext cx="4761389" cy="6401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92361" y="4382032"/>
            <a:ext cx="6608637" cy="6401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92361" y="5002989"/>
            <a:ext cx="5919729" cy="6401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92361" y="5499503"/>
            <a:ext cx="6261135" cy="640135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8349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551"/>
    </mc:Choice>
    <mc:Fallback>
      <p:transition spd="slow" advTm="64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F95D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arlie and the Chocolate Factory (3) candy props from 'Willy Wonka's'  (Johnny Depp) candy room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857250"/>
            <a:ext cx="10392015" cy="584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75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00"/>
    </mc:Choice>
    <mc:Fallback>
      <p:transition spd="slow" advTm="22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F95D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arlie and the Chocolate Factory (3) candy props from 'Willy Wonka's'  (Johnny Depp) candy room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44254"/>
            <a:ext cx="8680449" cy="488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7175" y="5219700"/>
            <a:ext cx="92487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Challenge One: Using the word bank provided, create sentences to describe the scene by the chocolate river.</a:t>
            </a:r>
          </a:p>
          <a:p>
            <a:r>
              <a:rPr lang="en-GB" dirty="0" smtClean="0"/>
              <a:t>Challenge Two: Write several paragraphs to describe the scene by the chocolate river.</a:t>
            </a:r>
          </a:p>
          <a:p>
            <a:r>
              <a:rPr lang="en-GB" dirty="0" smtClean="0"/>
              <a:t>Challenge Three: Write several paragraphs to describe the scene by the chocolate river and aim to include some dialogue between Mr Wonka and the group.</a:t>
            </a:r>
            <a:endParaRPr lang="en-GB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67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095"/>
    </mc:Choice>
    <mc:Fallback>
      <p:transition spd="slow" advTm="46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F95D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5450" y="990600"/>
            <a:ext cx="90868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As the group entered the room filled with sweet treats, they ran excitedly </a:t>
            </a:r>
            <a:r>
              <a:rPr lang="en-GB" sz="2800" dirty="0" smtClean="0">
                <a:solidFill>
                  <a:srgbClr val="FF0000"/>
                </a:solidFill>
              </a:rPr>
              <a:t>towards</a:t>
            </a:r>
            <a:r>
              <a:rPr lang="en-GB" sz="2800" dirty="0" smtClean="0"/>
              <a:t> the river flowing with chocolate. The river snaked its way </a:t>
            </a:r>
            <a:r>
              <a:rPr lang="en-GB" sz="2800" dirty="0" smtClean="0">
                <a:solidFill>
                  <a:srgbClr val="FF0000"/>
                </a:solidFill>
              </a:rPr>
              <a:t>around</a:t>
            </a:r>
            <a:r>
              <a:rPr lang="en-GB" sz="2800" dirty="0" smtClean="0"/>
              <a:t> the grass-covered landscape and the children looked in awe at the velvety liquid </a:t>
            </a:r>
            <a:r>
              <a:rPr lang="en-GB" sz="2800" dirty="0" smtClean="0">
                <a:solidFill>
                  <a:srgbClr val="FF0000"/>
                </a:solidFill>
              </a:rPr>
              <a:t>before</a:t>
            </a:r>
            <a:r>
              <a:rPr lang="en-GB" sz="2800" dirty="0" smtClean="0"/>
              <a:t> turning to Mr Wonka to ask permission to dip their fingers </a:t>
            </a:r>
            <a:r>
              <a:rPr lang="en-GB" sz="2800" dirty="0" smtClean="0">
                <a:solidFill>
                  <a:srgbClr val="FF0000"/>
                </a:solidFill>
              </a:rPr>
              <a:t>into</a:t>
            </a:r>
            <a:r>
              <a:rPr lang="en-GB" sz="2800" dirty="0" smtClean="0"/>
              <a:t> it. Mr Wonka led the children </a:t>
            </a:r>
            <a:r>
              <a:rPr lang="en-GB" sz="2800" dirty="0" smtClean="0">
                <a:solidFill>
                  <a:srgbClr val="FF0000"/>
                </a:solidFill>
              </a:rPr>
              <a:t>over</a:t>
            </a:r>
            <a:r>
              <a:rPr lang="en-GB" sz="2800" dirty="0" smtClean="0"/>
              <a:t> the bridge and nodded, giving his permission for the children to taste the sweet chocolate. With great glee and enthusiasm, they ran </a:t>
            </a:r>
            <a:r>
              <a:rPr lang="en-GB" sz="2800" dirty="0" smtClean="0">
                <a:solidFill>
                  <a:srgbClr val="FF0000"/>
                </a:solidFill>
              </a:rPr>
              <a:t>across</a:t>
            </a:r>
            <a:r>
              <a:rPr lang="en-GB" sz="2800" dirty="0" smtClean="0"/>
              <a:t> the grass and plunged their hands </a:t>
            </a:r>
            <a:r>
              <a:rPr lang="en-GB" sz="2800" dirty="0" smtClean="0">
                <a:solidFill>
                  <a:srgbClr val="FF0000"/>
                </a:solidFill>
              </a:rPr>
              <a:t>into</a:t>
            </a:r>
            <a:r>
              <a:rPr lang="en-GB" sz="2800" dirty="0" smtClean="0"/>
              <a:t> the flowing chocolate lake.</a:t>
            </a:r>
          </a:p>
          <a:p>
            <a:endParaRPr lang="en-GB" sz="28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942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551"/>
    </mc:Choice>
    <mc:Fallback>
      <p:transition spd="slow" advTm="48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F95D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587" y="1481137"/>
            <a:ext cx="9129713" cy="457031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911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29"/>
    </mc:Choice>
    <mc:Fallback>
      <p:transition spd="slow" advTm="35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F95D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00425" y="342900"/>
            <a:ext cx="4962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Plenary</a:t>
            </a:r>
            <a:endParaRPr lang="en-GB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4478" y="2185987"/>
            <a:ext cx="6852783" cy="247173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01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59"/>
    </mc:Choice>
    <mc:Fallback>
      <p:transition spd="slow" advTm="18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F95D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00425" y="342900"/>
            <a:ext cx="4962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Plenary</a:t>
            </a:r>
            <a:endParaRPr lang="en-GB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4478" y="2185987"/>
            <a:ext cx="6852783" cy="2471738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772025" y="3609975"/>
            <a:ext cx="914400" cy="55245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18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22"/>
    </mc:Choice>
    <mc:Fallback>
      <p:transition spd="slow" advTm="14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F95D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57425" y="704850"/>
            <a:ext cx="8553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/>
              <a:t>Use a range of prepositions.</a:t>
            </a:r>
            <a:endParaRPr lang="en-GB" sz="5400" dirty="0"/>
          </a:p>
        </p:txBody>
      </p:sp>
      <p:pic>
        <p:nvPicPr>
          <p:cNvPr id="1026" name="Picture 2" descr="Learn Prepositions Video Lesson | English Videos | VideoCla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387" y="2294930"/>
            <a:ext cx="7616825" cy="428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33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61"/>
    </mc:Choice>
    <mc:Fallback>
      <p:transition spd="slow" advTm="8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F95D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411510"/>
            <a:ext cx="7605976" cy="151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3400" y="2115235"/>
            <a:ext cx="11410950" cy="7786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dirty="0" smtClean="0"/>
              <a:t>Preposition is a word, which is used before a noun, a noun phrase or a pronoun , connecting it to another word.</a:t>
            </a:r>
          </a:p>
          <a:p>
            <a:endParaRPr lang="en-GB" sz="4000" dirty="0" smtClean="0"/>
          </a:p>
          <a:p>
            <a:r>
              <a:rPr lang="en-GB" sz="4000" dirty="0" smtClean="0"/>
              <a:t>Prepositions of place</a:t>
            </a:r>
          </a:p>
          <a:p>
            <a:r>
              <a:rPr lang="en-GB" sz="4000" dirty="0" smtClean="0"/>
              <a:t>Prepositions of time</a:t>
            </a:r>
          </a:p>
          <a:p>
            <a:r>
              <a:rPr lang="en-GB" sz="4000" dirty="0" smtClean="0"/>
              <a:t>Prepositions of direction</a:t>
            </a:r>
          </a:p>
          <a:p>
            <a:pPr algn="ctr"/>
            <a:endParaRPr lang="en-GB" sz="4400" dirty="0" smtClean="0"/>
          </a:p>
          <a:p>
            <a:pPr algn="ctr"/>
            <a:endParaRPr lang="en-GB" sz="4400" dirty="0"/>
          </a:p>
          <a:p>
            <a:pPr algn="ctr"/>
            <a:endParaRPr lang="en-GB" sz="4400" dirty="0" smtClean="0"/>
          </a:p>
          <a:p>
            <a:pPr algn="ctr"/>
            <a:endParaRPr lang="en-GB" sz="4400" dirty="0"/>
          </a:p>
          <a:p>
            <a:pPr algn="ctr"/>
            <a:endParaRPr lang="en-GB" sz="44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427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74"/>
    </mc:Choice>
    <mc:Fallback>
      <p:transition spd="slow" advTm="20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F95D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38450" y="2758202"/>
            <a:ext cx="6096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 smtClean="0"/>
              <a:t>Bob  was sitting under a tree.</a:t>
            </a:r>
          </a:p>
          <a:p>
            <a:endParaRPr lang="en-GB" sz="2000" dirty="0" smtClean="0"/>
          </a:p>
          <a:p>
            <a:r>
              <a:rPr lang="en-GB" sz="2000" dirty="0" smtClean="0"/>
              <a:t>There’s a wooden floor underneath the carpet.</a:t>
            </a:r>
          </a:p>
          <a:p>
            <a:endParaRPr lang="en-GB" sz="2000" dirty="0" smtClean="0"/>
          </a:p>
          <a:p>
            <a:r>
              <a:rPr lang="en-GB" sz="2000" dirty="0" smtClean="0"/>
              <a:t> Some geese flew over their house.</a:t>
            </a:r>
          </a:p>
          <a:p>
            <a:endParaRPr lang="en-GB" sz="2000" dirty="0" smtClean="0"/>
          </a:p>
          <a:p>
            <a:r>
              <a:rPr lang="en-GB" sz="2000" dirty="0" smtClean="0"/>
              <a:t>John and Sarah were hiding inside the wardrobe.</a:t>
            </a:r>
          </a:p>
          <a:p>
            <a:endParaRPr lang="en-GB" sz="2000" dirty="0" smtClean="0"/>
          </a:p>
          <a:p>
            <a:r>
              <a:rPr lang="en-GB" sz="2000" dirty="0" smtClean="0"/>
              <a:t>There was a tree beside the river.</a:t>
            </a:r>
          </a:p>
          <a:p>
            <a:endParaRPr lang="en-GB" sz="2000" dirty="0" smtClean="0"/>
          </a:p>
          <a:p>
            <a:r>
              <a:rPr lang="en-GB" sz="2000" dirty="0" smtClean="0"/>
              <a:t>I have a friend who lives in America.</a:t>
            </a:r>
            <a:endParaRPr lang="en-GB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61975" y="419100"/>
            <a:ext cx="1107757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Prepositions of place</a:t>
            </a:r>
          </a:p>
          <a:p>
            <a:pPr algn="ctr"/>
            <a:endParaRPr lang="en-GB" sz="3200" dirty="0"/>
          </a:p>
          <a:p>
            <a:pPr algn="ctr"/>
            <a:r>
              <a:rPr lang="en-GB" sz="3200" dirty="0" smtClean="0"/>
              <a:t>Some prepositions show where something happens. They are called prepositions of place.</a:t>
            </a:r>
          </a:p>
          <a:p>
            <a:endParaRPr lang="en-GB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0576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32"/>
    </mc:Choice>
    <mc:Fallback>
      <p:transition spd="slow" advTm="39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F95D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38450" y="2758202"/>
            <a:ext cx="6096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 smtClean="0"/>
              <a:t>Bob  was sitting </a:t>
            </a:r>
            <a:r>
              <a:rPr lang="en-GB" sz="2000" u="sng" dirty="0" smtClean="0">
                <a:solidFill>
                  <a:srgbClr val="FF0000"/>
                </a:solidFill>
              </a:rPr>
              <a:t>under</a:t>
            </a:r>
            <a:r>
              <a:rPr lang="en-GB" sz="2000" dirty="0" smtClean="0"/>
              <a:t> a tree.</a:t>
            </a:r>
          </a:p>
          <a:p>
            <a:endParaRPr lang="en-GB" sz="2000" dirty="0" smtClean="0"/>
          </a:p>
          <a:p>
            <a:r>
              <a:rPr lang="en-GB" sz="2000" dirty="0" smtClean="0"/>
              <a:t>There’s a wooden floor </a:t>
            </a:r>
            <a:r>
              <a:rPr lang="en-GB" sz="2000" u="sng" dirty="0" smtClean="0">
                <a:solidFill>
                  <a:srgbClr val="FF0000"/>
                </a:solidFill>
              </a:rPr>
              <a:t>underneath</a:t>
            </a:r>
            <a:r>
              <a:rPr lang="en-GB" sz="2000" dirty="0" smtClean="0"/>
              <a:t> the carpet.</a:t>
            </a:r>
          </a:p>
          <a:p>
            <a:endParaRPr lang="en-GB" sz="2000" dirty="0" smtClean="0"/>
          </a:p>
          <a:p>
            <a:r>
              <a:rPr lang="en-GB" sz="2000" dirty="0" smtClean="0"/>
              <a:t> Some geese flew </a:t>
            </a:r>
            <a:r>
              <a:rPr lang="en-GB" sz="2000" u="sng" dirty="0" smtClean="0">
                <a:solidFill>
                  <a:srgbClr val="FF0000"/>
                </a:solidFill>
              </a:rPr>
              <a:t>over</a:t>
            </a:r>
            <a:r>
              <a:rPr lang="en-GB" sz="2000" dirty="0" smtClean="0"/>
              <a:t> their house.</a:t>
            </a:r>
          </a:p>
          <a:p>
            <a:endParaRPr lang="en-GB" sz="2000" dirty="0" smtClean="0"/>
          </a:p>
          <a:p>
            <a:r>
              <a:rPr lang="en-GB" sz="2000" dirty="0" smtClean="0"/>
              <a:t>John and Sarah were hiding </a:t>
            </a:r>
            <a:r>
              <a:rPr lang="en-GB" sz="2000" u="sng" dirty="0" smtClean="0">
                <a:solidFill>
                  <a:srgbClr val="FF0000"/>
                </a:solidFill>
              </a:rPr>
              <a:t>inside</a:t>
            </a:r>
            <a:r>
              <a:rPr lang="en-GB" sz="2000" dirty="0" smtClean="0"/>
              <a:t> the wardrobe.</a:t>
            </a:r>
          </a:p>
          <a:p>
            <a:endParaRPr lang="en-GB" sz="2000" dirty="0" smtClean="0"/>
          </a:p>
          <a:p>
            <a:r>
              <a:rPr lang="en-GB" sz="2000" dirty="0" smtClean="0"/>
              <a:t>There was a tree </a:t>
            </a:r>
            <a:r>
              <a:rPr lang="en-GB" sz="2000" u="sng" dirty="0" smtClean="0">
                <a:solidFill>
                  <a:srgbClr val="FF0000"/>
                </a:solidFill>
              </a:rPr>
              <a:t>beside</a:t>
            </a:r>
            <a:r>
              <a:rPr lang="en-GB" sz="2000" dirty="0" smtClean="0"/>
              <a:t> the river.</a:t>
            </a:r>
          </a:p>
          <a:p>
            <a:endParaRPr lang="en-GB" sz="2000" dirty="0" smtClean="0"/>
          </a:p>
          <a:p>
            <a:r>
              <a:rPr lang="en-GB" sz="2000" dirty="0" smtClean="0"/>
              <a:t>I have a friend who lives </a:t>
            </a:r>
            <a:r>
              <a:rPr lang="en-GB" sz="2000" u="sng" dirty="0" smtClean="0">
                <a:solidFill>
                  <a:srgbClr val="FF0000"/>
                </a:solidFill>
              </a:rPr>
              <a:t>in</a:t>
            </a:r>
            <a:r>
              <a:rPr lang="en-GB" sz="2000" dirty="0" smtClean="0"/>
              <a:t> America.</a:t>
            </a:r>
            <a:endParaRPr lang="en-GB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61975" y="419100"/>
            <a:ext cx="1107757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Prepositions of place</a:t>
            </a:r>
          </a:p>
          <a:p>
            <a:pPr algn="ctr"/>
            <a:endParaRPr lang="en-GB" sz="3200" dirty="0"/>
          </a:p>
          <a:p>
            <a:pPr algn="ctr"/>
            <a:r>
              <a:rPr lang="en-GB" sz="3200" dirty="0" smtClean="0"/>
              <a:t>Some prepositions show where something happens. They are called prepositions of place.</a:t>
            </a:r>
          </a:p>
          <a:p>
            <a:endParaRPr lang="en-GB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75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545"/>
    </mc:Choice>
    <mc:Fallback>
      <p:transition spd="slow" advTm="33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F95D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1975" y="419100"/>
            <a:ext cx="11077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Prepositions of time</a:t>
            </a:r>
          </a:p>
          <a:p>
            <a:pPr algn="ctr"/>
            <a:endParaRPr lang="en-GB" sz="3200" dirty="0"/>
          </a:p>
        </p:txBody>
      </p:sp>
      <p:sp>
        <p:nvSpPr>
          <p:cNvPr id="3" name="Rectangle 2"/>
          <p:cNvSpPr/>
          <p:nvPr/>
        </p:nvSpPr>
        <p:spPr>
          <a:xfrm>
            <a:off x="1104900" y="1248460"/>
            <a:ext cx="104203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 smtClean="0"/>
              <a:t>Some prepositions show when something happens. They are called prepositions of time.</a:t>
            </a:r>
            <a:endParaRPr lang="en-GB" sz="3200" dirty="0"/>
          </a:p>
        </p:txBody>
      </p:sp>
      <p:sp>
        <p:nvSpPr>
          <p:cNvPr id="4" name="Rectangle 3"/>
          <p:cNvSpPr/>
          <p:nvPr/>
        </p:nvSpPr>
        <p:spPr>
          <a:xfrm>
            <a:off x="2209800" y="2697540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 smtClean="0"/>
              <a:t>School starts at nine o’clock.</a:t>
            </a:r>
          </a:p>
          <a:p>
            <a:endParaRPr lang="en-GB" sz="2000" dirty="0" smtClean="0"/>
          </a:p>
          <a:p>
            <a:r>
              <a:rPr lang="en-GB" sz="2000" dirty="0" smtClean="0"/>
              <a:t>We’re going to the zoo on Saturday.</a:t>
            </a:r>
          </a:p>
          <a:p>
            <a:endParaRPr lang="en-GB" sz="2000" dirty="0" smtClean="0"/>
          </a:p>
          <a:p>
            <a:r>
              <a:rPr lang="en-GB" sz="2000" dirty="0" smtClean="0"/>
              <a:t>I visited my grandparents during the summer.</a:t>
            </a:r>
          </a:p>
          <a:p>
            <a:endParaRPr lang="en-GB" sz="2000" dirty="0" smtClean="0"/>
          </a:p>
          <a:p>
            <a:r>
              <a:rPr lang="en-GB" sz="2000" dirty="0" smtClean="0"/>
              <a:t>You must finish the work by Friday.</a:t>
            </a:r>
          </a:p>
          <a:p>
            <a:endParaRPr lang="en-GB" sz="2000" dirty="0" smtClean="0"/>
          </a:p>
          <a:p>
            <a:r>
              <a:rPr lang="en-GB" sz="2000" dirty="0" smtClean="0"/>
              <a:t>I’ll do my homework before dinner.</a:t>
            </a:r>
            <a:endParaRPr lang="en-GB" sz="20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0349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12"/>
    </mc:Choice>
    <mc:Fallback>
      <p:transition spd="slow" advTm="25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F95D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1975" y="419100"/>
            <a:ext cx="11077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Prepositions of time</a:t>
            </a:r>
          </a:p>
          <a:p>
            <a:pPr algn="ctr"/>
            <a:endParaRPr lang="en-GB" sz="3200" dirty="0"/>
          </a:p>
        </p:txBody>
      </p:sp>
      <p:sp>
        <p:nvSpPr>
          <p:cNvPr id="3" name="Rectangle 2"/>
          <p:cNvSpPr/>
          <p:nvPr/>
        </p:nvSpPr>
        <p:spPr>
          <a:xfrm>
            <a:off x="1104900" y="1248460"/>
            <a:ext cx="104203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 smtClean="0"/>
              <a:t>Some prepositions show when something happens. They are called prepositions of time.</a:t>
            </a:r>
            <a:endParaRPr lang="en-GB" sz="3200" dirty="0"/>
          </a:p>
        </p:txBody>
      </p:sp>
      <p:sp>
        <p:nvSpPr>
          <p:cNvPr id="4" name="Rectangle 3"/>
          <p:cNvSpPr/>
          <p:nvPr/>
        </p:nvSpPr>
        <p:spPr>
          <a:xfrm>
            <a:off x="2209800" y="2697540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 smtClean="0"/>
              <a:t>School starts </a:t>
            </a:r>
            <a:r>
              <a:rPr lang="en-GB" sz="2000" u="sng" dirty="0" smtClean="0">
                <a:solidFill>
                  <a:srgbClr val="FF0000"/>
                </a:solidFill>
              </a:rPr>
              <a:t>at</a:t>
            </a:r>
            <a:r>
              <a:rPr lang="en-GB" sz="2000" dirty="0" smtClean="0"/>
              <a:t> nine o’clock.</a:t>
            </a:r>
          </a:p>
          <a:p>
            <a:endParaRPr lang="en-GB" sz="2000" dirty="0" smtClean="0"/>
          </a:p>
          <a:p>
            <a:r>
              <a:rPr lang="en-GB" sz="2000" dirty="0" smtClean="0"/>
              <a:t>We’re going to the zoo </a:t>
            </a:r>
            <a:r>
              <a:rPr lang="en-GB" sz="2000" u="sng" dirty="0" smtClean="0">
                <a:solidFill>
                  <a:srgbClr val="FF0000"/>
                </a:solidFill>
              </a:rPr>
              <a:t>on</a:t>
            </a:r>
            <a:r>
              <a:rPr lang="en-GB" sz="2000" dirty="0" smtClean="0"/>
              <a:t> Saturday.</a:t>
            </a:r>
          </a:p>
          <a:p>
            <a:endParaRPr lang="en-GB" sz="2000" dirty="0" smtClean="0"/>
          </a:p>
          <a:p>
            <a:r>
              <a:rPr lang="en-GB" sz="2000" dirty="0" smtClean="0"/>
              <a:t>I visited my grandparents </a:t>
            </a:r>
            <a:r>
              <a:rPr lang="en-GB" sz="2000" u="sng" dirty="0" smtClean="0">
                <a:solidFill>
                  <a:srgbClr val="FF0000"/>
                </a:solidFill>
              </a:rPr>
              <a:t>during</a:t>
            </a:r>
            <a:r>
              <a:rPr lang="en-GB" sz="2000" dirty="0" smtClean="0"/>
              <a:t> the summer.</a:t>
            </a:r>
          </a:p>
          <a:p>
            <a:endParaRPr lang="en-GB" sz="2000" dirty="0" smtClean="0"/>
          </a:p>
          <a:p>
            <a:r>
              <a:rPr lang="en-GB" sz="2000" dirty="0" smtClean="0"/>
              <a:t>You must finish the work </a:t>
            </a:r>
            <a:r>
              <a:rPr lang="en-GB" sz="2000" u="sng" dirty="0" smtClean="0">
                <a:solidFill>
                  <a:srgbClr val="FF0000"/>
                </a:solidFill>
              </a:rPr>
              <a:t>by</a:t>
            </a:r>
            <a:r>
              <a:rPr lang="en-GB" sz="2000" dirty="0" smtClean="0"/>
              <a:t> Friday.</a:t>
            </a:r>
          </a:p>
          <a:p>
            <a:endParaRPr lang="en-GB" sz="2000" dirty="0" smtClean="0"/>
          </a:p>
          <a:p>
            <a:r>
              <a:rPr lang="en-GB" sz="2000" dirty="0" smtClean="0"/>
              <a:t>I’ll do my homework </a:t>
            </a:r>
            <a:r>
              <a:rPr lang="en-GB" sz="2000" u="sng" dirty="0" smtClean="0">
                <a:solidFill>
                  <a:srgbClr val="FF0000"/>
                </a:solidFill>
              </a:rPr>
              <a:t>before</a:t>
            </a:r>
            <a:r>
              <a:rPr lang="en-GB" sz="2000" dirty="0" smtClean="0"/>
              <a:t> dinner.</a:t>
            </a:r>
            <a:endParaRPr lang="en-GB" sz="20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22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49"/>
    </mc:Choice>
    <mc:Fallback>
      <p:transition spd="slow" advTm="27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F95D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1975" y="419100"/>
            <a:ext cx="11077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Prepositions of direction</a:t>
            </a:r>
          </a:p>
          <a:p>
            <a:pPr algn="ctr"/>
            <a:endParaRPr lang="en-GB" sz="3200" dirty="0"/>
          </a:p>
        </p:txBody>
      </p:sp>
      <p:sp>
        <p:nvSpPr>
          <p:cNvPr id="2" name="Rectangle 1"/>
          <p:cNvSpPr/>
          <p:nvPr/>
        </p:nvSpPr>
        <p:spPr>
          <a:xfrm>
            <a:off x="433387" y="1181785"/>
            <a:ext cx="113347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 smtClean="0"/>
              <a:t>Some prepositions show where something is going. They are called prepositions of direction.</a:t>
            </a:r>
            <a:endParaRPr lang="en-GB" sz="3200" dirty="0"/>
          </a:p>
        </p:txBody>
      </p:sp>
      <p:sp>
        <p:nvSpPr>
          <p:cNvPr id="5" name="Rectangle 4"/>
          <p:cNvSpPr/>
          <p:nvPr/>
        </p:nvSpPr>
        <p:spPr>
          <a:xfrm>
            <a:off x="3257550" y="2936439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 smtClean="0"/>
              <a:t>The boys chased after each other.</a:t>
            </a:r>
          </a:p>
          <a:p>
            <a:endParaRPr lang="en-GB" sz="2000" dirty="0" smtClean="0"/>
          </a:p>
          <a:p>
            <a:r>
              <a:rPr lang="en-GB" sz="2000" dirty="0" smtClean="0"/>
              <a:t>The football rolled down the hill.</a:t>
            </a:r>
          </a:p>
          <a:p>
            <a:endParaRPr lang="en-GB" sz="2000" dirty="0" smtClean="0"/>
          </a:p>
          <a:p>
            <a:r>
              <a:rPr lang="en-GB" sz="2000" dirty="0" smtClean="0"/>
              <a:t>A man was walking his dog along the riverbank.</a:t>
            </a:r>
          </a:p>
          <a:p>
            <a:endParaRPr lang="en-GB" sz="2000" dirty="0" smtClean="0"/>
          </a:p>
          <a:p>
            <a:r>
              <a:rPr lang="en-GB" sz="2000" dirty="0" smtClean="0"/>
              <a:t>The road goes right through the town centre.</a:t>
            </a:r>
          </a:p>
          <a:p>
            <a:endParaRPr lang="en-GB" sz="2000" dirty="0" smtClean="0"/>
          </a:p>
          <a:p>
            <a:r>
              <a:rPr lang="en-GB" sz="2000" dirty="0" smtClean="0"/>
              <a:t>We were travelling towards </a:t>
            </a:r>
            <a:r>
              <a:rPr lang="en-GB" sz="2000" dirty="0" err="1" smtClean="0"/>
              <a:t>Chatteris</a:t>
            </a:r>
            <a:r>
              <a:rPr lang="en-GB" sz="2000" dirty="0" smtClean="0"/>
              <a:t>. </a:t>
            </a:r>
            <a:endParaRPr lang="en-GB" sz="20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5976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26"/>
    </mc:Choice>
    <mc:Fallback>
      <p:transition spd="slow" advTm="24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F95D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1975" y="419100"/>
            <a:ext cx="11077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Prepositions of direction</a:t>
            </a:r>
          </a:p>
          <a:p>
            <a:pPr algn="ctr"/>
            <a:endParaRPr lang="en-GB" sz="3200" dirty="0"/>
          </a:p>
        </p:txBody>
      </p:sp>
      <p:sp>
        <p:nvSpPr>
          <p:cNvPr id="2" name="Rectangle 1"/>
          <p:cNvSpPr/>
          <p:nvPr/>
        </p:nvSpPr>
        <p:spPr>
          <a:xfrm>
            <a:off x="433387" y="1181785"/>
            <a:ext cx="113347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 smtClean="0"/>
              <a:t>Some prepositions show where something is going. They are called prepositions of direction.</a:t>
            </a:r>
            <a:endParaRPr lang="en-GB" sz="3200" dirty="0"/>
          </a:p>
        </p:txBody>
      </p:sp>
      <p:sp>
        <p:nvSpPr>
          <p:cNvPr id="5" name="Rectangle 4"/>
          <p:cNvSpPr/>
          <p:nvPr/>
        </p:nvSpPr>
        <p:spPr>
          <a:xfrm>
            <a:off x="3257550" y="2936439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 smtClean="0"/>
              <a:t>The boys chased </a:t>
            </a:r>
            <a:r>
              <a:rPr lang="en-GB" sz="2000" u="sng" dirty="0" smtClean="0">
                <a:solidFill>
                  <a:srgbClr val="FF0000"/>
                </a:solidFill>
              </a:rPr>
              <a:t>after</a:t>
            </a:r>
            <a:r>
              <a:rPr lang="en-GB" sz="2000" dirty="0" smtClean="0"/>
              <a:t> each other.</a:t>
            </a:r>
          </a:p>
          <a:p>
            <a:endParaRPr lang="en-GB" sz="2000" dirty="0" smtClean="0"/>
          </a:p>
          <a:p>
            <a:r>
              <a:rPr lang="en-GB" sz="2000" dirty="0" smtClean="0"/>
              <a:t>The football rolled </a:t>
            </a:r>
            <a:r>
              <a:rPr lang="en-GB" sz="2000" u="sng" dirty="0" smtClean="0">
                <a:solidFill>
                  <a:srgbClr val="FF0000"/>
                </a:solidFill>
              </a:rPr>
              <a:t>down</a:t>
            </a:r>
            <a:r>
              <a:rPr lang="en-GB" sz="2000" dirty="0" smtClean="0"/>
              <a:t> the hill.</a:t>
            </a:r>
          </a:p>
          <a:p>
            <a:endParaRPr lang="en-GB" sz="2000" dirty="0" smtClean="0"/>
          </a:p>
          <a:p>
            <a:r>
              <a:rPr lang="en-GB" sz="2000" dirty="0" smtClean="0"/>
              <a:t>A man was walking his dog </a:t>
            </a:r>
            <a:r>
              <a:rPr lang="en-GB" sz="2000" u="sng" dirty="0" smtClean="0">
                <a:solidFill>
                  <a:srgbClr val="FF0000"/>
                </a:solidFill>
              </a:rPr>
              <a:t>along</a:t>
            </a:r>
            <a:r>
              <a:rPr lang="en-GB" sz="2000" dirty="0" smtClean="0"/>
              <a:t> the riverbank.</a:t>
            </a:r>
          </a:p>
          <a:p>
            <a:endParaRPr lang="en-GB" sz="2000" dirty="0" smtClean="0"/>
          </a:p>
          <a:p>
            <a:r>
              <a:rPr lang="en-GB" sz="2000" dirty="0" smtClean="0"/>
              <a:t>The road goes right </a:t>
            </a:r>
            <a:r>
              <a:rPr lang="en-GB" sz="2000" u="sng" dirty="0" smtClean="0">
                <a:solidFill>
                  <a:srgbClr val="FF0000"/>
                </a:solidFill>
              </a:rPr>
              <a:t>through</a:t>
            </a:r>
            <a:r>
              <a:rPr lang="en-GB" sz="2000" dirty="0" smtClean="0"/>
              <a:t> the town centre.</a:t>
            </a:r>
          </a:p>
          <a:p>
            <a:endParaRPr lang="en-GB" sz="2000" dirty="0" smtClean="0"/>
          </a:p>
          <a:p>
            <a:r>
              <a:rPr lang="en-GB" sz="2000" dirty="0" smtClean="0"/>
              <a:t>We were travelling </a:t>
            </a:r>
            <a:r>
              <a:rPr lang="en-GB" sz="2000" u="sng" dirty="0" smtClean="0">
                <a:solidFill>
                  <a:srgbClr val="FF0000"/>
                </a:solidFill>
              </a:rPr>
              <a:t>towards</a:t>
            </a:r>
            <a:r>
              <a:rPr lang="en-GB" sz="2000" dirty="0" smtClean="0"/>
              <a:t> </a:t>
            </a:r>
            <a:r>
              <a:rPr lang="en-GB" sz="2000" dirty="0" err="1" smtClean="0"/>
              <a:t>Chatteris</a:t>
            </a:r>
            <a:r>
              <a:rPr lang="en-GB" sz="2000" dirty="0" smtClean="0"/>
              <a:t>. </a:t>
            </a:r>
            <a:endParaRPr lang="en-GB" sz="2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81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66"/>
    </mc:Choice>
    <mc:Fallback>
      <p:transition spd="slow" advTm="29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8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3|5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5.1|4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7.1|6.3|6|5.3|4.2|4.8|5.6|5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693</Words>
  <Application>Microsoft Office PowerPoint</Application>
  <PresentationFormat>Widescreen</PresentationFormat>
  <Paragraphs>104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ALT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Candish</dc:creator>
  <cp:lastModifiedBy>Paula Candish</cp:lastModifiedBy>
  <cp:revision>14</cp:revision>
  <dcterms:created xsi:type="dcterms:W3CDTF">2021-01-21T07:19:28Z</dcterms:created>
  <dcterms:modified xsi:type="dcterms:W3CDTF">2021-01-21T11:27:52Z</dcterms:modified>
</cp:coreProperties>
</file>