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82" autoAdjust="0"/>
    <p:restoredTop sz="94660"/>
  </p:normalViewPr>
  <p:slideViewPr>
    <p:cSldViewPr snapToGrid="0">
      <p:cViewPr varScale="1">
        <p:scale>
          <a:sx n="87" d="100"/>
          <a:sy n="87" d="100"/>
        </p:scale>
        <p:origin x="49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89C3B7E-70DD-4351-B9D8-A238EB23D2F5}"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407625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9C3B7E-70DD-4351-B9D8-A238EB23D2F5}"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2411064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9C3B7E-70DD-4351-B9D8-A238EB23D2F5}"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1925559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9C3B7E-70DD-4351-B9D8-A238EB23D2F5}"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121781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9C3B7E-70DD-4351-B9D8-A238EB23D2F5}"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15919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89C3B7E-70DD-4351-B9D8-A238EB23D2F5}" type="datetimeFigureOut">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3891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89C3B7E-70DD-4351-B9D8-A238EB23D2F5}" type="datetimeFigureOut">
              <a:rPr lang="en-GB" smtClean="0"/>
              <a:t>15/01/2021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167630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89C3B7E-70DD-4351-B9D8-A238EB23D2F5}" type="datetimeFigureOut">
              <a:rPr lang="en-GB" smtClean="0"/>
              <a:t>15/01/2021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224028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C3B7E-70DD-4351-B9D8-A238EB23D2F5}" type="datetimeFigureOut">
              <a:rPr lang="en-GB" smtClean="0"/>
              <a:t>15/01/2021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2437034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9C3B7E-70DD-4351-B9D8-A238EB23D2F5}" type="datetimeFigureOut">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1972659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9C3B7E-70DD-4351-B9D8-A238EB23D2F5}" type="datetimeFigureOut">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25274-D714-416C-997C-5271ADFE3AE6}" type="slidenum">
              <a:rPr lang="en-GB" smtClean="0"/>
              <a:t>‹#›</a:t>
            </a:fld>
            <a:endParaRPr lang="en-GB"/>
          </a:p>
        </p:txBody>
      </p:sp>
    </p:spTree>
    <p:extLst>
      <p:ext uri="{BB962C8B-B14F-4D97-AF65-F5344CB8AC3E}">
        <p14:creationId xmlns:p14="http://schemas.microsoft.com/office/powerpoint/2010/main" val="1693102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C3B7E-70DD-4351-B9D8-A238EB23D2F5}" type="datetimeFigureOut">
              <a:rPr lang="en-GB" smtClean="0"/>
              <a:t>15/01/2021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25274-D714-416C-997C-5271ADFE3AE6}" type="slidenum">
              <a:rPr lang="en-GB" smtClean="0"/>
              <a:t>‹#›</a:t>
            </a:fld>
            <a:endParaRPr lang="en-GB"/>
          </a:p>
        </p:txBody>
      </p:sp>
    </p:spTree>
    <p:extLst>
      <p:ext uri="{BB962C8B-B14F-4D97-AF65-F5344CB8AC3E}">
        <p14:creationId xmlns:p14="http://schemas.microsoft.com/office/powerpoint/2010/main" val="211796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6645" y="2091353"/>
            <a:ext cx="11550556" cy="2958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latin typeface="Comic Sans MS" panose="030F0702030302020204" pitchFamily="66" charset="0"/>
              </a:rPr>
              <a:t>Monday 18</a:t>
            </a:r>
            <a:r>
              <a:rPr lang="en-GB" sz="6000" baseline="30000" dirty="0" smtClean="0">
                <a:latin typeface="Comic Sans MS" panose="030F0702030302020204" pitchFamily="66" charset="0"/>
              </a:rPr>
              <a:t>th</a:t>
            </a:r>
            <a:r>
              <a:rPr lang="en-GB" sz="6000" dirty="0" smtClean="0">
                <a:latin typeface="Comic Sans MS" panose="030F0702030302020204" pitchFamily="66" charset="0"/>
              </a:rPr>
              <a:t> January 2021</a:t>
            </a:r>
            <a:br>
              <a:rPr lang="en-GB" sz="6000" dirty="0" smtClean="0">
                <a:latin typeface="Comic Sans MS" panose="030F0702030302020204" pitchFamily="66" charset="0"/>
              </a:rPr>
            </a:br>
            <a:r>
              <a:rPr lang="en-GB" sz="6000" dirty="0" smtClean="0">
                <a:latin typeface="Comic Sans MS" panose="030F0702030302020204" pitchFamily="66" charset="0"/>
              </a:rPr>
              <a:t/>
            </a:r>
            <a:br>
              <a:rPr lang="en-GB" sz="6000" dirty="0" smtClean="0">
                <a:latin typeface="Comic Sans MS" panose="030F0702030302020204" pitchFamily="66" charset="0"/>
              </a:rPr>
            </a:br>
            <a:r>
              <a:rPr lang="en-GB" sz="6000" dirty="0" smtClean="0">
                <a:latin typeface="Comic Sans MS" panose="030F0702030302020204" pitchFamily="66" charset="0"/>
              </a:rPr>
              <a:t>English</a:t>
            </a:r>
            <a:endParaRPr lang="en-GB" sz="6000" dirty="0">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48168785"/>
      </p:ext>
    </p:extLst>
  </p:cSld>
  <p:clrMapOvr>
    <a:masterClrMapping/>
  </p:clrMapOvr>
  <mc:AlternateContent xmlns:mc="http://schemas.openxmlformats.org/markup-compatibility/2006" xmlns:p14="http://schemas.microsoft.com/office/powerpoint/2010/main">
    <mc:Choice Requires="p14">
      <p:transition spd="slow" p14:dur="2000" advClick="0" advTm="2700"/>
    </mc:Choice>
    <mc:Fallback xmlns="">
      <p:transition spd="slow" advClick="0" advTm="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F19D5-33B8-4255-AA68-3A8A15E04E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9" t="1835" r="859" b="27462"/>
          <a:stretch/>
        </p:blipFill>
        <p:spPr>
          <a:xfrm>
            <a:off x="4772454" y="-6546"/>
            <a:ext cx="6745778" cy="6864546"/>
          </a:xfrm>
          <a:prstGeom prst="rect">
            <a:avLst/>
          </a:prstGeom>
          <a:ln>
            <a:solidFill>
              <a:schemeClr val="tx1"/>
            </a:solidFill>
          </a:ln>
        </p:spPr>
      </p:pic>
      <p:sp>
        <p:nvSpPr>
          <p:cNvPr id="14" name="Rounded Rectangle 13"/>
          <p:cNvSpPr/>
          <p:nvPr/>
        </p:nvSpPr>
        <p:spPr>
          <a:xfrm>
            <a:off x="8887326" y="2823411"/>
            <a:ext cx="2454442" cy="272715"/>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15" name="Rounded Rectangle 14"/>
          <p:cNvSpPr/>
          <p:nvPr/>
        </p:nvSpPr>
        <p:spPr>
          <a:xfrm>
            <a:off x="4916905" y="3023936"/>
            <a:ext cx="1804737" cy="344906"/>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16" name="Rounded Rectangle 15"/>
          <p:cNvSpPr/>
          <p:nvPr/>
        </p:nvSpPr>
        <p:spPr>
          <a:xfrm>
            <a:off x="4916904" y="4704348"/>
            <a:ext cx="6424863" cy="862263"/>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17" name="Rounded Rectangle 16"/>
          <p:cNvSpPr/>
          <p:nvPr/>
        </p:nvSpPr>
        <p:spPr>
          <a:xfrm>
            <a:off x="770021" y="2823411"/>
            <a:ext cx="3400926" cy="2183733"/>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18" name="TextBox 17"/>
          <p:cNvSpPr txBox="1"/>
          <p:nvPr/>
        </p:nvSpPr>
        <p:spPr>
          <a:xfrm>
            <a:off x="1190197" y="3096126"/>
            <a:ext cx="2403235" cy="1608222"/>
          </a:xfrm>
          <a:prstGeom prst="rect">
            <a:avLst/>
          </a:prstGeom>
          <a:noFill/>
        </p:spPr>
        <p:txBody>
          <a:bodyPr wrap="square" rtlCol="0">
            <a:spAutoFit/>
          </a:bodyPr>
          <a:lstStyle/>
          <a:p>
            <a:pPr algn="ctr"/>
            <a:r>
              <a:rPr lang="en-GB" sz="3200" dirty="0" smtClean="0">
                <a:solidFill>
                  <a:srgbClr val="00B0F0"/>
                </a:solidFill>
                <a:latin typeface="Comic Sans MS" panose="030F0702030302020204" pitchFamily="66" charset="0"/>
              </a:rPr>
              <a:t>Repeating the main ideas</a:t>
            </a:r>
            <a:endParaRPr lang="en-GB" sz="3200" dirty="0">
              <a:solidFill>
                <a:srgbClr val="00B0F0"/>
              </a:solidFill>
              <a:latin typeface="Comic Sans MS" panose="030F0702030302020204"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44205050"/>
      </p:ext>
    </p:extLst>
  </p:cSld>
  <p:clrMapOvr>
    <a:masterClrMapping/>
  </p:clrMapOvr>
  <mc:AlternateContent xmlns:mc="http://schemas.openxmlformats.org/markup-compatibility/2006" xmlns:p14="http://schemas.microsoft.com/office/powerpoint/2010/main">
    <mc:Choice Requires="p14">
      <p:transition spd="slow" p14:dur="2000" advClick="0" advTm="35666"/>
    </mc:Choice>
    <mc:Fallback xmlns="">
      <p:transition spd="slow" advClick="0" advTm="35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AF19D5-33B8-4255-AA68-3A8A15E04E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9" t="1835" r="859" b="27462"/>
          <a:stretch/>
        </p:blipFill>
        <p:spPr>
          <a:xfrm>
            <a:off x="5446222" y="0"/>
            <a:ext cx="6745778" cy="6864546"/>
          </a:xfrm>
          <a:prstGeom prst="rect">
            <a:avLst/>
          </a:prstGeom>
          <a:ln>
            <a:solidFill>
              <a:schemeClr val="tx1"/>
            </a:solidFill>
          </a:ln>
        </p:spPr>
      </p:pic>
      <p:sp>
        <p:nvSpPr>
          <p:cNvPr id="3" name="Rounded Rectangle 2"/>
          <p:cNvSpPr/>
          <p:nvPr/>
        </p:nvSpPr>
        <p:spPr>
          <a:xfrm>
            <a:off x="1650294" y="2404574"/>
            <a:ext cx="3400926" cy="218373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Comic Sans MS" panose="030F0702030302020204" pitchFamily="66" charset="0"/>
            </a:endParaRPr>
          </a:p>
        </p:txBody>
      </p:sp>
      <p:sp>
        <p:nvSpPr>
          <p:cNvPr id="4" name="TextBox 3"/>
          <p:cNvSpPr txBox="1"/>
          <p:nvPr/>
        </p:nvSpPr>
        <p:spPr>
          <a:xfrm>
            <a:off x="2070470" y="2677289"/>
            <a:ext cx="2403235" cy="1569660"/>
          </a:xfrm>
          <a:prstGeom prst="rect">
            <a:avLst/>
          </a:prstGeom>
          <a:noFill/>
          <a:ln>
            <a:solidFill>
              <a:schemeClr val="bg1"/>
            </a:solidFill>
          </a:ln>
        </p:spPr>
        <p:txBody>
          <a:bodyPr wrap="square" rtlCol="0">
            <a:spAutoFit/>
          </a:bodyPr>
          <a:lstStyle/>
          <a:p>
            <a:pPr algn="ctr"/>
            <a:r>
              <a:rPr lang="en-GB" sz="3200" dirty="0" smtClean="0">
                <a:solidFill>
                  <a:srgbClr val="00B050"/>
                </a:solidFill>
                <a:latin typeface="Comic Sans MS" panose="030F0702030302020204" pitchFamily="66" charset="0"/>
              </a:rPr>
              <a:t>Expanded noun phrases</a:t>
            </a:r>
            <a:endParaRPr lang="en-GB" sz="3200" dirty="0">
              <a:solidFill>
                <a:srgbClr val="00B050"/>
              </a:solidFill>
              <a:latin typeface="Comic Sans MS" panose="030F0702030302020204" pitchFamily="66" charset="0"/>
            </a:endParaRPr>
          </a:p>
        </p:txBody>
      </p:sp>
      <p:sp>
        <p:nvSpPr>
          <p:cNvPr id="5" name="Rounded Rectangle 4"/>
          <p:cNvSpPr/>
          <p:nvPr/>
        </p:nvSpPr>
        <p:spPr>
          <a:xfrm>
            <a:off x="7279105" y="3496441"/>
            <a:ext cx="1804738" cy="24136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6" name="Rounded Rectangle 5"/>
          <p:cNvSpPr/>
          <p:nvPr/>
        </p:nvSpPr>
        <p:spPr>
          <a:xfrm>
            <a:off x="6753725" y="3658868"/>
            <a:ext cx="1427749" cy="25540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7" name="Rounded Rectangle 6"/>
          <p:cNvSpPr/>
          <p:nvPr/>
        </p:nvSpPr>
        <p:spPr>
          <a:xfrm>
            <a:off x="7014373" y="4251159"/>
            <a:ext cx="1937122" cy="24865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86335592"/>
      </p:ext>
    </p:extLst>
  </p:cSld>
  <p:clrMapOvr>
    <a:masterClrMapping/>
  </p:clrMapOvr>
  <mc:AlternateContent xmlns:mc="http://schemas.openxmlformats.org/markup-compatibility/2006" xmlns:p14="http://schemas.microsoft.com/office/powerpoint/2010/main">
    <mc:Choice Requires="p14">
      <p:transition spd="slow" p14:dur="2000" advClick="0" advTm="31320"/>
    </mc:Choice>
    <mc:Fallback xmlns="">
      <p:transition spd="slow" advClick="0" advTm="3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AF19D5-33B8-4255-AA68-3A8A15E04E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9" t="1835" r="859" b="27462"/>
          <a:stretch/>
        </p:blipFill>
        <p:spPr>
          <a:xfrm>
            <a:off x="5446222" y="-6546"/>
            <a:ext cx="6745778" cy="6864546"/>
          </a:xfrm>
          <a:prstGeom prst="rect">
            <a:avLst/>
          </a:prstGeom>
          <a:ln>
            <a:solidFill>
              <a:schemeClr val="tx1"/>
            </a:solidFill>
          </a:ln>
        </p:spPr>
      </p:pic>
      <p:sp>
        <p:nvSpPr>
          <p:cNvPr id="3" name="Rounded Rectangle 2"/>
          <p:cNvSpPr/>
          <p:nvPr/>
        </p:nvSpPr>
        <p:spPr>
          <a:xfrm>
            <a:off x="1650294" y="2404574"/>
            <a:ext cx="3400926" cy="218373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030A0"/>
              </a:solidFill>
              <a:latin typeface="Comic Sans MS" panose="030F0702030302020204" pitchFamily="66" charset="0"/>
            </a:endParaRPr>
          </a:p>
        </p:txBody>
      </p:sp>
      <p:sp>
        <p:nvSpPr>
          <p:cNvPr id="4" name="TextBox 3"/>
          <p:cNvSpPr txBox="1"/>
          <p:nvPr/>
        </p:nvSpPr>
        <p:spPr>
          <a:xfrm>
            <a:off x="2149139" y="2887118"/>
            <a:ext cx="2403235" cy="1569660"/>
          </a:xfrm>
          <a:prstGeom prst="rect">
            <a:avLst/>
          </a:prstGeom>
          <a:noFill/>
          <a:ln>
            <a:solidFill>
              <a:schemeClr val="bg1"/>
            </a:solidFill>
          </a:ln>
        </p:spPr>
        <p:txBody>
          <a:bodyPr wrap="square" rtlCol="0">
            <a:spAutoFit/>
          </a:bodyPr>
          <a:lstStyle/>
          <a:p>
            <a:pPr algn="ctr"/>
            <a:r>
              <a:rPr lang="en-GB" sz="3200" dirty="0" smtClean="0">
                <a:solidFill>
                  <a:srgbClr val="7030A0"/>
                </a:solidFill>
                <a:latin typeface="Comic Sans MS" panose="030F0702030302020204" pitchFamily="66" charset="0"/>
              </a:rPr>
              <a:t>Facts or key information</a:t>
            </a:r>
            <a:endParaRPr lang="en-GB" sz="3200" dirty="0">
              <a:solidFill>
                <a:srgbClr val="7030A0"/>
              </a:solidFill>
              <a:latin typeface="Comic Sans MS" panose="030F0702030302020204" pitchFamily="66" charset="0"/>
            </a:endParaRPr>
          </a:p>
        </p:txBody>
      </p:sp>
      <p:sp>
        <p:nvSpPr>
          <p:cNvPr id="5" name="Rounded Rectangle 4"/>
          <p:cNvSpPr/>
          <p:nvPr/>
        </p:nvSpPr>
        <p:spPr>
          <a:xfrm>
            <a:off x="10254878" y="3625516"/>
            <a:ext cx="1776701" cy="33882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6" name="Rounded Rectangle 5"/>
          <p:cNvSpPr/>
          <p:nvPr/>
        </p:nvSpPr>
        <p:spPr>
          <a:xfrm>
            <a:off x="5550065" y="3794926"/>
            <a:ext cx="3080588" cy="40810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0843733"/>
      </p:ext>
    </p:extLst>
  </p:cSld>
  <p:clrMapOvr>
    <a:masterClrMapping/>
  </p:clrMapOvr>
  <mc:AlternateContent xmlns:mc="http://schemas.openxmlformats.org/markup-compatibility/2006" xmlns:p14="http://schemas.microsoft.com/office/powerpoint/2010/main">
    <mc:Choice Requires="p14">
      <p:transition spd="slow" p14:dur="2000" advClick="0" advTm="24697"/>
    </mc:Choice>
    <mc:Fallback xmlns="">
      <p:transition spd="slow" advClick="0" advTm="2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smtClean="0">
                <a:solidFill>
                  <a:srgbClr val="FF0000"/>
                </a:solidFill>
                <a:latin typeface="Comic Sans MS" panose="030F0702030302020204" pitchFamily="66" charset="0"/>
              </a:rPr>
              <a:t>Activity time!</a:t>
            </a:r>
            <a:endParaRPr lang="en-GB" sz="5400"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lstStyle/>
          <a:p>
            <a:r>
              <a:rPr lang="en-GB" dirty="0" smtClean="0">
                <a:latin typeface="Comic Sans MS" panose="030F0702030302020204" pitchFamily="66" charset="0"/>
              </a:rPr>
              <a:t>Think about your favourite toy or teddy. </a:t>
            </a:r>
          </a:p>
          <a:p>
            <a:r>
              <a:rPr lang="en-GB" dirty="0" smtClean="0">
                <a:latin typeface="Comic Sans MS" panose="030F0702030302020204" pitchFamily="66" charset="0"/>
              </a:rPr>
              <a:t>Write a letter to your teacher to tell them about your favourite toy.</a:t>
            </a:r>
          </a:p>
          <a:p>
            <a:r>
              <a:rPr lang="en-GB" dirty="0" smtClean="0">
                <a:latin typeface="Comic Sans MS" panose="030F0702030302020204" pitchFamily="66" charset="0"/>
              </a:rPr>
              <a:t>Try to use all the key features that you have just learned about. </a:t>
            </a:r>
          </a:p>
          <a:p>
            <a:endParaRPr lang="en-GB" dirty="0">
              <a:latin typeface="Comic Sans MS" panose="030F0702030302020204" pitchFamily="66" charset="0"/>
            </a:endParaRPr>
          </a:p>
          <a:p>
            <a:r>
              <a:rPr lang="en-GB" dirty="0" smtClean="0">
                <a:latin typeface="Comic Sans MS" panose="030F0702030302020204" pitchFamily="66" charset="0"/>
              </a:rPr>
              <a:t>Start your letter with</a:t>
            </a:r>
          </a:p>
          <a:p>
            <a:pPr marL="0" indent="0">
              <a:buNone/>
            </a:pPr>
            <a:r>
              <a:rPr lang="en-GB" dirty="0" smtClean="0">
                <a:latin typeface="Comic Sans MS" panose="030F0702030302020204" pitchFamily="66" charset="0"/>
              </a:rPr>
              <a:t>Dear Miss Reid or Dear Miss Rushmer. </a:t>
            </a:r>
            <a:endParaRPr lang="en-GB" dirty="0">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74814914"/>
      </p:ext>
    </p:extLst>
  </p:cSld>
  <p:clrMapOvr>
    <a:masterClrMapping/>
  </p:clrMapOvr>
  <mc:AlternateContent xmlns:mc="http://schemas.openxmlformats.org/markup-compatibility/2006" xmlns:p14="http://schemas.microsoft.com/office/powerpoint/2010/main">
    <mc:Choice Requires="p14">
      <p:transition spd="slow" p14:dur="2000" advTm="62669"/>
    </mc:Choice>
    <mc:Fallback xmlns="">
      <p:transition spd="slow" advTm="6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9474" y="508213"/>
            <a:ext cx="11550556" cy="2958318"/>
          </a:xfrm>
        </p:spPr>
        <p:txBody>
          <a:bodyPr>
            <a:normAutofit/>
          </a:bodyPr>
          <a:lstStyle/>
          <a:p>
            <a:pPr algn="l"/>
            <a:r>
              <a:rPr lang="en-GB" sz="4400" u="sng" dirty="0" smtClean="0">
                <a:latin typeface="Comic Sans MS" panose="030F0702030302020204" pitchFamily="66" charset="0"/>
              </a:rPr>
              <a:t>Monday 18</a:t>
            </a:r>
            <a:r>
              <a:rPr lang="en-GB" sz="4400" u="sng" baseline="30000" dirty="0" smtClean="0">
                <a:latin typeface="Comic Sans MS" panose="030F0702030302020204" pitchFamily="66" charset="0"/>
              </a:rPr>
              <a:t>th</a:t>
            </a:r>
            <a:r>
              <a:rPr lang="en-GB" sz="4400" u="sng" dirty="0" smtClean="0">
                <a:latin typeface="Comic Sans MS" panose="030F0702030302020204" pitchFamily="66" charset="0"/>
              </a:rPr>
              <a:t> January 2021</a:t>
            </a:r>
            <a:br>
              <a:rPr lang="en-GB" sz="4400" u="sng" dirty="0" smtClean="0">
                <a:latin typeface="Comic Sans MS" panose="030F0702030302020204" pitchFamily="66" charset="0"/>
              </a:rPr>
            </a:br>
            <a:r>
              <a:rPr lang="en-GB" sz="4400" u="sng" dirty="0" smtClean="0">
                <a:latin typeface="Comic Sans MS" panose="030F0702030302020204" pitchFamily="66" charset="0"/>
              </a:rPr>
              <a:t/>
            </a:r>
            <a:br>
              <a:rPr lang="en-GB" sz="4400" u="sng" dirty="0" smtClean="0">
                <a:latin typeface="Comic Sans MS" panose="030F0702030302020204" pitchFamily="66" charset="0"/>
              </a:rPr>
            </a:br>
            <a:r>
              <a:rPr lang="en-GB" sz="4400" u="sng" dirty="0" smtClean="0">
                <a:latin typeface="Comic Sans MS" panose="030F0702030302020204" pitchFamily="66" charset="0"/>
              </a:rPr>
              <a:t>LO: Explore the features of a persuasive text.</a:t>
            </a:r>
            <a:endParaRPr lang="en-GB" sz="4400" u="sng" dirty="0">
              <a:latin typeface="Comic Sans MS" panose="030F0702030302020204"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06370063"/>
      </p:ext>
    </p:extLst>
  </p:cSld>
  <p:clrMapOvr>
    <a:masterClrMapping/>
  </p:clrMapOvr>
  <mc:AlternateContent xmlns:mc="http://schemas.openxmlformats.org/markup-compatibility/2006" xmlns:p14="http://schemas.microsoft.com/office/powerpoint/2010/main">
    <mc:Choice Requires="p14">
      <p:transition spd="slow" p14:dur="2000" advClick="0" advTm="7780"/>
    </mc:Choice>
    <mc:Fallback xmlns="">
      <p:transition spd="slow" advClick="0" advTm="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smtClean="0">
                <a:solidFill>
                  <a:srgbClr val="FF0000"/>
                </a:solidFill>
                <a:latin typeface="Comic Sans MS" panose="030F0702030302020204" pitchFamily="66" charset="0"/>
              </a:rPr>
              <a:t>Writing to Persuade</a:t>
            </a:r>
            <a:endParaRPr lang="en-GB" sz="5400"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When you are writing to persuade, you are trying to convince your reader to do something or buy something. You can do this by using your words to encourage or influence them.</a:t>
            </a:r>
            <a:endParaRPr lang="en-GB" dirty="0">
              <a:latin typeface="Comic Sans MS" panose="030F0702030302020204" pitchFamily="66" charset="0"/>
            </a:endParaRPr>
          </a:p>
        </p:txBody>
      </p:sp>
      <p:pic>
        <p:nvPicPr>
          <p:cNvPr id="4" name="Picture 3">
            <a:extLst>
              <a:ext uri="{FF2B5EF4-FFF2-40B4-BE49-F238E27FC236}">
                <a16:creationId xmlns:a16="http://schemas.microsoft.com/office/drawing/2014/main" id="{E52B626C-9712-415C-BFAD-B68750B66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2359" y="4765748"/>
            <a:ext cx="1608443" cy="1546152"/>
          </a:xfrm>
          <a:prstGeom prst="rect">
            <a:avLst/>
          </a:prstGeom>
        </p:spPr>
      </p:pic>
      <p:pic>
        <p:nvPicPr>
          <p:cNvPr id="5" name="Picture 4">
            <a:extLst>
              <a:ext uri="{FF2B5EF4-FFF2-40B4-BE49-F238E27FC236}">
                <a16:creationId xmlns:a16="http://schemas.microsoft.com/office/drawing/2014/main" id="{CDCE9CD0-0B7B-40A1-A593-89DEEF7EE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9582" y="4509928"/>
            <a:ext cx="1515506" cy="1769482"/>
          </a:xfrm>
          <a:prstGeom prst="rect">
            <a:avLst/>
          </a:prstGeom>
        </p:spPr>
      </p:pic>
      <p:grpSp>
        <p:nvGrpSpPr>
          <p:cNvPr id="6" name="Group 5">
            <a:extLst>
              <a:ext uri="{FF2B5EF4-FFF2-40B4-BE49-F238E27FC236}">
                <a16:creationId xmlns:a16="http://schemas.microsoft.com/office/drawing/2014/main" id="{F7D4BB6C-EEB5-427D-8E0A-9450CCE92484}"/>
              </a:ext>
            </a:extLst>
          </p:cNvPr>
          <p:cNvGrpSpPr/>
          <p:nvPr/>
        </p:nvGrpSpPr>
        <p:grpSpPr>
          <a:xfrm>
            <a:off x="6625471" y="2996567"/>
            <a:ext cx="4538328" cy="3424242"/>
            <a:chOff x="4138945" y="2915997"/>
            <a:chExt cx="4538328" cy="3424242"/>
          </a:xfrm>
        </p:grpSpPr>
        <p:grpSp>
          <p:nvGrpSpPr>
            <p:cNvPr id="7" name="Group 6">
              <a:extLst>
                <a:ext uri="{FF2B5EF4-FFF2-40B4-BE49-F238E27FC236}">
                  <a16:creationId xmlns:a16="http://schemas.microsoft.com/office/drawing/2014/main" id="{24191FE5-711E-4071-9F74-BF1EF5865EBC}"/>
                </a:ext>
              </a:extLst>
            </p:cNvPr>
            <p:cNvGrpSpPr/>
            <p:nvPr/>
          </p:nvGrpSpPr>
          <p:grpSpPr>
            <a:xfrm>
              <a:off x="4138945" y="2915997"/>
              <a:ext cx="4538328" cy="3424242"/>
              <a:chOff x="4138945" y="2915997"/>
              <a:chExt cx="4538328" cy="3424242"/>
            </a:xfrm>
          </p:grpSpPr>
          <p:pic>
            <p:nvPicPr>
              <p:cNvPr id="9" name="Picture 8">
                <a:extLst>
                  <a:ext uri="{FF2B5EF4-FFF2-40B4-BE49-F238E27FC236}">
                    <a16:creationId xmlns:a16="http://schemas.microsoft.com/office/drawing/2014/main" id="{731FFF36-A6DC-49B5-B9D0-71654DE161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1236" y="2915997"/>
                <a:ext cx="3256037" cy="2542257"/>
              </a:xfrm>
              <a:prstGeom prst="rect">
                <a:avLst/>
              </a:prstGeom>
            </p:spPr>
          </p:pic>
          <p:pic>
            <p:nvPicPr>
              <p:cNvPr id="10" name="Picture 9">
                <a:extLst>
                  <a:ext uri="{FF2B5EF4-FFF2-40B4-BE49-F238E27FC236}">
                    <a16:creationId xmlns:a16="http://schemas.microsoft.com/office/drawing/2014/main" id="{A6937731-3B2E-421F-8819-BB08C3D6FC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8945" y="4429358"/>
                <a:ext cx="1956399" cy="1910881"/>
              </a:xfrm>
              <a:prstGeom prst="rect">
                <a:avLst/>
              </a:prstGeom>
            </p:spPr>
          </p:pic>
        </p:grpSp>
        <p:sp>
          <p:nvSpPr>
            <p:cNvPr id="8" name="Rectangle 7">
              <a:extLst>
                <a:ext uri="{FF2B5EF4-FFF2-40B4-BE49-F238E27FC236}">
                  <a16:creationId xmlns:a16="http://schemas.microsoft.com/office/drawing/2014/main" id="{ACD06A8B-F447-48D2-9B66-008F086D6512}"/>
                </a:ext>
              </a:extLst>
            </p:cNvPr>
            <p:cNvSpPr/>
            <p:nvPr/>
          </p:nvSpPr>
          <p:spPr>
            <a:xfrm>
              <a:off x="5720624" y="3417737"/>
              <a:ext cx="2812188" cy="1200329"/>
            </a:xfrm>
            <a:prstGeom prst="rect">
              <a:avLst/>
            </a:prstGeom>
          </p:spPr>
          <p:txBody>
            <a:bodyPr wrap="square">
              <a:spAutoFit/>
            </a:bodyPr>
            <a:lstStyle/>
            <a:p>
              <a:pPr algn="ctr"/>
              <a:r>
                <a:rPr lang="en-GB" dirty="0">
                  <a:latin typeface="Comic Sans MS" panose="030F0702030302020204" pitchFamily="66" charset="0"/>
                </a:rPr>
                <a:t>Can you think of a time when you read or heard something really persuasive?</a:t>
              </a:r>
            </a:p>
          </p:txBody>
        </p:sp>
      </p:gr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81320183"/>
      </p:ext>
    </p:extLst>
  </p:cSld>
  <p:clrMapOvr>
    <a:masterClrMapping/>
  </p:clrMapOvr>
  <mc:AlternateContent xmlns:mc="http://schemas.openxmlformats.org/markup-compatibility/2006" xmlns:p14="http://schemas.microsoft.com/office/powerpoint/2010/main">
    <mc:Choice Requires="p14">
      <p:transition spd="slow" p14:dur="2000" advClick="0" advTm="45098"/>
    </mc:Choice>
    <mc:Fallback xmlns="">
      <p:transition spd="slow" advClick="0" advTm="4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5400" dirty="0" smtClean="0">
                <a:solidFill>
                  <a:srgbClr val="FF0000"/>
                </a:solidFill>
                <a:latin typeface="Comic Sans MS" panose="030F0702030302020204" pitchFamily="66" charset="0"/>
              </a:rPr>
              <a:t>Features of Writing to Persuade </a:t>
            </a:r>
            <a:endParaRPr lang="en-GB" sz="5400" dirty="0">
              <a:solidFill>
                <a:srgbClr val="FF0000"/>
              </a:solidFill>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To try to influence your reader, you could include some of the following features:</a:t>
            </a:r>
          </a:p>
          <a:p>
            <a:pPr marL="0" indent="0">
              <a:buNone/>
            </a:pPr>
            <a:endParaRPr lang="en-GB" dirty="0">
              <a:latin typeface="Comic Sans MS" panose="030F0702030302020204" pitchFamily="66" charset="0"/>
            </a:endParaRPr>
          </a:p>
          <a:p>
            <a:r>
              <a:rPr lang="en-GB" dirty="0" smtClean="0">
                <a:latin typeface="Comic Sans MS" panose="030F0702030302020204" pitchFamily="66" charset="0"/>
              </a:rPr>
              <a:t>Repeat the Main Ideas</a:t>
            </a:r>
          </a:p>
          <a:p>
            <a:r>
              <a:rPr lang="en-GB" dirty="0" smtClean="0">
                <a:latin typeface="Comic Sans MS" panose="030F0702030302020204" pitchFamily="66" charset="0"/>
              </a:rPr>
              <a:t>Facts or Key Information</a:t>
            </a:r>
          </a:p>
          <a:p>
            <a:r>
              <a:rPr lang="en-GB" dirty="0" smtClean="0">
                <a:latin typeface="Comic Sans MS" panose="030F0702030302020204" pitchFamily="66" charset="0"/>
              </a:rPr>
              <a:t>Expanded Noun Phrases</a:t>
            </a:r>
            <a:endParaRPr lang="en-GB" dirty="0">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83267095"/>
      </p:ext>
    </p:extLst>
  </p:cSld>
  <p:clrMapOvr>
    <a:masterClrMapping/>
  </p:clrMapOvr>
  <mc:AlternateContent xmlns:mc="http://schemas.openxmlformats.org/markup-compatibility/2006" xmlns:p14="http://schemas.microsoft.com/office/powerpoint/2010/main">
    <mc:Choice Requires="p14">
      <p:transition spd="slow" p14:dur="2000" advClick="0" advTm="22817"/>
    </mc:Choice>
    <mc:Fallback xmlns="">
      <p:transition spd="slow" advClick="0" advTm="2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smtClean="0">
                <a:solidFill>
                  <a:srgbClr val="FF0000"/>
                </a:solidFill>
                <a:latin typeface="Comic Sans MS" panose="030F0702030302020204" pitchFamily="66" charset="0"/>
              </a:rPr>
              <a:t>Repeat the Main Idea</a:t>
            </a:r>
            <a:endParaRPr lang="en-GB" sz="5400" dirty="0">
              <a:solidFill>
                <a:srgbClr val="FF0000"/>
              </a:solidFill>
              <a:latin typeface="Comic Sans MS" panose="030F0702030302020204" pitchFamily="66" charset="0"/>
            </a:endParaRPr>
          </a:p>
        </p:txBody>
      </p:sp>
      <p:sp>
        <p:nvSpPr>
          <p:cNvPr id="3" name="Content Placeholder 2"/>
          <p:cNvSpPr>
            <a:spLocks noGrp="1"/>
          </p:cNvSpPr>
          <p:nvPr>
            <p:ph idx="1"/>
          </p:nvPr>
        </p:nvSpPr>
        <p:spPr>
          <a:xfrm>
            <a:off x="838200" y="2342147"/>
            <a:ext cx="10515600" cy="3834816"/>
          </a:xfrm>
        </p:spPr>
        <p:txBody>
          <a:bodyPr>
            <a:normAutofit/>
          </a:bodyPr>
          <a:lstStyle/>
          <a:p>
            <a:pPr marL="0" indent="0">
              <a:buNone/>
            </a:pPr>
            <a:r>
              <a:rPr lang="en-GB" sz="3200" dirty="0" smtClean="0">
                <a:latin typeface="Comic Sans MS" panose="030F0702030302020204" pitchFamily="66" charset="0"/>
              </a:rPr>
              <a:t>Mentioning the main ideas more than once will help you to get your point across to the reader. </a:t>
            </a:r>
          </a:p>
          <a:p>
            <a:pPr marL="0" indent="0">
              <a:buNone/>
            </a:pPr>
            <a:endParaRPr lang="en-GB" sz="3200" dirty="0">
              <a:latin typeface="Comic Sans MS" panose="030F0702030302020204" pitchFamily="66" charset="0"/>
            </a:endParaRPr>
          </a:p>
          <a:p>
            <a:pPr marL="0" indent="0">
              <a:buNone/>
            </a:pPr>
            <a:r>
              <a:rPr lang="en-GB" sz="3200" dirty="0" smtClean="0">
                <a:solidFill>
                  <a:srgbClr val="00B0F0"/>
                </a:solidFill>
                <a:latin typeface="Comic Sans MS" panose="030F0702030302020204" pitchFamily="66" charset="0"/>
              </a:rPr>
              <a:t>I have tried very hard to be good this year.</a:t>
            </a:r>
          </a:p>
          <a:p>
            <a:pPr marL="0" indent="0">
              <a:buNone/>
            </a:pPr>
            <a:r>
              <a:rPr lang="en-GB" sz="3200" dirty="0" smtClean="0">
                <a:solidFill>
                  <a:srgbClr val="00B0F0"/>
                </a:solidFill>
                <a:latin typeface="Comic Sans MS" panose="030F0702030302020204" pitchFamily="66" charset="0"/>
              </a:rPr>
              <a:t>I have also been very helpful all year. </a:t>
            </a:r>
            <a:endParaRPr lang="en-GB" sz="3200" dirty="0">
              <a:solidFill>
                <a:srgbClr val="00B0F0"/>
              </a:solidFill>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38392516"/>
      </p:ext>
    </p:extLst>
  </p:cSld>
  <p:clrMapOvr>
    <a:masterClrMapping/>
  </p:clrMapOvr>
  <mc:AlternateContent xmlns:mc="http://schemas.openxmlformats.org/markup-compatibility/2006" xmlns:p14="http://schemas.microsoft.com/office/powerpoint/2010/main">
    <mc:Choice Requires="p14">
      <p:transition spd="slow" p14:dur="2000" advClick="0" advTm="20308"/>
    </mc:Choice>
    <mc:Fallback xmlns="">
      <p:transition spd="slow" advClick="0" advTm="2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smtClean="0">
                <a:solidFill>
                  <a:srgbClr val="FF0000"/>
                </a:solidFill>
                <a:latin typeface="Comic Sans MS" panose="030F0702030302020204" pitchFamily="66" charset="0"/>
              </a:rPr>
              <a:t>Facts or Key information</a:t>
            </a:r>
            <a:endParaRPr lang="en-GB" sz="5400" dirty="0">
              <a:solidFill>
                <a:srgbClr val="FF0000"/>
              </a:solidFill>
              <a:latin typeface="Comic Sans MS" panose="030F0702030302020204" pitchFamily="66" charset="0"/>
            </a:endParaRPr>
          </a:p>
        </p:txBody>
      </p:sp>
      <p:sp>
        <p:nvSpPr>
          <p:cNvPr id="3" name="Content Placeholder 2"/>
          <p:cNvSpPr>
            <a:spLocks noGrp="1"/>
          </p:cNvSpPr>
          <p:nvPr>
            <p:ph idx="1"/>
          </p:nvPr>
        </p:nvSpPr>
        <p:spPr>
          <a:xfrm>
            <a:off x="838200" y="2342147"/>
            <a:ext cx="10515600" cy="3834816"/>
          </a:xfrm>
        </p:spPr>
        <p:txBody>
          <a:bodyPr>
            <a:normAutofit/>
          </a:bodyPr>
          <a:lstStyle/>
          <a:p>
            <a:pPr marL="0" indent="0">
              <a:buNone/>
            </a:pPr>
            <a:r>
              <a:rPr lang="en-GB" sz="3200" dirty="0" smtClean="0">
                <a:latin typeface="Comic Sans MS" panose="030F0702030302020204" pitchFamily="66" charset="0"/>
              </a:rPr>
              <a:t>Add facts or key information to support your ideas.</a:t>
            </a:r>
          </a:p>
          <a:p>
            <a:pPr marL="0" indent="0">
              <a:buNone/>
            </a:pPr>
            <a:endParaRPr lang="en-GB" sz="3200" dirty="0" smtClean="0">
              <a:latin typeface="Comic Sans MS" panose="030F0702030302020204" pitchFamily="66" charset="0"/>
            </a:endParaRPr>
          </a:p>
          <a:p>
            <a:pPr marL="0" indent="0">
              <a:buNone/>
            </a:pPr>
            <a:endParaRPr lang="en-GB" sz="3200" dirty="0">
              <a:solidFill>
                <a:srgbClr val="7030A0"/>
              </a:solidFill>
              <a:latin typeface="Comic Sans MS" panose="030F0702030302020204" pitchFamily="66" charset="0"/>
            </a:endParaRPr>
          </a:p>
          <a:p>
            <a:pPr marL="0" indent="0">
              <a:buNone/>
            </a:pPr>
            <a:r>
              <a:rPr lang="en-GB" sz="3200" dirty="0" smtClean="0">
                <a:solidFill>
                  <a:srgbClr val="7030A0"/>
                </a:solidFill>
                <a:latin typeface="Comic Sans MS" panose="030F0702030302020204" pitchFamily="66" charset="0"/>
              </a:rPr>
              <a:t>Come to our school fair on Friday 12</a:t>
            </a:r>
            <a:r>
              <a:rPr lang="en-GB" sz="3200" baseline="30000" dirty="0" smtClean="0">
                <a:solidFill>
                  <a:srgbClr val="7030A0"/>
                </a:solidFill>
                <a:latin typeface="Comic Sans MS" panose="030F0702030302020204" pitchFamily="66" charset="0"/>
              </a:rPr>
              <a:t>th</a:t>
            </a:r>
            <a:r>
              <a:rPr lang="en-GB" sz="3200" dirty="0" smtClean="0">
                <a:solidFill>
                  <a:srgbClr val="7030A0"/>
                </a:solidFill>
                <a:latin typeface="Comic Sans MS" panose="030F0702030302020204" pitchFamily="66" charset="0"/>
              </a:rPr>
              <a:t> July at 3 o’clock. </a:t>
            </a:r>
            <a:endParaRPr lang="en-GB" sz="3200" dirty="0">
              <a:solidFill>
                <a:srgbClr val="7030A0"/>
              </a:solidFill>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77599197"/>
      </p:ext>
    </p:extLst>
  </p:cSld>
  <p:clrMapOvr>
    <a:masterClrMapping/>
  </p:clrMapOvr>
  <mc:AlternateContent xmlns:mc="http://schemas.openxmlformats.org/markup-compatibility/2006" xmlns:p14="http://schemas.microsoft.com/office/powerpoint/2010/main">
    <mc:Choice Requires="p14">
      <p:transition spd="slow" p14:dur="2000" advClick="0" advTm="39542"/>
    </mc:Choice>
    <mc:Fallback xmlns="">
      <p:transition spd="slow" advClick="0" advTm="39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smtClean="0">
                <a:solidFill>
                  <a:srgbClr val="FF0000"/>
                </a:solidFill>
                <a:latin typeface="Comic Sans MS" panose="030F0702030302020204" pitchFamily="66" charset="0"/>
              </a:rPr>
              <a:t>Expanded Noun Phrases</a:t>
            </a:r>
            <a:endParaRPr lang="en-GB" sz="5400" dirty="0">
              <a:solidFill>
                <a:srgbClr val="FF0000"/>
              </a:solidFill>
              <a:latin typeface="Comic Sans MS" panose="030F0702030302020204" pitchFamily="66" charset="0"/>
            </a:endParaRPr>
          </a:p>
        </p:txBody>
      </p:sp>
      <p:sp>
        <p:nvSpPr>
          <p:cNvPr id="3" name="Content Placeholder 2"/>
          <p:cNvSpPr>
            <a:spLocks noGrp="1"/>
          </p:cNvSpPr>
          <p:nvPr>
            <p:ph idx="1"/>
          </p:nvPr>
        </p:nvSpPr>
        <p:spPr>
          <a:xfrm>
            <a:off x="838200" y="2342147"/>
            <a:ext cx="10515600" cy="3834816"/>
          </a:xfrm>
        </p:spPr>
        <p:txBody>
          <a:bodyPr>
            <a:normAutofit/>
          </a:bodyPr>
          <a:lstStyle/>
          <a:p>
            <a:pPr marL="0" indent="0">
              <a:buNone/>
            </a:pPr>
            <a:r>
              <a:rPr lang="en-GB" sz="3200" dirty="0" smtClean="0">
                <a:latin typeface="Comic Sans MS" panose="030F0702030302020204" pitchFamily="66" charset="0"/>
              </a:rPr>
              <a:t>Use expanded noun phrase with amazing adjectives or modifying nouns to persuade the reader. </a:t>
            </a:r>
          </a:p>
          <a:p>
            <a:pPr marL="0" indent="0">
              <a:buNone/>
            </a:pPr>
            <a:endParaRPr lang="en-GB" sz="3200" dirty="0">
              <a:latin typeface="Comic Sans MS" panose="030F0702030302020204" pitchFamily="66" charset="0"/>
            </a:endParaRPr>
          </a:p>
          <a:p>
            <a:pPr marL="0" indent="0">
              <a:buNone/>
            </a:pPr>
            <a:r>
              <a:rPr lang="en-GB" sz="3200" dirty="0" smtClean="0">
                <a:solidFill>
                  <a:srgbClr val="00B050"/>
                </a:solidFill>
                <a:latin typeface="Comic Sans MS" panose="030F0702030302020204" pitchFamily="66" charset="0"/>
              </a:rPr>
              <a:t>A shiny, red scooter</a:t>
            </a:r>
          </a:p>
          <a:p>
            <a:pPr marL="0" indent="0">
              <a:buNone/>
            </a:pPr>
            <a:r>
              <a:rPr lang="en-GB" sz="3200" dirty="0" smtClean="0">
                <a:solidFill>
                  <a:srgbClr val="00B050"/>
                </a:solidFill>
                <a:latin typeface="Comic Sans MS" panose="030F0702030302020204" pitchFamily="66" charset="0"/>
              </a:rPr>
              <a:t>Some fun maths games</a:t>
            </a:r>
          </a:p>
          <a:p>
            <a:pPr marL="0" indent="0">
              <a:buNone/>
            </a:pPr>
            <a:endParaRPr lang="en-GB" sz="3200" dirty="0">
              <a:solidFill>
                <a:srgbClr val="00B0F0"/>
              </a:solidFill>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94806489"/>
      </p:ext>
    </p:extLst>
  </p:cSld>
  <p:clrMapOvr>
    <a:masterClrMapping/>
  </p:clrMapOvr>
  <mc:AlternateContent xmlns:mc="http://schemas.openxmlformats.org/markup-compatibility/2006" xmlns:p14="http://schemas.microsoft.com/office/powerpoint/2010/main">
    <mc:Choice Requires="p14">
      <p:transition spd="slow" p14:dur="2000" advClick="0" advTm="46114"/>
    </mc:Choice>
    <mc:Fallback xmlns="">
      <p:transition spd="slow" advClick="0" advTm="4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5400" dirty="0" smtClean="0">
                <a:solidFill>
                  <a:srgbClr val="FF0000"/>
                </a:solidFill>
                <a:latin typeface="Comic Sans MS" panose="030F0702030302020204" pitchFamily="66" charset="0"/>
              </a:rPr>
              <a:t>Can you spot the features in the following texts?</a:t>
            </a:r>
            <a:endParaRPr lang="en-GB" sz="5400" dirty="0">
              <a:solidFill>
                <a:srgbClr val="FF0000"/>
              </a:solidFill>
              <a:latin typeface="Comic Sans MS" panose="030F0702030302020204" pitchFamily="66" charset="0"/>
            </a:endParaRPr>
          </a:p>
        </p:txBody>
      </p:sp>
      <p:sp>
        <p:nvSpPr>
          <p:cNvPr id="3" name="Content Placeholder 2"/>
          <p:cNvSpPr>
            <a:spLocks noGrp="1"/>
          </p:cNvSpPr>
          <p:nvPr>
            <p:ph idx="1"/>
          </p:nvPr>
        </p:nvSpPr>
        <p:spPr>
          <a:xfrm>
            <a:off x="838200" y="2342147"/>
            <a:ext cx="10515600" cy="3834816"/>
          </a:xfrm>
        </p:spPr>
        <p:txBody>
          <a:bodyPr>
            <a:normAutofit/>
          </a:bodyPr>
          <a:lstStyle/>
          <a:p>
            <a:pPr marL="0" indent="0">
              <a:buNone/>
            </a:pPr>
            <a:endParaRPr lang="en-GB" sz="3200" dirty="0" smtClean="0">
              <a:latin typeface="Comic Sans MS" panose="030F0702030302020204" pitchFamily="66" charset="0"/>
            </a:endParaRPr>
          </a:p>
          <a:p>
            <a:r>
              <a:rPr lang="en-GB" sz="3200" dirty="0" smtClean="0">
                <a:latin typeface="Comic Sans MS" panose="030F0702030302020204" pitchFamily="66" charset="0"/>
              </a:rPr>
              <a:t> Are the </a:t>
            </a:r>
            <a:r>
              <a:rPr lang="en-GB" sz="3200" dirty="0" smtClean="0">
                <a:solidFill>
                  <a:srgbClr val="00B0F0"/>
                </a:solidFill>
                <a:latin typeface="Comic Sans MS" panose="030F0702030302020204" pitchFamily="66" charset="0"/>
              </a:rPr>
              <a:t>main ideas </a:t>
            </a:r>
            <a:r>
              <a:rPr lang="en-GB" sz="3200" dirty="0" smtClean="0">
                <a:latin typeface="Comic Sans MS" panose="030F0702030302020204" pitchFamily="66" charset="0"/>
              </a:rPr>
              <a:t>repeated?</a:t>
            </a:r>
          </a:p>
          <a:p>
            <a:r>
              <a:rPr lang="en-GB" sz="3200" dirty="0" smtClean="0">
                <a:latin typeface="Comic Sans MS" panose="030F0702030302020204" pitchFamily="66" charset="0"/>
              </a:rPr>
              <a:t>Did you spot any </a:t>
            </a:r>
            <a:r>
              <a:rPr lang="en-GB" sz="3200" dirty="0" smtClean="0">
                <a:solidFill>
                  <a:srgbClr val="7030A0"/>
                </a:solidFill>
                <a:latin typeface="Comic Sans MS" panose="030F0702030302020204" pitchFamily="66" charset="0"/>
              </a:rPr>
              <a:t>facts or key information</a:t>
            </a:r>
            <a:r>
              <a:rPr lang="en-GB" sz="3200" dirty="0" smtClean="0">
                <a:latin typeface="Comic Sans MS" panose="030F0702030302020204" pitchFamily="66" charset="0"/>
              </a:rPr>
              <a:t>?</a:t>
            </a:r>
          </a:p>
          <a:p>
            <a:r>
              <a:rPr lang="en-GB" sz="3200" dirty="0" smtClean="0">
                <a:latin typeface="Comic Sans MS" panose="030F0702030302020204" pitchFamily="66" charset="0"/>
              </a:rPr>
              <a:t>Are there any </a:t>
            </a:r>
            <a:r>
              <a:rPr lang="en-GB" sz="3200" dirty="0" smtClean="0">
                <a:solidFill>
                  <a:srgbClr val="00B050"/>
                </a:solidFill>
                <a:latin typeface="Comic Sans MS" panose="030F0702030302020204" pitchFamily="66" charset="0"/>
              </a:rPr>
              <a:t>expanded noun phrases</a:t>
            </a:r>
            <a:r>
              <a:rPr lang="en-GB" sz="3200" dirty="0" smtClean="0">
                <a:latin typeface="Comic Sans MS" panose="030F0702030302020204" pitchFamily="66" charset="0"/>
              </a:rPr>
              <a:t>?</a:t>
            </a:r>
            <a:endParaRPr lang="en-GB" sz="3200" dirty="0">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46313840"/>
      </p:ext>
    </p:extLst>
  </p:cSld>
  <p:clrMapOvr>
    <a:masterClrMapping/>
  </p:clrMapOvr>
  <mc:AlternateContent xmlns:mc="http://schemas.openxmlformats.org/markup-compatibility/2006" xmlns:p14="http://schemas.microsoft.com/office/powerpoint/2010/main">
    <mc:Choice Requires="p14">
      <p:transition spd="slow" p14:dur="2000" advClick="0" advTm="37464"/>
    </mc:Choice>
    <mc:Fallback xmlns="">
      <p:transition spd="slow" advClick="0" advTm="37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AF19D5-33B8-4255-AA68-3A8A15E04E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9" t="1835" r="859" b="27462"/>
          <a:stretch/>
        </p:blipFill>
        <p:spPr>
          <a:xfrm>
            <a:off x="2751148" y="0"/>
            <a:ext cx="6745778" cy="6864546"/>
          </a:xfrm>
          <a:prstGeom prst="rect">
            <a:avLst/>
          </a:prstGeom>
          <a:ln>
            <a:solidFill>
              <a:schemeClr val="tx1"/>
            </a:solid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585067"/>
      </p:ext>
    </p:extLst>
  </p:cSld>
  <p:clrMapOvr>
    <a:masterClrMapping/>
  </p:clrMapOvr>
  <mc:AlternateContent xmlns:mc="http://schemas.openxmlformats.org/markup-compatibility/2006" xmlns:p14="http://schemas.microsoft.com/office/powerpoint/2010/main">
    <mc:Choice Requires="p14">
      <p:transition spd="slow" p14:dur="2000" advClick="0" advTm="692050"/>
    </mc:Choice>
    <mc:Fallback xmlns="">
      <p:transition spd="slow" advClick="0" advTm="69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7044A1C68BD4C94A30BCF35C50B21" ma:contentTypeVersion="6" ma:contentTypeDescription="Create a new document." ma:contentTypeScope="" ma:versionID="1b176be6737bea82aa036f5de0ec208a">
  <xsd:schema xmlns:xsd="http://www.w3.org/2001/XMLSchema" xmlns:xs="http://www.w3.org/2001/XMLSchema" xmlns:p="http://schemas.microsoft.com/office/2006/metadata/properties" xmlns:ns2="b56fac23-60d4-4943-8ef5-74c6083a7b6c" targetNamespace="http://schemas.microsoft.com/office/2006/metadata/properties" ma:root="true" ma:fieldsID="a849d26107bce6f199e44061d0f19b66" ns2:_="">
    <xsd:import namespace="b56fac23-60d4-4943-8ef5-74c6083a7b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fac23-60d4-4943-8ef5-74c6083a7b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BB0F0B-FA8E-4A59-95DF-BF90BEFB43F0}"/>
</file>

<file path=customXml/itemProps2.xml><?xml version="1.0" encoding="utf-8"?>
<ds:datastoreItem xmlns:ds="http://schemas.openxmlformats.org/officeDocument/2006/customXml" ds:itemID="{806D203E-B6FC-42A4-A513-8D667122FFE4}"/>
</file>

<file path=customXml/itemProps3.xml><?xml version="1.0" encoding="utf-8"?>
<ds:datastoreItem xmlns:ds="http://schemas.openxmlformats.org/officeDocument/2006/customXml" ds:itemID="{0893BB36-CB94-4AC1-96C4-B073938AE520}"/>
</file>

<file path=docProps/app.xml><?xml version="1.0" encoding="utf-8"?>
<Properties xmlns="http://schemas.openxmlformats.org/officeDocument/2006/extended-properties" xmlns:vt="http://schemas.openxmlformats.org/officeDocument/2006/docPropsVTypes">
  <TotalTime>43</TotalTime>
  <Words>300</Words>
  <Application>Microsoft Office PowerPoint</Application>
  <PresentationFormat>Widescreen</PresentationFormat>
  <Paragraphs>41</Paragraphs>
  <Slides>13</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Comic Sans MS</vt:lpstr>
      <vt:lpstr>Office Theme</vt:lpstr>
      <vt:lpstr>PowerPoint Presentation</vt:lpstr>
      <vt:lpstr>Monday 18th January 2021  LO: Explore the features of a persuasive text.</vt:lpstr>
      <vt:lpstr>Writing to Persuade</vt:lpstr>
      <vt:lpstr>Features of Writing to Persuade </vt:lpstr>
      <vt:lpstr>Repeat the Main Idea</vt:lpstr>
      <vt:lpstr>Facts or Key information</vt:lpstr>
      <vt:lpstr>Expanded Noun Phrases</vt:lpstr>
      <vt:lpstr>Can you spot the features in the following texts?</vt:lpstr>
      <vt:lpstr>PowerPoint Presentation</vt:lpstr>
      <vt:lpstr>PowerPoint Presentation</vt:lpstr>
      <vt:lpstr>PowerPoint Presentation</vt:lpstr>
      <vt:lpstr>PowerPoint Presentation</vt:lpstr>
      <vt:lpstr>Activity time!</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18th January 2021  LO: Explore the features of a persuasive text.</dc:title>
  <dc:creator>Reid Ellie</dc:creator>
  <cp:lastModifiedBy>Paula Candish</cp:lastModifiedBy>
  <cp:revision>7</cp:revision>
  <dcterms:created xsi:type="dcterms:W3CDTF">2021-01-12T12:40:09Z</dcterms:created>
  <dcterms:modified xsi:type="dcterms:W3CDTF">2021-01-15T11:15:10Z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0x010100E607044A1C68BD4C94A30BCF35C50B21</vt:lpwstr>
  </property>
</Properties>
</file>