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3" r:id="rId3"/>
    <p:sldId id="264" r:id="rId4"/>
    <p:sldId id="256" r:id="rId5"/>
    <p:sldId id="257" r:id="rId6"/>
    <p:sldId id="260" r:id="rId7"/>
    <p:sldId id="261" r:id="rId8"/>
    <p:sldId id="262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00A2-1E17-4D33-9F94-3466BEFFA3BD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8804-8E5D-499C-97F1-92E0DADE4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375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00A2-1E17-4D33-9F94-3466BEFFA3BD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8804-8E5D-499C-97F1-92E0DADE4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17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00A2-1E17-4D33-9F94-3466BEFFA3BD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8804-8E5D-499C-97F1-92E0DADE4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208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00A2-1E17-4D33-9F94-3466BEFFA3BD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8804-8E5D-499C-97F1-92E0DADE4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126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00A2-1E17-4D33-9F94-3466BEFFA3BD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8804-8E5D-499C-97F1-92E0DADE4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405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00A2-1E17-4D33-9F94-3466BEFFA3BD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8804-8E5D-499C-97F1-92E0DADE4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873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00A2-1E17-4D33-9F94-3466BEFFA3BD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8804-8E5D-499C-97F1-92E0DADE4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767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00A2-1E17-4D33-9F94-3466BEFFA3BD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8804-8E5D-499C-97F1-92E0DADE4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07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00A2-1E17-4D33-9F94-3466BEFFA3BD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8804-8E5D-499C-97F1-92E0DADE4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68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00A2-1E17-4D33-9F94-3466BEFFA3BD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8804-8E5D-499C-97F1-92E0DADE4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88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00A2-1E17-4D33-9F94-3466BEFFA3BD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8804-8E5D-499C-97F1-92E0DADE4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36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F00A2-1E17-4D33-9F94-3466BEFFA3BD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08804-8E5D-499C-97F1-92E0DADE4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97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836712"/>
            <a:ext cx="66967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Georgia" panose="02040502050405020303" pitchFamily="18" charset="0"/>
              </a:rPr>
              <a:t>Friday 22</a:t>
            </a:r>
            <a:r>
              <a:rPr lang="en-GB" sz="4400" baseline="30000" dirty="0" smtClean="0">
                <a:latin typeface="Georgia" panose="02040502050405020303" pitchFamily="18" charset="0"/>
              </a:rPr>
              <a:t>nd</a:t>
            </a:r>
            <a:r>
              <a:rPr lang="en-GB" sz="4400" dirty="0" smtClean="0">
                <a:latin typeface="Georgia" panose="02040502050405020303" pitchFamily="18" charset="0"/>
              </a:rPr>
              <a:t> January </a:t>
            </a:r>
          </a:p>
          <a:p>
            <a:pPr algn="ctr"/>
            <a:endParaRPr lang="en-GB" sz="4400" dirty="0">
              <a:latin typeface="Georgia" panose="02040502050405020303" pitchFamily="18" charset="0"/>
            </a:endParaRPr>
          </a:p>
          <a:p>
            <a:pPr algn="ctr"/>
            <a:r>
              <a:rPr lang="en-GB" sz="4400" dirty="0" smtClean="0">
                <a:latin typeface="Georgia" panose="02040502050405020303" pitchFamily="18" charset="0"/>
              </a:rPr>
              <a:t>RE</a:t>
            </a:r>
            <a:endParaRPr lang="en-GB" sz="4400" dirty="0">
              <a:latin typeface="Georgia" panose="02040502050405020303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0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"/>
    </mc:Choice>
    <mc:Fallback xmlns="">
      <p:transition spd="slow" advTm="1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Georgia" panose="02040502050405020303" pitchFamily="18" charset="0"/>
              </a:rPr>
              <a:t>Respond thoughtfully to a range of sacred writings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2980928"/>
          </a:xfrm>
        </p:spPr>
        <p:txBody>
          <a:bodyPr/>
          <a:lstStyle/>
          <a:p>
            <a:r>
              <a:rPr lang="en-GB" dirty="0">
                <a:latin typeface="Georgia" panose="02040502050405020303" pitchFamily="18" charset="0"/>
              </a:rPr>
              <a:t>Investigate the four noble truths.</a:t>
            </a:r>
          </a:p>
          <a:p>
            <a:r>
              <a:rPr lang="en-GB" dirty="0">
                <a:latin typeface="Georgia" panose="02040502050405020303" pitchFamily="18" charset="0"/>
              </a:rPr>
              <a:t>Examine one truth in detail.</a:t>
            </a:r>
          </a:p>
          <a:p>
            <a:r>
              <a:rPr lang="en-GB" dirty="0">
                <a:latin typeface="Georgia" panose="02040502050405020303" pitchFamily="18" charset="0"/>
              </a:rPr>
              <a:t>Present findings. </a:t>
            </a:r>
          </a:p>
          <a:p>
            <a:r>
              <a:rPr lang="en-GB" dirty="0">
                <a:latin typeface="Georgia" panose="02040502050405020303" pitchFamily="18" charset="0"/>
              </a:rPr>
              <a:t>Relate noble truths to own life.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5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4"/>
    </mc:Choice>
    <mc:Fallback xmlns="">
      <p:transition spd="slow" advTm="2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84785"/>
            <a:ext cx="8229600" cy="280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i="1" dirty="0" smtClean="0">
                <a:latin typeface="Georgia" panose="02040502050405020303" pitchFamily="18" charset="0"/>
              </a:rPr>
              <a:t>What do the Four Noble truths mean to Buddhists? </a:t>
            </a:r>
            <a:endParaRPr lang="en-GB" sz="4800" i="1" dirty="0">
              <a:latin typeface="Georgia" panose="02040502050405020303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4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53"/>
    </mc:Choice>
    <mc:Fallback xmlns="">
      <p:transition spd="slow" advTm="1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8784976" cy="3456384"/>
          </a:xfrm>
        </p:spPr>
        <p:txBody>
          <a:bodyPr>
            <a:normAutofit fontScale="92500"/>
          </a:bodyPr>
          <a:lstStyle/>
          <a:p>
            <a:pPr algn="l"/>
            <a:r>
              <a:rPr lang="en-GB" dirty="0" smtClean="0">
                <a:solidFill>
                  <a:schemeClr val="tx1"/>
                </a:solidFill>
                <a:latin typeface="Georgia" panose="02040502050405020303" pitchFamily="18" charset="0"/>
              </a:rPr>
              <a:t>The teachings of Buddhism are based on </a:t>
            </a:r>
          </a:p>
          <a:p>
            <a:pPr algn="l"/>
            <a:r>
              <a:rPr lang="en-GB" b="1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4 truths</a:t>
            </a:r>
            <a:r>
              <a:rPr lang="en-GB" dirty="0" smtClean="0">
                <a:solidFill>
                  <a:schemeClr val="tx1"/>
                </a:solidFill>
                <a:latin typeface="Georgia" panose="02040502050405020303" pitchFamily="18" charset="0"/>
              </a:rPr>
              <a:t>.</a:t>
            </a:r>
          </a:p>
          <a:p>
            <a:pPr algn="l"/>
            <a:r>
              <a:rPr lang="en-GB" dirty="0" smtClean="0">
                <a:solidFill>
                  <a:schemeClr val="tx1"/>
                </a:solidFill>
                <a:latin typeface="Georgia" panose="02040502050405020303" pitchFamily="18" charset="0"/>
              </a:rPr>
              <a:t>Today we will be learning about what each of these truths are.</a:t>
            </a:r>
          </a:p>
          <a:p>
            <a:pPr algn="l"/>
            <a:endParaRPr lang="en-GB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lvl="3" algn="l"/>
            <a:r>
              <a:rPr lang="en-GB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"I teach suffering, its origin, cessation and path. That's all I teach"</a:t>
            </a:r>
            <a:r>
              <a:rPr lang="en-GB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, </a:t>
            </a:r>
            <a:r>
              <a:rPr lang="en-GB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declared the Buddha 2500 years ago.</a:t>
            </a:r>
            <a:endParaRPr lang="en-GB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Statue of Budd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67" y="3284984"/>
            <a:ext cx="1143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1192" y="188640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Georgia" panose="02040502050405020303" pitchFamily="18" charset="0"/>
              </a:rPr>
              <a:t>The Four Noble Truths</a:t>
            </a:r>
            <a:endParaRPr lang="en-GB" sz="4000" dirty="0">
              <a:latin typeface="Georgia" panose="02040502050405020303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0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4"/>
    </mc:Choice>
    <mc:Fallback xmlns="">
      <p:transition spd="slow" advTm="13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025" y="476672"/>
            <a:ext cx="8928992" cy="720080"/>
          </a:xfrm>
        </p:spPr>
        <p:txBody>
          <a:bodyPr>
            <a:normAutofit/>
          </a:bodyPr>
          <a:lstStyle/>
          <a:p>
            <a:pPr algn="l"/>
            <a:r>
              <a:rPr lang="en-GB" sz="2000" dirty="0">
                <a:solidFill>
                  <a:schemeClr val="tx1"/>
                </a:solidFill>
                <a:latin typeface="Georgia" panose="02040502050405020303" pitchFamily="18" charset="0"/>
              </a:rPr>
              <a:t>In the first two Noble </a:t>
            </a:r>
            <a:r>
              <a:rPr lang="en-GB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Truths, </a:t>
            </a:r>
            <a:r>
              <a:rPr lang="en-GB" sz="2000" dirty="0">
                <a:solidFill>
                  <a:schemeClr val="tx1"/>
                </a:solidFill>
                <a:latin typeface="Georgia" panose="02040502050405020303" pitchFamily="18" charset="0"/>
              </a:rPr>
              <a:t>t</a:t>
            </a:r>
            <a:r>
              <a:rPr lang="en-GB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he Buddha realised </a:t>
            </a:r>
            <a:r>
              <a:rPr lang="en-GB" sz="2000" dirty="0">
                <a:solidFill>
                  <a:schemeClr val="tx1"/>
                </a:solidFill>
                <a:latin typeface="Georgia" panose="02040502050405020303" pitchFamily="18" charset="0"/>
              </a:rPr>
              <a:t>the problem (suffering) and identified its </a:t>
            </a:r>
            <a:r>
              <a:rPr lang="en-GB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cause.</a:t>
            </a:r>
            <a:endParaRPr lang="en-GB" sz="2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700808"/>
            <a:ext cx="3744416" cy="3847207"/>
          </a:xfrm>
          <a:prstGeom prst="rect">
            <a:avLst/>
          </a:prstGeom>
          <a:noFill/>
          <a:ln w="63500" cmpd="thickThin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 err="1" smtClean="0">
                <a:latin typeface="Georgia" panose="02040502050405020303" pitchFamily="18" charset="0"/>
              </a:rPr>
              <a:t>Dukkha</a:t>
            </a:r>
            <a:endParaRPr lang="en-GB" sz="2800" b="1" u="sng" dirty="0" smtClean="0">
              <a:latin typeface="Georgia" panose="02040502050405020303" pitchFamily="18" charset="0"/>
            </a:endParaRPr>
          </a:p>
          <a:p>
            <a:endParaRPr lang="en-GB" dirty="0">
              <a:latin typeface="Georgia" panose="02040502050405020303" pitchFamily="18" charset="0"/>
            </a:endParaRPr>
          </a:p>
          <a:p>
            <a:r>
              <a:rPr lang="en-GB" dirty="0" err="1" smtClean="0">
                <a:latin typeface="Georgia" panose="02040502050405020303" pitchFamily="18" charset="0"/>
              </a:rPr>
              <a:t>Dukkha</a:t>
            </a:r>
            <a:r>
              <a:rPr lang="en-GB" dirty="0" smtClean="0">
                <a:latin typeface="Georgia" panose="02040502050405020303" pitchFamily="18" charset="0"/>
              </a:rPr>
              <a:t> is the truth of suffering.  The Buddha relates these truths to what he saw when he left the palace: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Georgia" panose="02040502050405020303" pitchFamily="18" charset="0"/>
              </a:rPr>
              <a:t>Getting old;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Georgia" panose="02040502050405020303" pitchFamily="18" charset="0"/>
              </a:rPr>
              <a:t>Becoming sick;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Georgia" panose="02040502050405020303" pitchFamily="18" charset="0"/>
              </a:rPr>
              <a:t>Death.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>
              <a:latin typeface="Georgia" panose="02040502050405020303" pitchFamily="18" charset="0"/>
            </a:endParaRPr>
          </a:p>
          <a:p>
            <a:r>
              <a:rPr lang="en-GB" dirty="0" smtClean="0">
                <a:latin typeface="Georgia" panose="02040502050405020303" pitchFamily="18" charset="0"/>
              </a:rPr>
              <a:t>The Buddha taught that we don’t always get what we want from life and we have to accept that.</a:t>
            </a:r>
            <a:endParaRPr lang="en-GB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994490">
            <a:off x="4819141" y="2470251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Is there anything you want in life but can’t have?</a:t>
            </a:r>
          </a:p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Is the thing you want a material possession?</a:t>
            </a:r>
          </a:p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Do you think having the material possession will make you happy for a long time?</a:t>
            </a:r>
            <a:endParaRPr lang="en-GB" b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72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84"/>
    </mc:Choice>
    <mc:Fallback xmlns="">
      <p:transition spd="slow" advTm="105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015" y="404664"/>
            <a:ext cx="8928992" cy="720080"/>
          </a:xfrm>
        </p:spPr>
        <p:txBody>
          <a:bodyPr>
            <a:normAutofit/>
          </a:bodyPr>
          <a:lstStyle/>
          <a:p>
            <a:pPr algn="l"/>
            <a:r>
              <a:rPr lang="en-GB" sz="2000" dirty="0">
                <a:solidFill>
                  <a:schemeClr val="tx1"/>
                </a:solidFill>
                <a:latin typeface="Georgia" panose="02040502050405020303" pitchFamily="18" charset="0"/>
              </a:rPr>
              <a:t>In the first two Noble </a:t>
            </a:r>
            <a:r>
              <a:rPr lang="en-GB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Truths, </a:t>
            </a:r>
            <a:r>
              <a:rPr lang="en-GB" sz="2000" dirty="0">
                <a:solidFill>
                  <a:schemeClr val="tx1"/>
                </a:solidFill>
                <a:latin typeface="Georgia" panose="02040502050405020303" pitchFamily="18" charset="0"/>
              </a:rPr>
              <a:t>t</a:t>
            </a:r>
            <a:r>
              <a:rPr lang="en-GB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he Buddha realised </a:t>
            </a:r>
            <a:r>
              <a:rPr lang="en-GB" sz="2000" dirty="0">
                <a:solidFill>
                  <a:schemeClr val="tx1"/>
                </a:solidFill>
                <a:latin typeface="Georgia" panose="02040502050405020303" pitchFamily="18" charset="0"/>
              </a:rPr>
              <a:t>the problem (suffering) and identified its </a:t>
            </a:r>
            <a:r>
              <a:rPr lang="en-GB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cause.</a:t>
            </a:r>
            <a:endParaRPr lang="en-GB" sz="2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015" y="1628800"/>
            <a:ext cx="3744416" cy="4401205"/>
          </a:xfrm>
          <a:prstGeom prst="rect">
            <a:avLst/>
          </a:prstGeom>
          <a:noFill/>
          <a:ln w="63500" cmpd="thickThin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 err="1" smtClean="0">
                <a:latin typeface="Georgia" panose="02040502050405020303" pitchFamily="18" charset="0"/>
              </a:rPr>
              <a:t>Samudāya</a:t>
            </a:r>
            <a:endParaRPr lang="en-GB" sz="2800" b="1" u="sng" dirty="0" smtClean="0">
              <a:latin typeface="Georgia" panose="02040502050405020303" pitchFamily="18" charset="0"/>
            </a:endParaRPr>
          </a:p>
          <a:p>
            <a:pPr algn="ctr"/>
            <a:endParaRPr lang="en-GB" dirty="0">
              <a:latin typeface="Georgia" panose="02040502050405020303" pitchFamily="18" charset="0"/>
            </a:endParaRPr>
          </a:p>
          <a:p>
            <a:r>
              <a:rPr lang="en-GB" dirty="0" smtClean="0">
                <a:latin typeface="Georgia" panose="02040502050405020303" pitchFamily="18" charset="0"/>
              </a:rPr>
              <a:t>The Buddha says that all of our worries and problems are caused by desire.</a:t>
            </a:r>
          </a:p>
          <a:p>
            <a:endParaRPr lang="en-GB" dirty="0">
              <a:latin typeface="Georgia" panose="02040502050405020303" pitchFamily="18" charset="0"/>
            </a:endParaRPr>
          </a:p>
          <a:p>
            <a:r>
              <a:rPr lang="en-GB" dirty="0" smtClean="0">
                <a:latin typeface="Georgia" panose="02040502050405020303" pitchFamily="18" charset="0"/>
              </a:rPr>
              <a:t>He stated that desire comes from 3 things: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Georgia" panose="02040502050405020303" pitchFamily="18" charset="0"/>
              </a:rPr>
              <a:t>Greed </a:t>
            </a:r>
            <a:r>
              <a:rPr lang="en-GB" dirty="0" smtClean="0">
                <a:latin typeface="Georgia" panose="02040502050405020303" pitchFamily="18" charset="0"/>
              </a:rPr>
              <a:t>(which is represented </a:t>
            </a:r>
            <a:r>
              <a:rPr lang="en-GB" dirty="0">
                <a:latin typeface="Georgia" panose="02040502050405020303" pitchFamily="18" charset="0"/>
              </a:rPr>
              <a:t>in art by a </a:t>
            </a:r>
            <a:r>
              <a:rPr lang="en-GB" dirty="0" smtClean="0">
                <a:latin typeface="Georgia" panose="02040502050405020303" pitchFamily="18" charset="0"/>
              </a:rPr>
              <a:t>rooster);</a:t>
            </a:r>
            <a:endParaRPr lang="en-GB" dirty="0">
              <a:latin typeface="Georgia" panose="02040502050405020303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Georgia" panose="02040502050405020303" pitchFamily="18" charset="0"/>
              </a:rPr>
              <a:t>Ignorance </a:t>
            </a:r>
            <a:r>
              <a:rPr lang="en-GB" dirty="0" smtClean="0">
                <a:latin typeface="Georgia" panose="02040502050405020303" pitchFamily="18" charset="0"/>
              </a:rPr>
              <a:t>(which is </a:t>
            </a:r>
            <a:r>
              <a:rPr lang="en-GB" dirty="0">
                <a:latin typeface="Georgia" panose="02040502050405020303" pitchFamily="18" charset="0"/>
              </a:rPr>
              <a:t>represented by a </a:t>
            </a:r>
            <a:r>
              <a:rPr lang="en-GB" dirty="0" smtClean="0">
                <a:latin typeface="Georgia" panose="02040502050405020303" pitchFamily="18" charset="0"/>
              </a:rPr>
              <a:t>pig);</a:t>
            </a:r>
            <a:endParaRPr lang="en-GB" dirty="0">
              <a:latin typeface="Georgia" panose="02040502050405020303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Georgia" panose="02040502050405020303" pitchFamily="18" charset="0"/>
              </a:rPr>
              <a:t>Hatred and destructive </a:t>
            </a:r>
            <a:r>
              <a:rPr lang="en-GB" dirty="0" smtClean="0">
                <a:latin typeface="Georgia" panose="02040502050405020303" pitchFamily="18" charset="0"/>
              </a:rPr>
              <a:t>urges (represented </a:t>
            </a:r>
            <a:r>
              <a:rPr lang="en-GB" dirty="0">
                <a:latin typeface="Georgia" panose="02040502050405020303" pitchFamily="18" charset="0"/>
              </a:rPr>
              <a:t>by a </a:t>
            </a:r>
            <a:r>
              <a:rPr lang="en-GB" dirty="0" smtClean="0">
                <a:latin typeface="Georgia" panose="02040502050405020303" pitchFamily="18" charset="0"/>
              </a:rPr>
              <a:t>snake).</a:t>
            </a:r>
            <a:endParaRPr lang="en-GB" dirty="0">
              <a:latin typeface="Georgia" panose="02040502050405020303" pitchFamily="18" charset="0"/>
            </a:endParaRP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 rot="19994490">
            <a:off x="4771764" y="2680656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Have you ever got something and then wanted more or wanted something else?</a:t>
            </a:r>
          </a:p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Which of the 3 desires does wanting more come from?</a:t>
            </a:r>
            <a:endParaRPr lang="en-GB" b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86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52"/>
    </mc:Choice>
    <mc:Fallback xmlns="">
      <p:transition spd="slow" advTm="77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679" y="1268760"/>
            <a:ext cx="4666271" cy="4678204"/>
          </a:xfrm>
          <a:prstGeom prst="rect">
            <a:avLst/>
          </a:prstGeom>
          <a:noFill/>
          <a:ln w="63500" cmpd="thickThin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 err="1">
                <a:latin typeface="Georgia" panose="02040502050405020303" pitchFamily="18" charset="0"/>
              </a:rPr>
              <a:t>Nirodha</a:t>
            </a:r>
            <a:endParaRPr lang="en-GB" sz="2800" b="1" u="sng" dirty="0" smtClean="0">
              <a:latin typeface="Georgia" panose="02040502050405020303" pitchFamily="18" charset="0"/>
            </a:endParaRPr>
          </a:p>
          <a:p>
            <a:pPr algn="ctr"/>
            <a:endParaRPr lang="en-GB" dirty="0">
              <a:latin typeface="Georgia" panose="02040502050405020303" pitchFamily="18" charset="0"/>
            </a:endParaRPr>
          </a:p>
          <a:p>
            <a:r>
              <a:rPr lang="en-GB" dirty="0" smtClean="0">
                <a:latin typeface="Georgia" panose="02040502050405020303" pitchFamily="18" charset="0"/>
              </a:rPr>
              <a:t>The third truth that the Buddha taught is that to get rid of desire, we have to detach ourselves from possessions.  </a:t>
            </a:r>
          </a:p>
          <a:p>
            <a:r>
              <a:rPr lang="en-GB" dirty="0" smtClean="0">
                <a:latin typeface="Georgia" panose="02040502050405020303" pitchFamily="18" charset="0"/>
              </a:rPr>
              <a:t>This means we need to be liberated from any material goods.</a:t>
            </a:r>
          </a:p>
          <a:p>
            <a:r>
              <a:rPr lang="en-GB" dirty="0" smtClean="0">
                <a:latin typeface="Georgia" panose="02040502050405020303" pitchFamily="18" charset="0"/>
              </a:rPr>
              <a:t>The Buddha taught people that once they got rid of the need for possessions, they would have reached a state of mind called nirvana.</a:t>
            </a:r>
          </a:p>
          <a:p>
            <a:r>
              <a:rPr lang="en-GB" u="sng" dirty="0" smtClean="0">
                <a:latin typeface="Georgia" panose="02040502050405020303" pitchFamily="18" charset="0"/>
              </a:rPr>
              <a:t>You can only reach nirvana once you have got rid of </a:t>
            </a:r>
            <a:r>
              <a:rPr lang="en-GB" u="sng" dirty="0">
                <a:latin typeface="Georgia" panose="02040502050405020303" pitchFamily="18" charset="0"/>
              </a:rPr>
              <a:t>greed, delusion and </a:t>
            </a:r>
            <a:r>
              <a:rPr lang="en-GB" u="sng" dirty="0" smtClean="0">
                <a:latin typeface="Georgia" panose="02040502050405020303" pitchFamily="18" charset="0"/>
              </a:rPr>
              <a:t>hatred</a:t>
            </a:r>
            <a:r>
              <a:rPr lang="en-GB" dirty="0" smtClean="0">
                <a:latin typeface="Georgia" panose="02040502050405020303" pitchFamily="18" charset="0"/>
              </a:rPr>
              <a:t>.</a:t>
            </a:r>
          </a:p>
          <a:p>
            <a:r>
              <a:rPr lang="en-GB" dirty="0" smtClean="0">
                <a:latin typeface="Georgia" panose="02040502050405020303" pitchFamily="18" charset="0"/>
              </a:rPr>
              <a:t>The Buddha said that when you have reached nirvana, you will have compassion for all living things.</a:t>
            </a:r>
          </a:p>
        </p:txBody>
      </p:sp>
      <p:sp>
        <p:nvSpPr>
          <p:cNvPr id="5" name="TextBox 4"/>
          <p:cNvSpPr txBox="1"/>
          <p:nvPr/>
        </p:nvSpPr>
        <p:spPr>
          <a:xfrm rot="19994490">
            <a:off x="5424159" y="2038101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What do we mean by the word compassion?</a:t>
            </a:r>
          </a:p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Why do you think the Buddha thought it was important to have compassion for all living things?</a:t>
            </a:r>
            <a:endParaRPr lang="en-GB" b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16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97"/>
    </mc:Choice>
    <mc:Fallback xmlns="">
      <p:transition spd="slow" advTm="107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628800"/>
            <a:ext cx="3744416" cy="3016210"/>
          </a:xfrm>
          <a:prstGeom prst="rect">
            <a:avLst/>
          </a:prstGeom>
          <a:noFill/>
          <a:ln w="63500" cmpd="thickThin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 err="1" smtClean="0">
                <a:latin typeface="Georgia" panose="02040502050405020303" pitchFamily="18" charset="0"/>
              </a:rPr>
              <a:t>Magga</a:t>
            </a:r>
            <a:endParaRPr lang="en-GB" sz="2800" b="1" u="sng" dirty="0" smtClean="0">
              <a:latin typeface="Georgia" panose="02040502050405020303" pitchFamily="18" charset="0"/>
            </a:endParaRPr>
          </a:p>
          <a:p>
            <a:pPr algn="ctr"/>
            <a:endParaRPr lang="en-GB" dirty="0">
              <a:latin typeface="Georgia" panose="02040502050405020303" pitchFamily="18" charset="0"/>
            </a:endParaRPr>
          </a:p>
          <a:p>
            <a:r>
              <a:rPr lang="en-GB" dirty="0">
                <a:latin typeface="Georgia" panose="02040502050405020303" pitchFamily="18" charset="0"/>
              </a:rPr>
              <a:t>The final Noble Truth is the Buddha's </a:t>
            </a:r>
            <a:r>
              <a:rPr lang="en-GB" dirty="0" smtClean="0">
                <a:latin typeface="Georgia" panose="02040502050405020303" pitchFamily="18" charset="0"/>
              </a:rPr>
              <a:t>hope </a:t>
            </a:r>
            <a:r>
              <a:rPr lang="en-GB" dirty="0">
                <a:latin typeface="Georgia" panose="02040502050405020303" pitchFamily="18" charset="0"/>
              </a:rPr>
              <a:t>for the end of suffering. </a:t>
            </a:r>
            <a:endParaRPr lang="en-GB" dirty="0" smtClean="0">
              <a:latin typeface="Georgia" panose="02040502050405020303" pitchFamily="18" charset="0"/>
            </a:endParaRPr>
          </a:p>
          <a:p>
            <a:r>
              <a:rPr lang="en-GB" dirty="0" smtClean="0">
                <a:latin typeface="Georgia" panose="02040502050405020303" pitchFamily="18" charset="0"/>
              </a:rPr>
              <a:t>The Buddha said that there are 8 steps that should be followed in order to get rid of suffering.</a:t>
            </a:r>
          </a:p>
          <a:p>
            <a:r>
              <a:rPr lang="en-GB" dirty="0" smtClean="0">
                <a:latin typeface="Georgia" panose="02040502050405020303" pitchFamily="18" charset="0"/>
              </a:rPr>
              <a:t>We will be learning about the 8 steps in our next lesson.</a:t>
            </a:r>
            <a:endParaRPr lang="en-GB" dirty="0"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9994490">
            <a:off x="4704079" y="1683577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Do you think that having compassion for other living things might help to end suffering?</a:t>
            </a:r>
          </a:p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How can we make sure that we have compassion for other living things?</a:t>
            </a:r>
            <a:endParaRPr lang="en-GB" b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23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54"/>
    </mc:Choice>
    <mc:Fallback xmlns="">
      <p:transition spd="slow" advTm="99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2700" dirty="0">
                <a:latin typeface="Georgia" panose="02040502050405020303" pitchFamily="18" charset="0"/>
              </a:rPr>
              <a:t>Explain each of the four noble truths using the subheadings Dukkha, </a:t>
            </a:r>
            <a:r>
              <a:rPr lang="en-GB" sz="2700" dirty="0" err="1">
                <a:latin typeface="Georgia" panose="02040502050405020303" pitchFamily="18" charset="0"/>
              </a:rPr>
              <a:t>Samudāya</a:t>
            </a:r>
            <a:r>
              <a:rPr lang="en-GB" sz="2700" dirty="0">
                <a:latin typeface="Georgia" panose="02040502050405020303" pitchFamily="18" charset="0"/>
              </a:rPr>
              <a:t>, </a:t>
            </a:r>
            <a:r>
              <a:rPr lang="en-GB" sz="2700" dirty="0" err="1">
                <a:latin typeface="Georgia" panose="02040502050405020303" pitchFamily="18" charset="0"/>
              </a:rPr>
              <a:t>Nirodha</a:t>
            </a:r>
            <a:r>
              <a:rPr lang="en-GB" sz="2700" dirty="0">
                <a:latin typeface="Georgia" panose="02040502050405020303" pitchFamily="18" charset="0"/>
              </a:rPr>
              <a:t> and </a:t>
            </a:r>
            <a:r>
              <a:rPr lang="en-GB" sz="2700" dirty="0" err="1">
                <a:latin typeface="Georgia" panose="02040502050405020303" pitchFamily="18" charset="0"/>
              </a:rPr>
              <a:t>Magga</a:t>
            </a:r>
            <a:r>
              <a:rPr lang="en-GB" sz="2700" dirty="0">
                <a:latin typeface="Georgia" panose="02040502050405020303" pitchFamily="18" charset="0"/>
              </a:rPr>
              <a:t>. </a:t>
            </a:r>
            <a:r>
              <a:rPr lang="en-GB" sz="2700" dirty="0" smtClean="0">
                <a:latin typeface="Georgia" panose="02040502050405020303" pitchFamily="18" charset="0"/>
              </a:rPr>
              <a:t/>
            </a:r>
            <a:br>
              <a:rPr lang="en-GB" sz="2700" dirty="0" smtClean="0">
                <a:latin typeface="Georgia" panose="02040502050405020303" pitchFamily="18" charset="0"/>
              </a:rPr>
            </a:br>
            <a:r>
              <a:rPr lang="en-GB" sz="2700" dirty="0" smtClean="0">
                <a:latin typeface="Georgia" panose="02040502050405020303" pitchFamily="18" charset="0"/>
              </a:rPr>
              <a:t>Answer </a:t>
            </a:r>
            <a:r>
              <a:rPr lang="en-GB" sz="2700" dirty="0">
                <a:latin typeface="Georgia" panose="02040502050405020303" pitchFamily="18" charset="0"/>
              </a:rPr>
              <a:t>the question: </a:t>
            </a:r>
            <a:r>
              <a:rPr lang="en-GB" sz="2700" dirty="0" smtClean="0">
                <a:latin typeface="Georgia" panose="02040502050405020303" pitchFamily="18" charset="0"/>
              </a:rPr>
              <a:t/>
            </a:r>
            <a:br>
              <a:rPr lang="en-GB" sz="2700" dirty="0" smtClean="0">
                <a:latin typeface="Georgia" panose="02040502050405020303" pitchFamily="18" charset="0"/>
              </a:rPr>
            </a:br>
            <a:r>
              <a:rPr lang="en-GB" sz="2700" i="1" dirty="0" smtClean="0">
                <a:latin typeface="Georgia" panose="02040502050405020303" pitchFamily="18" charset="0"/>
              </a:rPr>
              <a:t>If </a:t>
            </a:r>
            <a:r>
              <a:rPr lang="en-GB" sz="2700" i="1" dirty="0">
                <a:latin typeface="Georgia" panose="02040502050405020303" pitchFamily="18" charset="0"/>
              </a:rPr>
              <a:t>you had to give up one item in </a:t>
            </a:r>
            <a:r>
              <a:rPr lang="en-GB" sz="2700" i="1">
                <a:latin typeface="Georgia" panose="02040502050405020303" pitchFamily="18" charset="0"/>
              </a:rPr>
              <a:t>your </a:t>
            </a:r>
            <a:r>
              <a:rPr lang="en-GB" sz="2700" i="1" smtClean="0">
                <a:latin typeface="Georgia" panose="02040502050405020303" pitchFamily="18" charset="0"/>
              </a:rPr>
              <a:t>life, </a:t>
            </a:r>
            <a:r>
              <a:rPr lang="en-GB" sz="2700" i="1" dirty="0">
                <a:latin typeface="Georgia" panose="02040502050405020303" pitchFamily="18" charset="0"/>
              </a:rPr>
              <a:t>what would it be and why?  </a:t>
            </a:r>
            <a:r>
              <a:rPr lang="en-GB" dirty="0">
                <a:latin typeface="Georgia" panose="02040502050405020303" pitchFamily="18" charset="0"/>
              </a:rPr>
              <a:t/>
            </a:r>
            <a:br>
              <a:rPr lang="en-GB" dirty="0">
                <a:latin typeface="Georgia" panose="02040502050405020303" pitchFamily="18" charset="0"/>
              </a:rPr>
            </a:br>
            <a:endParaRPr lang="en-GB" dirty="0"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132856"/>
            <a:ext cx="2952328" cy="2893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Georgia" panose="02040502050405020303" pitchFamily="18" charset="0"/>
              </a:rPr>
              <a:t>Key Vocabulary </a:t>
            </a:r>
          </a:p>
          <a:p>
            <a:pPr algn="ctr"/>
            <a:r>
              <a:rPr lang="en-GB" sz="1400" dirty="0" smtClean="0">
                <a:latin typeface="Georgia" panose="02040502050405020303" pitchFamily="18" charset="0"/>
              </a:rPr>
              <a:t>Siddhartha </a:t>
            </a:r>
            <a:r>
              <a:rPr lang="en-GB" sz="1400" dirty="0">
                <a:latin typeface="Georgia" panose="02040502050405020303" pitchFamily="18" charset="0"/>
              </a:rPr>
              <a:t>Gautama </a:t>
            </a:r>
          </a:p>
          <a:p>
            <a:pPr algn="ctr"/>
            <a:r>
              <a:rPr lang="en-GB" sz="1400" dirty="0">
                <a:latin typeface="Georgia" panose="02040502050405020303" pitchFamily="18" charset="0"/>
              </a:rPr>
              <a:t>Noble</a:t>
            </a:r>
          </a:p>
          <a:p>
            <a:pPr algn="ctr"/>
            <a:r>
              <a:rPr lang="en-GB" sz="1400" dirty="0">
                <a:latin typeface="Georgia" panose="02040502050405020303" pitchFamily="18" charset="0"/>
              </a:rPr>
              <a:t>Dukkha </a:t>
            </a:r>
          </a:p>
          <a:p>
            <a:pPr algn="ctr"/>
            <a:r>
              <a:rPr lang="en-GB" sz="1400" dirty="0" err="1">
                <a:latin typeface="Georgia" panose="02040502050405020303" pitchFamily="18" charset="0"/>
              </a:rPr>
              <a:t>Samudāya</a:t>
            </a:r>
            <a:endParaRPr lang="en-GB" sz="1400" dirty="0">
              <a:latin typeface="Georgia" panose="02040502050405020303" pitchFamily="18" charset="0"/>
            </a:endParaRPr>
          </a:p>
          <a:p>
            <a:pPr algn="ctr"/>
            <a:r>
              <a:rPr lang="en-GB" sz="1400" dirty="0" err="1">
                <a:latin typeface="Georgia" panose="02040502050405020303" pitchFamily="18" charset="0"/>
              </a:rPr>
              <a:t>Nirodha</a:t>
            </a:r>
            <a:endParaRPr lang="en-GB" sz="1400" dirty="0">
              <a:latin typeface="Georgia" panose="02040502050405020303" pitchFamily="18" charset="0"/>
            </a:endParaRPr>
          </a:p>
          <a:p>
            <a:pPr algn="ctr"/>
            <a:r>
              <a:rPr lang="en-GB" sz="1400" dirty="0" err="1" smtClean="0">
                <a:latin typeface="Georgia" panose="02040502050405020303" pitchFamily="18" charset="0"/>
              </a:rPr>
              <a:t>Magga</a:t>
            </a:r>
            <a:endParaRPr lang="en-GB" sz="1400" dirty="0" smtClean="0">
              <a:latin typeface="Georgia" panose="02040502050405020303" pitchFamily="18" charset="0"/>
            </a:endParaRPr>
          </a:p>
          <a:p>
            <a:pPr algn="ctr"/>
            <a:r>
              <a:rPr lang="en-GB" sz="1400" dirty="0" smtClean="0">
                <a:latin typeface="Georgia" panose="02040502050405020303" pitchFamily="18" charset="0"/>
              </a:rPr>
              <a:t>suffering</a:t>
            </a:r>
            <a:endParaRPr lang="en-GB" sz="1400" dirty="0">
              <a:latin typeface="Georgia" panose="02040502050405020303" pitchFamily="18" charset="0"/>
            </a:endParaRPr>
          </a:p>
          <a:p>
            <a:pPr algn="ctr"/>
            <a:r>
              <a:rPr lang="en-GB" sz="1400" dirty="0">
                <a:latin typeface="Georgia" panose="02040502050405020303" pitchFamily="18" charset="0"/>
              </a:rPr>
              <a:t>p</a:t>
            </a:r>
            <a:r>
              <a:rPr lang="en-GB" sz="1400" dirty="0" smtClean="0">
                <a:latin typeface="Georgia" panose="02040502050405020303" pitchFamily="18" charset="0"/>
              </a:rPr>
              <a:t>ossessions</a:t>
            </a:r>
          </a:p>
          <a:p>
            <a:pPr algn="ctr"/>
            <a:r>
              <a:rPr lang="en-GB" sz="1400" dirty="0">
                <a:latin typeface="Georgia" panose="02040502050405020303" pitchFamily="18" charset="0"/>
              </a:rPr>
              <a:t>d</a:t>
            </a:r>
            <a:r>
              <a:rPr lang="en-GB" sz="1400" dirty="0" smtClean="0">
                <a:latin typeface="Georgia" panose="02040502050405020303" pitchFamily="18" charset="0"/>
              </a:rPr>
              <a:t>esire</a:t>
            </a:r>
          </a:p>
          <a:p>
            <a:pPr algn="ctr"/>
            <a:r>
              <a:rPr lang="en-GB" sz="1400" dirty="0">
                <a:latin typeface="Georgia" panose="02040502050405020303" pitchFamily="18" charset="0"/>
              </a:rPr>
              <a:t>g</a:t>
            </a:r>
            <a:r>
              <a:rPr lang="en-GB" sz="1400" dirty="0" smtClean="0">
                <a:latin typeface="Georgia" panose="02040502050405020303" pitchFamily="18" charset="0"/>
              </a:rPr>
              <a:t>reed</a:t>
            </a:r>
          </a:p>
          <a:p>
            <a:pPr algn="ctr"/>
            <a:r>
              <a:rPr lang="en-GB" sz="1400" dirty="0">
                <a:latin typeface="Georgia" panose="02040502050405020303" pitchFamily="18" charset="0"/>
              </a:rPr>
              <a:t>i</a:t>
            </a:r>
            <a:r>
              <a:rPr lang="en-GB" sz="1400" dirty="0" smtClean="0">
                <a:latin typeface="Georgia" panose="02040502050405020303" pitchFamily="18" charset="0"/>
              </a:rPr>
              <a:t>gnorance</a:t>
            </a:r>
          </a:p>
          <a:p>
            <a:pPr algn="ctr"/>
            <a:r>
              <a:rPr lang="en-GB" sz="1400" dirty="0" smtClean="0">
                <a:latin typeface="Georgia" panose="02040502050405020303" pitchFamily="18" charset="0"/>
              </a:rPr>
              <a:t>compassion</a:t>
            </a:r>
            <a:endParaRPr lang="en-GB" sz="1400" dirty="0"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6369" y="2137404"/>
            <a:ext cx="2304256" cy="2893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latin typeface="Georgia" panose="02040502050405020303" pitchFamily="18" charset="0"/>
              </a:rPr>
              <a:t>Dukka</a:t>
            </a:r>
            <a:r>
              <a:rPr lang="en-GB" sz="1400" dirty="0" smtClean="0">
                <a:latin typeface="Georgia" panose="02040502050405020303" pitchFamily="18" charset="0"/>
              </a:rPr>
              <a:t> is the truth of…</a:t>
            </a:r>
          </a:p>
          <a:p>
            <a:pPr algn="ctr"/>
            <a:r>
              <a:rPr lang="en-GB" sz="1400" dirty="0" err="1" smtClean="0">
                <a:latin typeface="Georgia" panose="02040502050405020303" pitchFamily="18" charset="0"/>
              </a:rPr>
              <a:t>Samudāya</a:t>
            </a:r>
            <a:r>
              <a:rPr lang="en-GB" sz="1400" dirty="0" smtClean="0">
                <a:latin typeface="Georgia" panose="02040502050405020303" pitchFamily="18" charset="0"/>
              </a:rPr>
              <a:t> means…</a:t>
            </a:r>
          </a:p>
          <a:p>
            <a:pPr algn="ctr"/>
            <a:r>
              <a:rPr lang="en-GB" sz="1400" dirty="0" err="1" smtClean="0">
                <a:latin typeface="Georgia" panose="02040502050405020303" pitchFamily="18" charset="0"/>
              </a:rPr>
              <a:t>Nirodha</a:t>
            </a:r>
            <a:r>
              <a:rPr lang="en-GB" sz="1400" dirty="0" smtClean="0">
                <a:latin typeface="Georgia" panose="02040502050405020303" pitchFamily="18" charset="0"/>
              </a:rPr>
              <a:t> means…</a:t>
            </a:r>
          </a:p>
          <a:p>
            <a:pPr algn="ctr"/>
            <a:r>
              <a:rPr lang="en-GB" sz="1400" dirty="0" err="1" smtClean="0">
                <a:latin typeface="Georgia" panose="02040502050405020303" pitchFamily="18" charset="0"/>
              </a:rPr>
              <a:t>Magga</a:t>
            </a:r>
            <a:r>
              <a:rPr lang="en-GB" sz="1400" dirty="0" smtClean="0">
                <a:latin typeface="Georgia" panose="02040502050405020303" pitchFamily="18" charset="0"/>
              </a:rPr>
              <a:t> is…</a:t>
            </a:r>
          </a:p>
          <a:p>
            <a:pPr algn="ctr"/>
            <a:endParaRPr lang="en-GB" sz="1400" dirty="0" smtClean="0">
              <a:latin typeface="Georgia" panose="02040502050405020303" pitchFamily="18" charset="0"/>
            </a:endParaRPr>
          </a:p>
          <a:p>
            <a:pPr algn="ctr"/>
            <a:endParaRPr lang="en-GB" sz="1400" dirty="0">
              <a:latin typeface="Georgia" panose="02040502050405020303" pitchFamily="18" charset="0"/>
            </a:endParaRPr>
          </a:p>
          <a:p>
            <a:pPr algn="ctr"/>
            <a:r>
              <a:rPr lang="en-GB" sz="1400" dirty="0" smtClean="0">
                <a:latin typeface="Georgia" panose="02040502050405020303" pitchFamily="18" charset="0"/>
              </a:rPr>
              <a:t>If I had to give up one item in my life, it would be…</a:t>
            </a:r>
          </a:p>
          <a:p>
            <a:pPr algn="ctr"/>
            <a:endParaRPr lang="en-GB" sz="1400" dirty="0">
              <a:latin typeface="Georgia" panose="02040502050405020303" pitchFamily="18" charset="0"/>
            </a:endParaRPr>
          </a:p>
          <a:p>
            <a:pPr algn="ctr"/>
            <a:r>
              <a:rPr lang="en-GB" sz="1400" dirty="0" smtClean="0">
                <a:latin typeface="Georgia" panose="02040502050405020303" pitchFamily="18" charset="0"/>
              </a:rPr>
              <a:t>I would give this up because…</a:t>
            </a:r>
            <a:r>
              <a:rPr lang="en-GB" dirty="0" smtClean="0">
                <a:latin typeface="Georgia" panose="02040502050405020303" pitchFamily="18" charset="0"/>
              </a:rPr>
              <a:t> </a:t>
            </a:r>
          </a:p>
          <a:p>
            <a:pPr algn="ctr"/>
            <a:endParaRPr lang="en-GB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136" y="2564904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Georgia" panose="02040502050405020303" pitchFamily="18" charset="0"/>
              </a:rPr>
              <a:t>Challenge: </a:t>
            </a:r>
          </a:p>
          <a:p>
            <a:r>
              <a:rPr lang="en-GB" i="1" dirty="0" smtClean="0">
                <a:latin typeface="Georgia" panose="02040502050405020303" pitchFamily="18" charset="0"/>
              </a:rPr>
              <a:t>What </a:t>
            </a:r>
            <a:r>
              <a:rPr lang="en-GB" i="1" dirty="0">
                <a:latin typeface="Georgia" panose="02040502050405020303" pitchFamily="18" charset="0"/>
              </a:rPr>
              <a:t>did Siddhartha give up in order to become the Buddha?  Why was this a noble thing to do?</a:t>
            </a:r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7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67"/>
    </mc:Choice>
    <mc:Fallback xmlns="">
      <p:transition spd="slow" advTm="6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9.4|2|49.2|0.7|7.6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16.2|3.2|6.2|3.7|7.3|1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5.8|8.4|17.6|13.3|1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5.2|14|8.9|29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626</Words>
  <Application>Microsoft Office PowerPoint</Application>
  <PresentationFormat>On-screen Show (4:3)</PresentationFormat>
  <Paragraphs>79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Georgia</vt:lpstr>
      <vt:lpstr>Office Theme</vt:lpstr>
      <vt:lpstr>PowerPoint Presentation</vt:lpstr>
      <vt:lpstr>Respond thoughtfully to a range of sacred writings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Explain each of the four noble truths using the subheadings Dukkha, Samudāya, Nirodha and Magga.  Answer the question:  If you had to give up one item in your life, what would it be and why?   </vt:lpstr>
    </vt:vector>
  </TitlesOfParts>
  <Company>RM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Aim:  To find out about the 4 noble truths of Buddhism</dc:title>
  <dc:creator>nwarmin.301</dc:creator>
  <cp:lastModifiedBy>Paula Candish</cp:lastModifiedBy>
  <cp:revision>18</cp:revision>
  <dcterms:created xsi:type="dcterms:W3CDTF">2013-04-19T07:17:35Z</dcterms:created>
  <dcterms:modified xsi:type="dcterms:W3CDTF">2021-01-21T14:50:48Z</dcterms:modified>
</cp:coreProperties>
</file>