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ppt/tags/tag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7" r:id="rId2"/>
    <p:sldId id="313" r:id="rId3"/>
    <p:sldId id="293" r:id="rId4"/>
    <p:sldId id="307" r:id="rId5"/>
    <p:sldId id="305" r:id="rId6"/>
    <p:sldId id="309" r:id="rId7"/>
    <p:sldId id="310" r:id="rId8"/>
    <p:sldId id="312" r:id="rId9"/>
    <p:sldId id="298" r:id="rId10"/>
    <p:sldId id="280" r:id="rId11"/>
    <p:sldId id="314" r:id="rId12"/>
    <p:sldId id="31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350"/>
    <a:srgbClr val="253746"/>
    <a:srgbClr val="004A76"/>
    <a:srgbClr val="3F9DA7"/>
    <a:srgbClr val="6EBFC8"/>
    <a:srgbClr val="AED2BC"/>
    <a:srgbClr val="87BB9B"/>
    <a:srgbClr val="F7E3FD"/>
    <a:srgbClr val="6C3FAF"/>
    <a:srgbClr val="563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9" autoAdjust="0"/>
    <p:restoredTop sz="84626" autoAdjust="0"/>
  </p:normalViewPr>
  <p:slideViewPr>
    <p:cSldViewPr snapToGrid="0">
      <p:cViewPr varScale="1">
        <p:scale>
          <a:sx n="72" d="100"/>
          <a:sy n="72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80" d="100"/>
          <a:sy n="80" d="100"/>
        </p:scale>
        <p:origin x="2256" y="-7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CC001-2C7A-4C2A-8B06-705CA02DC7C6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73E03-7F6C-40B1-9C82-92C88044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96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325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119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96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5374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84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96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6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6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9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67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Practice Sheet on this slide is suitable for most children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73E03-7F6C-40B1-9C82-92C8804404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5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hamilton-trust.org.uk/maths/year-1-maths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B96D1F-83BC-4887-89A5-175B6E6C68B9}"/>
              </a:ext>
            </a:extLst>
          </p:cNvPr>
          <p:cNvSpPr/>
          <p:nvPr userDrawn="1"/>
        </p:nvSpPr>
        <p:spPr>
          <a:xfrm>
            <a:off x="-53107" y="6221405"/>
            <a:ext cx="9197108" cy="65706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BC91-F6D0-4DC8-B0B8-6E7E7FAB6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D9A2E24-96C9-44BE-881E-97F4ADE1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5487" y="6367375"/>
            <a:ext cx="719921" cy="365125"/>
          </a:xfrm>
        </p:spPr>
        <p:txBody>
          <a:bodyPr/>
          <a:lstStyle>
            <a:lvl1pPr algn="ctr">
              <a:defRPr sz="1300" b="0">
                <a:solidFill>
                  <a:srgbClr val="EA7600"/>
                </a:solidFill>
                <a:latin typeface="+mn-lt"/>
              </a:defRPr>
            </a:lvl1pPr>
          </a:lstStyle>
          <a:p>
            <a:fld id="{BA0EE811-478C-4958-8104-2A70B5A1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9D1CB2-11BF-434A-9AE8-BEAF97E774D6}"/>
              </a:ext>
            </a:extLst>
          </p:cNvPr>
          <p:cNvSpPr/>
          <p:nvPr userDrawn="1"/>
        </p:nvSpPr>
        <p:spPr>
          <a:xfrm>
            <a:off x="810409" y="6380189"/>
            <a:ext cx="22718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300" b="0" dirty="0">
                <a:solidFill>
                  <a:srgbClr val="EA7600"/>
                </a:solidFill>
              </a:rPr>
              <a:t>©</a:t>
            </a:r>
            <a:r>
              <a:rPr lang="en-GB" sz="1200" b="0" dirty="0">
                <a:solidFill>
                  <a:srgbClr val="EA7600"/>
                </a:solidFill>
              </a:rPr>
              <a:t>  </a:t>
            </a:r>
            <a:r>
              <a:rPr lang="en-GB" sz="1300" b="0" u="none" dirty="0">
                <a:solidFill>
                  <a:srgbClr val="EA7600"/>
                </a:solidFill>
                <a:hlinkClick r:id="rId2"/>
              </a:rPr>
              <a:t>hamilton-trust.org.uk</a:t>
            </a:r>
            <a:endParaRPr lang="en-GB" sz="1300" b="0" u="none" dirty="0">
              <a:solidFill>
                <a:srgbClr val="EA76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1EBB7B-6C39-48C7-850C-99BEC78CA1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8" y="6091747"/>
            <a:ext cx="775846" cy="721945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7D638D-B41C-46A9-87E5-34C770A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3602" y="6367376"/>
            <a:ext cx="3086100" cy="365125"/>
          </a:xfrm>
        </p:spPr>
        <p:txBody>
          <a:bodyPr/>
          <a:lstStyle>
            <a:lvl1pPr>
              <a:defRPr sz="1300" b="0">
                <a:solidFill>
                  <a:srgbClr val="EA7600"/>
                </a:solidFill>
                <a:latin typeface="+mn-lt"/>
              </a:defRPr>
            </a:lvl1pPr>
          </a:lstStyle>
          <a:p>
            <a:pPr algn="r"/>
            <a:r>
              <a:rPr lang="en-GB"/>
              <a:t>Year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87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4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bg1">
                <a:lumMod val="95000"/>
              </a:schemeClr>
            </a:gs>
            <a:gs pos="0">
              <a:schemeClr val="accent1">
                <a:lumMod val="40000"/>
                <a:lumOff val="6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Year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EE811-478C-4958-8104-2A70B5A19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hyperlink" Target="https://forms.office.com/Pages/ResponsePage.aspx?id=eCY4lN73r0G0KV1rDWITzRhTQ2IZqpBOsW8cFVoooF9UNVlMS1dCVkdaM0k0WlhFTE9WVFBTWEg1Ti4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youtube.com/watch?v=Bot83VxMLqM" TargetMode="External"/><Relationship Id="rId5" Type="http://schemas.openxmlformats.org/officeDocument/2006/relationships/hyperlink" Target="https://www.youtube.com/watch?v=NDqbCfplYrg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Year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480194" y="1465038"/>
            <a:ext cx="8130503" cy="3326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buClr>
                <a:schemeClr val="accent2"/>
              </a:buClr>
            </a:pPr>
            <a:endParaRPr lang="en-GB" sz="2400" b="1" dirty="0">
              <a:solidFill>
                <a:srgbClr val="253746"/>
              </a:solidFill>
            </a:endParaRPr>
          </a:p>
          <a:p>
            <a:pPr algn="ctr">
              <a:buClr>
                <a:srgbClr val="EA7600"/>
              </a:buClr>
              <a:buSzPct val="120000"/>
            </a:pPr>
            <a:r>
              <a:rPr lang="en-GB" sz="5400" b="1" dirty="0" smtClean="0">
                <a:solidFill>
                  <a:srgbClr val="253746"/>
                </a:solidFill>
              </a:rPr>
              <a:t>Maths</a:t>
            </a:r>
          </a:p>
          <a:p>
            <a:pPr algn="ctr">
              <a:buClr>
                <a:srgbClr val="EA7600"/>
              </a:buClr>
              <a:buSzPct val="120000"/>
            </a:pPr>
            <a:endParaRPr lang="en-GB" sz="5400" b="1" dirty="0" smtClean="0">
              <a:solidFill>
                <a:srgbClr val="253746"/>
              </a:solidFill>
            </a:endParaRPr>
          </a:p>
          <a:p>
            <a:pPr>
              <a:buClr>
                <a:srgbClr val="EA7600"/>
              </a:buClr>
              <a:buSzPct val="120000"/>
            </a:pPr>
            <a:r>
              <a:rPr lang="en-GB" sz="5400" b="1" dirty="0" smtClean="0">
                <a:solidFill>
                  <a:srgbClr val="253746"/>
                </a:solidFill>
              </a:rPr>
              <a:t>Friday 5</a:t>
            </a:r>
            <a:r>
              <a:rPr lang="en-GB" sz="5400" b="1" baseline="30000" dirty="0" smtClean="0">
                <a:solidFill>
                  <a:srgbClr val="253746"/>
                </a:solidFill>
              </a:rPr>
              <a:t>th</a:t>
            </a:r>
            <a:r>
              <a:rPr lang="en-GB" sz="5400" b="1" dirty="0" smtClean="0">
                <a:solidFill>
                  <a:srgbClr val="253746"/>
                </a:solidFill>
              </a:rPr>
              <a:t> March</a:t>
            </a:r>
            <a:endParaRPr lang="en-GB" sz="5400" b="1" dirty="0">
              <a:solidFill>
                <a:srgbClr val="253746"/>
              </a:solidFill>
            </a:endParaRPr>
          </a:p>
          <a:p>
            <a:pPr>
              <a:spcAft>
                <a:spcPts val="1000"/>
              </a:spcAft>
              <a:buClr>
                <a:srgbClr val="EA7600"/>
              </a:buClr>
              <a:buSzPct val="120000"/>
            </a:pPr>
            <a:endParaRPr lang="en-GB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F3FED-3247-4F55-BF8A-D1D9E087C650}"/>
              </a:ext>
            </a:extLst>
          </p:cNvPr>
          <p:cNvSpPr txBox="1"/>
          <p:nvPr/>
        </p:nvSpPr>
        <p:spPr>
          <a:xfrm>
            <a:off x="116681" y="16610"/>
            <a:ext cx="891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53746"/>
                </a:solidFill>
              </a:rPr>
              <a:t>Addition and Subtraction</a:t>
            </a:r>
          </a:p>
          <a:p>
            <a:pPr algn="ctr"/>
            <a:r>
              <a:rPr lang="en-GB" sz="2400" b="1" dirty="0">
                <a:solidFill>
                  <a:srgbClr val="253746"/>
                </a:solidFill>
              </a:rPr>
              <a:t>Add 3 numbers using number facts and doubles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9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3"/>
    </mc:Choice>
    <mc:Fallback>
      <p:transition spd="slow" advTm="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10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486FE-0542-4482-AD40-87B16F714A61}"/>
              </a:ext>
            </a:extLst>
          </p:cNvPr>
          <p:cNvSpPr/>
          <p:nvPr/>
        </p:nvSpPr>
        <p:spPr>
          <a:xfrm>
            <a:off x="1551725" y="140677"/>
            <a:ext cx="6108820" cy="59081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Problem solving and reasoning questions</a:t>
            </a:r>
          </a:p>
          <a:p>
            <a:pPr marL="66675" algn="ctr">
              <a:spcAft>
                <a:spcPts val="600"/>
              </a:spcAft>
            </a:pPr>
            <a:endParaRPr lang="en-GB" sz="1600" b="1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Choose 3 number cards.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Choose an efficient strategy to add them.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Write the answer.</a:t>
            </a: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Tell me why you added them in that order.</a:t>
            </a: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Choose three more and do it again…</a:t>
            </a:r>
          </a:p>
          <a:p>
            <a:pPr marL="66675">
              <a:spcAft>
                <a:spcPts val="600"/>
              </a:spcAft>
            </a:pPr>
            <a:endParaRPr lang="en-GB" sz="2000" dirty="0">
              <a:solidFill>
                <a:schemeClr val="tx1"/>
              </a:solidFill>
            </a:endParaRPr>
          </a:p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14CD-286A-4438-8012-C18FA2C2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E9E3BA8-14B2-4971-A55B-D69655139752}"/>
              </a:ext>
            </a:extLst>
          </p:cNvPr>
          <p:cNvSpPr txBox="1"/>
          <p:nvPr/>
        </p:nvSpPr>
        <p:spPr>
          <a:xfrm>
            <a:off x="2117558" y="189442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7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4BC92D8-224F-4035-B342-5346E4422A3C}"/>
              </a:ext>
            </a:extLst>
          </p:cNvPr>
          <p:cNvSpPr txBox="1"/>
          <p:nvPr/>
        </p:nvSpPr>
        <p:spPr>
          <a:xfrm>
            <a:off x="3959058" y="190331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3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8D1786A-C7B1-4C50-BB00-6C421D0CCF3C}"/>
              </a:ext>
            </a:extLst>
          </p:cNvPr>
          <p:cNvSpPr txBox="1"/>
          <p:nvPr/>
        </p:nvSpPr>
        <p:spPr>
          <a:xfrm>
            <a:off x="4708993" y="3213324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7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A29B081-0ACC-4774-8F20-B2817C1E7984}"/>
              </a:ext>
            </a:extLst>
          </p:cNvPr>
          <p:cNvSpPr txBox="1"/>
          <p:nvPr/>
        </p:nvSpPr>
        <p:spPr>
          <a:xfrm>
            <a:off x="5785318" y="1903954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5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EB6D727-56D7-4F3D-B4EB-DEE8965F6877}"/>
              </a:ext>
            </a:extLst>
          </p:cNvPr>
          <p:cNvSpPr txBox="1"/>
          <p:nvPr/>
        </p:nvSpPr>
        <p:spPr>
          <a:xfrm>
            <a:off x="6483818" y="340699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6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A76D8A6-984E-4A2A-B7BA-0C49451FA29A}"/>
              </a:ext>
            </a:extLst>
          </p:cNvPr>
          <p:cNvSpPr txBox="1"/>
          <p:nvPr/>
        </p:nvSpPr>
        <p:spPr>
          <a:xfrm>
            <a:off x="3032593" y="339429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4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69"/>
    </mc:Choice>
    <mc:Fallback>
      <p:transition spd="slow" advTm="7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11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486FE-0542-4482-AD40-87B16F714A61}"/>
              </a:ext>
            </a:extLst>
          </p:cNvPr>
          <p:cNvSpPr/>
          <p:nvPr/>
        </p:nvSpPr>
        <p:spPr>
          <a:xfrm>
            <a:off x="1517590" y="125499"/>
            <a:ext cx="6108820" cy="59081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Problem solving and reasoning questions </a:t>
            </a:r>
            <a:r>
              <a:rPr lang="en-GB" sz="2000" b="1" dirty="0">
                <a:solidFill>
                  <a:srgbClr val="00B050"/>
                </a:solidFill>
              </a:rPr>
              <a:t>answers</a:t>
            </a:r>
          </a:p>
          <a:p>
            <a:pPr marL="66675" algn="ctr">
              <a:spcAft>
                <a:spcPts val="600"/>
              </a:spcAft>
            </a:pPr>
            <a:endParaRPr lang="en-GB" sz="1600" b="1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Choose 3 number cards.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Choose an efficient strategy to add them.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Write the answer.</a:t>
            </a: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Tell me why you added them in that order.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Choose three more and do it again…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rgbClr val="00B050"/>
                </a:solidFill>
              </a:rPr>
              <a:t>Strategies to look for include….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rgbClr val="00B050"/>
                </a:solidFill>
              </a:rPr>
              <a:t>•	Number bonds to 10 (e.g. 7 + 3, 6 + 4).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rgbClr val="00B050"/>
                </a:solidFill>
              </a:rPr>
              <a:t>•	Using place value to add to 10, e.g. 10 + 5 = 15.</a:t>
            </a: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rgbClr val="00B050"/>
                </a:solidFill>
              </a:rPr>
              <a:t>•	Using a double (7 + 7) or near double (5 + </a:t>
            </a:r>
            <a:r>
              <a:rPr lang="en-GB" sz="1600">
                <a:solidFill>
                  <a:srgbClr val="00B050"/>
                </a:solidFill>
              </a:rPr>
              <a:t>6).</a:t>
            </a:r>
            <a:endParaRPr lang="en-GB" sz="1600" dirty="0">
              <a:solidFill>
                <a:srgbClr val="00B050"/>
              </a:solidFill>
            </a:endParaRPr>
          </a:p>
          <a:p>
            <a:pPr marL="66675">
              <a:spcAft>
                <a:spcPts val="600"/>
              </a:spcAft>
            </a:pPr>
            <a:r>
              <a:rPr lang="en-GB" sz="1600" dirty="0">
                <a:solidFill>
                  <a:srgbClr val="00B050"/>
                </a:solidFill>
              </a:rPr>
              <a:t>•	Counting on from a larger number, e.g. 5 + 3 rather than 3 + 5.</a:t>
            </a: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1600" dirty="0">
              <a:solidFill>
                <a:schemeClr val="tx1"/>
              </a:solidFill>
            </a:endParaRPr>
          </a:p>
          <a:p>
            <a:pPr marL="66675">
              <a:spcAft>
                <a:spcPts val="600"/>
              </a:spcAft>
            </a:pPr>
            <a:endParaRPr lang="en-GB" sz="2000" dirty="0">
              <a:solidFill>
                <a:schemeClr val="tx1"/>
              </a:solidFill>
            </a:endParaRPr>
          </a:p>
          <a:p>
            <a:pPr marL="66675" algn="ctr">
              <a:spcAft>
                <a:spcPts val="600"/>
              </a:spcAft>
            </a:pPr>
            <a:r>
              <a:rPr lang="en-GB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14CD-286A-4438-8012-C18FA2C2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E9E3BA8-14B2-4971-A55B-D69655139752}"/>
              </a:ext>
            </a:extLst>
          </p:cNvPr>
          <p:cNvSpPr txBox="1"/>
          <p:nvPr/>
        </p:nvSpPr>
        <p:spPr>
          <a:xfrm>
            <a:off x="1714426" y="188172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7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4BC92D8-224F-4035-B342-5346E4422A3C}"/>
              </a:ext>
            </a:extLst>
          </p:cNvPr>
          <p:cNvSpPr txBox="1"/>
          <p:nvPr/>
        </p:nvSpPr>
        <p:spPr>
          <a:xfrm>
            <a:off x="3599987" y="188172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3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8D1786A-C7B1-4C50-BB00-6C421D0CCF3C}"/>
              </a:ext>
            </a:extLst>
          </p:cNvPr>
          <p:cNvSpPr txBox="1"/>
          <p:nvPr/>
        </p:nvSpPr>
        <p:spPr>
          <a:xfrm>
            <a:off x="4572000" y="242147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7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A29B081-0ACC-4774-8F20-B2817C1E7984}"/>
              </a:ext>
            </a:extLst>
          </p:cNvPr>
          <p:cNvSpPr txBox="1"/>
          <p:nvPr/>
        </p:nvSpPr>
        <p:spPr>
          <a:xfrm>
            <a:off x="5507775" y="188172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5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EB6D727-56D7-4F3D-B4EB-DEE8965F6877}"/>
              </a:ext>
            </a:extLst>
          </p:cNvPr>
          <p:cNvSpPr txBox="1"/>
          <p:nvPr/>
        </p:nvSpPr>
        <p:spPr>
          <a:xfrm>
            <a:off x="6490293" y="242147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6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A76D8A6-984E-4A2A-B7BA-0C49451FA29A}"/>
              </a:ext>
            </a:extLst>
          </p:cNvPr>
          <p:cNvSpPr txBox="1"/>
          <p:nvPr/>
        </p:nvSpPr>
        <p:spPr>
          <a:xfrm>
            <a:off x="2664212" y="2434179"/>
            <a:ext cx="811062" cy="1079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w16cid="http://schemas.microsoft.com/office/word/2016/wordml/cid" xmlns:w16se="http://schemas.microsoft.com/office/word/2015/wordml/symex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5="http://schemas.microsoft.com/office/word/2012/wordml" xmlns:lc="http://schemas.openxmlformats.org/drawingml/2006/lockedCanvas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3600" b="1">
                <a:effectLst/>
                <a:ea typeface="Yu Mincho"/>
                <a:cs typeface="Times New Roman" panose="02020603050405020304" pitchFamily="18" charset="0"/>
              </a:rPr>
              <a:t>4</a:t>
            </a:r>
            <a:endParaRPr lang="en-GB" sz="1200">
              <a:effectLst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9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8"/>
    </mc:Choice>
    <mc:Fallback>
      <p:transition spd="slow" advTm="1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1325333"/>
            <a:ext cx="6683765" cy="1060272"/>
          </a:xfrm>
        </p:spPr>
        <p:txBody>
          <a:bodyPr>
            <a:normAutofit/>
          </a:bodyPr>
          <a:lstStyle/>
          <a:p>
            <a:r>
              <a:rPr lang="en-GB" sz="2100" dirty="0"/>
              <a:t>Please follow the link below and fill in the online form to show that you have completed the lesson.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76149" y="2877775"/>
            <a:ext cx="6686550" cy="10058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forms.office.com/Pages/ResponsePage.aspx?id=eCY4lN73r0G0KV1rDWITzRhTQ2IZqpBOsW8cFVoooF9UNVlMS1dCVkdaM0k0WlhFTE9WVFBTWEg1Ti4u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2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5"/>
    </mc:Choice>
    <mc:Fallback>
      <p:transition spd="slow" advTm="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2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480193" y="3527780"/>
            <a:ext cx="8130503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buClr>
                <a:schemeClr val="accent2"/>
              </a:buClr>
            </a:pPr>
            <a:r>
              <a:rPr lang="en-GB" sz="2400" b="1" dirty="0">
                <a:solidFill>
                  <a:srgbClr val="253746"/>
                </a:solidFill>
              </a:rPr>
              <a:t>Starter</a:t>
            </a:r>
          </a:p>
          <a:p>
            <a:pPr algn="ctr"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b="1" dirty="0" smtClean="0">
                <a:solidFill>
                  <a:srgbClr val="5B9BD5">
                    <a:lumMod val="75000"/>
                  </a:srgbClr>
                </a:solidFill>
              </a:rPr>
              <a:t>Doubles</a:t>
            </a:r>
          </a:p>
          <a:p>
            <a:pPr algn="ctr">
              <a:spcAft>
                <a:spcPts val="1000"/>
              </a:spcAft>
              <a:buClr>
                <a:srgbClr val="EA7600"/>
              </a:buClr>
              <a:buSzPct val="120000"/>
            </a:pPr>
            <a:endParaRPr lang="en-GB" sz="2000" b="1" dirty="0">
              <a:solidFill>
                <a:srgbClr val="5B9BD5">
                  <a:lumMod val="75000"/>
                </a:srgbClr>
              </a:solidFill>
            </a:endParaRPr>
          </a:p>
          <a:p>
            <a:pPr algn="ctr"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www.youtube.com/watch?v=NDqbCfplYrg</a:t>
            </a:r>
            <a:endParaRPr lang="en-GB" sz="2000" dirty="0" smtClean="0"/>
          </a:p>
          <a:p>
            <a:pPr algn="ctr"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dirty="0" smtClean="0">
                <a:hlinkClick r:id="rId6"/>
              </a:rPr>
              <a:t>Number blocks – </a:t>
            </a:r>
          </a:p>
          <a:p>
            <a:pPr algn="ctr"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dirty="0" smtClean="0">
                <a:hlinkClick r:id="rId6"/>
              </a:rPr>
              <a:t>https</a:t>
            </a:r>
            <a:r>
              <a:rPr lang="en-GB" sz="2000" dirty="0">
                <a:hlinkClick r:id="rId6"/>
              </a:rPr>
              <a:t>://www.youtube.com/watch?v=Bot83VxMLqM</a:t>
            </a:r>
            <a:endParaRPr lang="en-GB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N:\Documents\Website\Wagtail Website\User Manuel for HT\Alarm-clock---wake-up-your-maths-brain-FINAL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420" y="1084332"/>
            <a:ext cx="1984330" cy="187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27512-773F-4542-B9B0-E686792247D3}"/>
              </a:ext>
            </a:extLst>
          </p:cNvPr>
          <p:cNvSpPr txBox="1"/>
          <p:nvPr/>
        </p:nvSpPr>
        <p:spPr>
          <a:xfrm>
            <a:off x="116681" y="16610"/>
            <a:ext cx="891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53746"/>
                </a:solidFill>
              </a:rPr>
              <a:t>Addition and Subtraction</a:t>
            </a:r>
          </a:p>
          <a:p>
            <a:pPr algn="ctr"/>
            <a:r>
              <a:rPr lang="en-GB" sz="2400" b="1" dirty="0">
                <a:solidFill>
                  <a:srgbClr val="253746"/>
                </a:solidFill>
              </a:rPr>
              <a:t>Add 3 numbers using number facts and doubles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42"/>
    </mc:Choice>
    <mc:Fallback>
      <p:transition spd="slow" advTm="3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3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Year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480194" y="1465038"/>
            <a:ext cx="8130503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buClr>
                <a:schemeClr val="accent2"/>
              </a:buClr>
            </a:pPr>
            <a:r>
              <a:rPr lang="en-US" sz="2400" b="1" dirty="0">
                <a:solidFill>
                  <a:srgbClr val="253746"/>
                </a:solidFill>
              </a:rPr>
              <a:t>Objectives</a:t>
            </a:r>
            <a:endParaRPr lang="en-GB" sz="2400" b="1" dirty="0">
              <a:solidFill>
                <a:srgbClr val="253746"/>
              </a:solidFill>
            </a:endParaRPr>
          </a:p>
          <a:p>
            <a:pPr>
              <a:buClr>
                <a:srgbClr val="EA7600"/>
              </a:buClr>
              <a:buSzPct val="120000"/>
            </a:pPr>
            <a:r>
              <a:rPr lang="en-GB" sz="2000" b="1" dirty="0" smtClean="0">
                <a:solidFill>
                  <a:srgbClr val="253746"/>
                </a:solidFill>
              </a:rPr>
              <a:t>Friday</a:t>
            </a:r>
            <a:endParaRPr lang="en-GB" sz="2000" b="1" dirty="0">
              <a:solidFill>
                <a:srgbClr val="253746"/>
              </a:solidFill>
            </a:endParaRPr>
          </a:p>
          <a:p>
            <a:pPr>
              <a:spcAft>
                <a:spcPts val="1000"/>
              </a:spcAft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Add three numbers, using doubles and number bonds.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F3FED-3247-4F55-BF8A-D1D9E087C650}"/>
              </a:ext>
            </a:extLst>
          </p:cNvPr>
          <p:cNvSpPr txBox="1"/>
          <p:nvPr/>
        </p:nvSpPr>
        <p:spPr>
          <a:xfrm>
            <a:off x="116681" y="16610"/>
            <a:ext cx="891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253746"/>
                </a:solidFill>
              </a:rPr>
              <a:t>Addition and Subtraction</a:t>
            </a:r>
          </a:p>
          <a:p>
            <a:pPr algn="ctr"/>
            <a:r>
              <a:rPr lang="en-GB" sz="2400" b="1" dirty="0">
                <a:solidFill>
                  <a:srgbClr val="253746"/>
                </a:solidFill>
              </a:rPr>
              <a:t>Add 3 numbers using number facts and doubles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2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7"/>
    </mc:Choice>
    <mc:Fallback>
      <p:transition spd="slow" advTm="17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4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Add three numbers, using doubles and number bonds.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6724" y="3402372"/>
            <a:ext cx="1645041" cy="1798982"/>
            <a:chOff x="2167252" y="3250096"/>
            <a:chExt cx="1645041" cy="179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ounded Rectangle 3"/>
            <p:cNvSpPr/>
            <p:nvPr/>
          </p:nvSpPr>
          <p:spPr>
            <a:xfrm>
              <a:off x="2167252" y="3250096"/>
              <a:ext cx="1645041" cy="17989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40958" y="3549422"/>
              <a:ext cx="69762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200" b="1" dirty="0">
                  <a:latin typeface="Myriad Pro Light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59417" y="3402373"/>
            <a:ext cx="1645041" cy="1798982"/>
            <a:chOff x="2167252" y="3250096"/>
            <a:chExt cx="1645041" cy="179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2167252" y="3250096"/>
              <a:ext cx="1645041" cy="17989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40958" y="3549422"/>
              <a:ext cx="69762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200" b="1" dirty="0">
                  <a:latin typeface="Myriad Pro Ligh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55780" y="3402371"/>
            <a:ext cx="1645041" cy="1798982"/>
            <a:chOff x="2167252" y="3250096"/>
            <a:chExt cx="1645041" cy="179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ounded Rectangle 26"/>
            <p:cNvSpPr/>
            <p:nvPr/>
          </p:nvSpPr>
          <p:spPr>
            <a:xfrm>
              <a:off x="2167252" y="3250096"/>
              <a:ext cx="1645041" cy="17989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40958" y="3549422"/>
              <a:ext cx="69762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200" b="1" dirty="0">
                  <a:latin typeface="Myriad Pro Light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5667130" y="805489"/>
            <a:ext cx="2940525" cy="1660990"/>
            <a:chOff x="4298496" y="4063018"/>
            <a:chExt cx="2801678" cy="1569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298496" y="4063018"/>
              <a:ext cx="2801678" cy="1569186"/>
            </a:xfrm>
            <a:prstGeom prst="cloudCallout">
              <a:avLst>
                <a:gd name="adj1" fmla="val -59741"/>
                <a:gd name="adj2" fmla="val 6679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Is there an efficient way to add these?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398" y="4287950"/>
              <a:ext cx="391606" cy="84953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5195037" y="575736"/>
            <a:ext cx="3778169" cy="2847138"/>
            <a:chOff x="4153292" y="3919041"/>
            <a:chExt cx="2801678" cy="1569186"/>
          </a:xfrm>
        </p:grpSpPr>
        <p:sp>
          <p:nvSpPr>
            <p:cNvPr id="35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153292" y="3919041"/>
              <a:ext cx="2801678" cy="1569186"/>
            </a:xfrm>
            <a:prstGeom prst="cloudCallout">
              <a:avLst>
                <a:gd name="adj1" fmla="val 31288"/>
                <a:gd name="adj2" fmla="val 7302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There isn’t a pair to 10, but there are two 4s.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0389" y="4188190"/>
              <a:ext cx="391606" cy="84953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5195036" y="586868"/>
            <a:ext cx="3778169" cy="2847138"/>
            <a:chOff x="4153292" y="3919041"/>
            <a:chExt cx="2801678" cy="1569186"/>
          </a:xfrm>
        </p:grpSpPr>
        <p:sp>
          <p:nvSpPr>
            <p:cNvPr id="33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153292" y="3919041"/>
              <a:ext cx="2801678" cy="1569186"/>
            </a:xfrm>
            <a:prstGeom prst="cloudCallout">
              <a:avLst>
                <a:gd name="adj1" fmla="val 31288"/>
                <a:gd name="adj2" fmla="val 7302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What is double 4?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0745" y="4179107"/>
              <a:ext cx="391606" cy="849534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6919760" y="4358881"/>
            <a:ext cx="987771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en-GB" sz="6600" b="1" dirty="0">
                <a:latin typeface="Myriad Pro Light"/>
              </a:rPr>
              <a:t> 8 </a:t>
            </a:r>
          </a:p>
        </p:txBody>
      </p:sp>
      <p:sp>
        <p:nvSpPr>
          <p:cNvPr id="39" name="Speech Bubble: Rectangle with Corners Rounded 14">
            <a:extLst>
              <a:ext uri="{FF2B5EF4-FFF2-40B4-BE49-F238E27FC236}">
                <a16:creationId xmlns:a16="http://schemas.microsoft.com/office/drawing/2014/main" id="{33A118E9-4FBA-4F4E-97F1-10B297E4A984}"/>
              </a:ext>
            </a:extLst>
          </p:cNvPr>
          <p:cNvSpPr/>
          <p:nvPr/>
        </p:nvSpPr>
        <p:spPr>
          <a:xfrm>
            <a:off x="5195036" y="572233"/>
            <a:ext cx="3778169" cy="2847138"/>
          </a:xfrm>
          <a:prstGeom prst="cloudCallout">
            <a:avLst>
              <a:gd name="adj1" fmla="val 31288"/>
              <a:gd name="adj2" fmla="val 73025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4A76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GB" sz="2000" b="1" dirty="0">
                <a:solidFill>
                  <a:srgbClr val="253746"/>
                </a:solidFill>
                <a:latin typeface="Myriad Pro Light" panose="020B0603030403020204" pitchFamily="34" charset="0"/>
              </a:rPr>
              <a:t>Now we need to work out 8 add 3.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25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14"/>
    </mc:Choice>
    <mc:Fallback>
      <p:transition spd="slow" advTm="4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22031 0.0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139 L 0.21927 0.000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5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Add three numbers, using doubles and number bonds.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9" y="1614628"/>
            <a:ext cx="8511157" cy="125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93565" y="2313357"/>
            <a:ext cx="385042" cy="726689"/>
            <a:chOff x="2080190" y="1082257"/>
            <a:chExt cx="385042" cy="630799"/>
          </a:xfrm>
        </p:grpSpPr>
        <p:cxnSp>
          <p:nvCxnSpPr>
            <p:cNvPr id="4" name="Straight Connector 3"/>
            <p:cNvCxnSpPr>
              <a:cxnSpLocks/>
            </p:cNvCxnSpPr>
            <p:nvPr/>
          </p:nvCxnSpPr>
          <p:spPr>
            <a:xfrm flipV="1">
              <a:off x="2272711" y="1082257"/>
              <a:ext cx="0" cy="1781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80190" y="1189836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atin typeface="Myriad Pro Light"/>
                </a:rPr>
                <a:t>8</a:t>
              </a:r>
            </a:p>
          </p:txBody>
        </p:sp>
      </p:grpSp>
      <p:sp>
        <p:nvSpPr>
          <p:cNvPr id="13" name="Circular Arrow 12"/>
          <p:cNvSpPr/>
          <p:nvPr/>
        </p:nvSpPr>
        <p:spPr>
          <a:xfrm>
            <a:off x="3640119" y="1059641"/>
            <a:ext cx="1541318" cy="1605674"/>
          </a:xfrm>
          <a:prstGeom prst="circularArrow">
            <a:avLst>
              <a:gd name="adj1" fmla="val 12500"/>
              <a:gd name="adj2" fmla="val 1069767"/>
              <a:gd name="adj3" fmla="val 20457681"/>
              <a:gd name="adj4" fmla="val 11291517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46149" y="547518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Myriad Pro Light"/>
              </a:rPr>
              <a:t>+ 3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790480" y="3532841"/>
            <a:ext cx="2801678" cy="1569186"/>
            <a:chOff x="4298496" y="4063018"/>
            <a:chExt cx="2801678" cy="1569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298496" y="4063018"/>
              <a:ext cx="2801678" cy="1569186"/>
            </a:xfrm>
            <a:prstGeom prst="cloudCallout">
              <a:avLst>
                <a:gd name="adj1" fmla="val -59741"/>
                <a:gd name="adj2" fmla="val 6679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Where have we landed?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398" y="4287950"/>
              <a:ext cx="391606" cy="849534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551452" y="4271030"/>
            <a:ext cx="3696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>
                <a:latin typeface="Myriad Pro Light"/>
              </a:rPr>
              <a:t>4 + 4 + 3 = 11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30564" y="2413258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Myriad Pro Light"/>
              </a:rPr>
              <a:t>   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F1D49A-4EA2-4802-AAE2-915311E9919A}"/>
              </a:ext>
            </a:extLst>
          </p:cNvPr>
          <p:cNvGrpSpPr/>
          <p:nvPr/>
        </p:nvGrpSpPr>
        <p:grpSpPr>
          <a:xfrm>
            <a:off x="4738060" y="2310842"/>
            <a:ext cx="569387" cy="675492"/>
            <a:chOff x="4930564" y="2310842"/>
            <a:chExt cx="569387" cy="675492"/>
          </a:xfrm>
        </p:grpSpPr>
        <p:cxnSp>
          <p:nvCxnSpPr>
            <p:cNvPr id="19" name="Straight Connector 18"/>
            <p:cNvCxnSpPr>
              <a:cxnSpLocks/>
              <a:stCxn id="20" idx="2"/>
            </p:cNvCxnSpPr>
            <p:nvPr/>
          </p:nvCxnSpPr>
          <p:spPr>
            <a:xfrm flipV="1">
              <a:off x="5207243" y="2310842"/>
              <a:ext cx="1695" cy="2551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5F6C5B-FA5F-44C2-BE73-F8F7A8F51475}"/>
                </a:ext>
              </a:extLst>
            </p:cNvPr>
            <p:cNvSpPr/>
            <p:nvPr/>
          </p:nvSpPr>
          <p:spPr>
            <a:xfrm>
              <a:off x="4930564" y="2463114"/>
              <a:ext cx="5693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atin typeface="Myriad Pro Light"/>
                </a:rPr>
                <a:t>11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57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9"/>
    </mc:Choice>
    <mc:Fallback>
      <p:transition spd="slow" advTm="4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6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Add three numbers, using doubles and number bonds.</a:t>
            </a:r>
          </a:p>
        </p:txBody>
      </p:sp>
      <p:sp>
        <p:nvSpPr>
          <p:cNvPr id="16" name="Speech Bubble: Rectangle with Corners Rounded 14">
            <a:extLst>
              <a:ext uri="{FF2B5EF4-FFF2-40B4-BE49-F238E27FC236}">
                <a16:creationId xmlns:a16="http://schemas.microsoft.com/office/drawing/2014/main" id="{33A118E9-4FBA-4F4E-97F1-10B297E4A984}"/>
              </a:ext>
            </a:extLst>
          </p:cNvPr>
          <p:cNvSpPr/>
          <p:nvPr/>
        </p:nvSpPr>
        <p:spPr>
          <a:xfrm>
            <a:off x="1282341" y="1220442"/>
            <a:ext cx="3482372" cy="2468693"/>
          </a:xfrm>
          <a:prstGeom prst="cloudCallout">
            <a:avLst>
              <a:gd name="adj1" fmla="val -59741"/>
              <a:gd name="adj2" fmla="val 66793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4A7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GB" sz="2000" b="1" dirty="0">
                <a:solidFill>
                  <a:srgbClr val="253746"/>
                </a:solidFill>
                <a:latin typeface="Myriad Pro Light" panose="020B0603030403020204" pitchFamily="34" charset="0"/>
              </a:rPr>
              <a:t>Now try adding the numbers by counting on your fingers.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3447" y="4734663"/>
            <a:ext cx="3339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Myriad Pro Light"/>
              </a:rPr>
              <a:t>… 9, 10, 11</a:t>
            </a:r>
          </a:p>
        </p:txBody>
      </p:sp>
      <p:pic>
        <p:nvPicPr>
          <p:cNvPr id="2050" name="Picture 2" descr="Palm, Hand, Finger, Nail, Young, Japanese, People, Bo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00" y="782119"/>
            <a:ext cx="2668401" cy="355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14">
            <a:extLst>
              <a:ext uri="{FF2B5EF4-FFF2-40B4-BE49-F238E27FC236}">
                <a16:creationId xmlns:a16="http://schemas.microsoft.com/office/drawing/2014/main" id="{33A118E9-4FBA-4F4E-97F1-10B297E4A984}"/>
              </a:ext>
            </a:extLst>
          </p:cNvPr>
          <p:cNvSpPr/>
          <p:nvPr/>
        </p:nvSpPr>
        <p:spPr>
          <a:xfrm>
            <a:off x="1282341" y="1220441"/>
            <a:ext cx="3482372" cy="2468693"/>
          </a:xfrm>
          <a:prstGeom prst="cloudCallout">
            <a:avLst>
              <a:gd name="adj1" fmla="val -59741"/>
              <a:gd name="adj2" fmla="val 66793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4A76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GB" sz="2000" b="1" dirty="0">
                <a:solidFill>
                  <a:srgbClr val="253746"/>
                </a:solidFill>
                <a:latin typeface="Myriad Pro Light" panose="020B0603030403020204" pitchFamily="34" charset="0"/>
              </a:rPr>
              <a:t>Hold 3 fingers up. We had 8 so now we add on 3...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41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55"/>
    </mc:Choice>
    <mc:Fallback>
      <p:transition spd="slow" advTm="2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7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Add three numbers, using doubles and number bonds.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6724" y="3402372"/>
            <a:ext cx="1645041" cy="1798982"/>
            <a:chOff x="2167252" y="3250096"/>
            <a:chExt cx="1645041" cy="179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ounded Rectangle 3"/>
            <p:cNvSpPr/>
            <p:nvPr/>
          </p:nvSpPr>
          <p:spPr>
            <a:xfrm>
              <a:off x="2167252" y="3250096"/>
              <a:ext cx="1645041" cy="17989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40958" y="3549422"/>
              <a:ext cx="69762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200" b="1" dirty="0">
                  <a:latin typeface="Myriad Pro Ligh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59417" y="3402373"/>
            <a:ext cx="1645041" cy="1798982"/>
            <a:chOff x="2167252" y="3250096"/>
            <a:chExt cx="1645041" cy="179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2167252" y="3250096"/>
              <a:ext cx="1645041" cy="17989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40958" y="3549422"/>
              <a:ext cx="69762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200" b="1" dirty="0">
                  <a:latin typeface="Myriad Pro Ligh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55780" y="3402371"/>
            <a:ext cx="1645041" cy="1798982"/>
            <a:chOff x="2167252" y="3250096"/>
            <a:chExt cx="1645041" cy="179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ounded Rectangle 26"/>
            <p:cNvSpPr/>
            <p:nvPr/>
          </p:nvSpPr>
          <p:spPr>
            <a:xfrm>
              <a:off x="2167252" y="3250096"/>
              <a:ext cx="1645041" cy="17989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40958" y="3549422"/>
              <a:ext cx="69762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200" b="1" dirty="0">
                  <a:latin typeface="Myriad Pro Light"/>
                </a:rPr>
                <a:t>9</a:t>
              </a:r>
            </a:p>
          </p:txBody>
        </p:sp>
      </p:grpSp>
      <p:sp>
        <p:nvSpPr>
          <p:cNvPr id="21" name="Speech Bubble: Rectangle with Corners Rounded 10">
            <a:extLst>
              <a:ext uri="{FF2B5EF4-FFF2-40B4-BE49-F238E27FC236}">
                <a16:creationId xmlns:a16="http://schemas.microsoft.com/office/drawing/2014/main" id="{74C417F1-7452-4CAF-B654-EF88E64246B4}"/>
              </a:ext>
            </a:extLst>
          </p:cNvPr>
          <p:cNvSpPr/>
          <p:nvPr/>
        </p:nvSpPr>
        <p:spPr>
          <a:xfrm>
            <a:off x="26691" y="924583"/>
            <a:ext cx="3290081" cy="1149878"/>
          </a:xfrm>
          <a:prstGeom prst="flowChartTerminator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4A7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GB" dirty="0" smtClean="0">
                <a:solidFill>
                  <a:srgbClr val="253746"/>
                </a:solidFill>
              </a:rPr>
              <a:t>Let’s t</a:t>
            </a:r>
            <a:r>
              <a:rPr lang="en-GB" dirty="0" smtClean="0">
                <a:solidFill>
                  <a:srgbClr val="253746"/>
                </a:solidFill>
              </a:rPr>
              <a:t>ake </a:t>
            </a:r>
            <a:r>
              <a:rPr lang="en-GB" dirty="0">
                <a:solidFill>
                  <a:srgbClr val="253746"/>
                </a:solidFill>
              </a:rPr>
              <a:t>out another set of 3 cards.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4837479" y="843220"/>
            <a:ext cx="4051060" cy="2452151"/>
            <a:chOff x="3950932" y="3919041"/>
            <a:chExt cx="3004039" cy="13514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3950932" y="3919041"/>
              <a:ext cx="3004039" cy="1351491"/>
            </a:xfrm>
            <a:prstGeom prst="cloudCallout">
              <a:avLst>
                <a:gd name="adj1" fmla="val 36040"/>
                <a:gd name="adj2" fmla="val 8087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There isn’t a </a:t>
              </a:r>
              <a:r>
                <a:rPr lang="en-GB" sz="2000" b="1" dirty="0">
                  <a:solidFill>
                    <a:srgbClr val="C00000"/>
                  </a:solidFill>
                  <a:latin typeface="Myriad Pro Light" panose="020B0603030403020204" pitchFamily="34" charset="0"/>
                </a:rPr>
                <a:t>pair to 10 </a:t>
              </a: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or a </a:t>
              </a:r>
              <a:r>
                <a:rPr lang="en-GB" sz="2000" b="1" dirty="0">
                  <a:solidFill>
                    <a:srgbClr val="C00000"/>
                  </a:solidFill>
                  <a:latin typeface="Myriad Pro Light" panose="020B0603030403020204" pitchFamily="34" charset="0"/>
                </a:rPr>
                <a:t>double</a:t>
              </a: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 this time.</a:t>
              </a:r>
            </a:p>
            <a:p>
              <a:pPr algn="ctr">
                <a:lnSpc>
                  <a:spcPct val="114000"/>
                </a:lnSpc>
              </a:pP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How could we add them?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398" y="4287950"/>
              <a:ext cx="391606" cy="554475"/>
            </a:xfrm>
            <a:prstGeom prst="rect">
              <a:avLst/>
            </a:prstGeom>
          </p:spPr>
        </p:pic>
      </p:grpSp>
      <p:sp>
        <p:nvSpPr>
          <p:cNvPr id="18" name="Speech Bubble: Rectangle with Corners Rounded 14">
            <a:extLst>
              <a:ext uri="{FF2B5EF4-FFF2-40B4-BE49-F238E27FC236}">
                <a16:creationId xmlns:a16="http://schemas.microsoft.com/office/drawing/2014/main" id="{33A118E9-4FBA-4F4E-97F1-10B297E4A984}"/>
              </a:ext>
            </a:extLst>
          </p:cNvPr>
          <p:cNvSpPr/>
          <p:nvPr/>
        </p:nvSpPr>
        <p:spPr>
          <a:xfrm>
            <a:off x="4905408" y="682516"/>
            <a:ext cx="3966762" cy="2666150"/>
          </a:xfrm>
          <a:prstGeom prst="cloudCallout">
            <a:avLst>
              <a:gd name="adj1" fmla="val -11211"/>
              <a:gd name="adj2" fmla="val 90861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4A7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GB" sz="2000" b="1" dirty="0">
                <a:solidFill>
                  <a:srgbClr val="253746"/>
                </a:solidFill>
                <a:latin typeface="Myriad Pro Light" panose="020B0603030403020204" pitchFamily="34" charset="0"/>
              </a:rPr>
              <a:t>9 is quite a big number to count on at the end, so let’s put it first.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93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55"/>
    </mc:Choice>
    <mc:Fallback>
      <p:transition spd="slow" advTm="3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42413 -0.003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5" y="-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42083 0.002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8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9677ED-5C54-4353-B94F-C526DD00205C}"/>
              </a:ext>
            </a:extLst>
          </p:cNvPr>
          <p:cNvSpPr txBox="1"/>
          <p:nvPr/>
        </p:nvSpPr>
        <p:spPr>
          <a:xfrm>
            <a:off x="116681" y="138645"/>
            <a:ext cx="8933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EA7600"/>
              </a:buClr>
              <a:buSzPct val="120000"/>
            </a:pPr>
            <a:r>
              <a:rPr lang="en-GB" sz="2000" b="1" dirty="0">
                <a:solidFill>
                  <a:srgbClr val="253746"/>
                </a:solidFill>
              </a:rPr>
              <a:t>Day 2: </a:t>
            </a:r>
            <a:r>
              <a:rPr lang="en-GB" sz="2000" b="1" dirty="0">
                <a:solidFill>
                  <a:srgbClr val="5B9BD5">
                    <a:lumMod val="75000"/>
                  </a:srgbClr>
                </a:solidFill>
              </a:rPr>
              <a:t>Add three numbers, using doubles and number bonds.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9" y="1614628"/>
            <a:ext cx="8511157" cy="125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034579" y="786965"/>
            <a:ext cx="385042" cy="1205608"/>
            <a:chOff x="2032064" y="786965"/>
            <a:chExt cx="385042" cy="120560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224585" y="1310185"/>
              <a:ext cx="0" cy="68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032064" y="78696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atin typeface="Myriad Pro Light"/>
                </a:rPr>
                <a:t>9</a:t>
              </a:r>
            </a:p>
          </p:txBody>
        </p:sp>
      </p:grpSp>
      <p:sp>
        <p:nvSpPr>
          <p:cNvPr id="13" name="Circular Arrow 12"/>
          <p:cNvSpPr/>
          <p:nvPr/>
        </p:nvSpPr>
        <p:spPr>
          <a:xfrm>
            <a:off x="4119067" y="1098369"/>
            <a:ext cx="1451276" cy="1605674"/>
          </a:xfrm>
          <a:prstGeom prst="circularArrow">
            <a:avLst>
              <a:gd name="adj1" fmla="val 12500"/>
              <a:gd name="adj2" fmla="val 1069767"/>
              <a:gd name="adj3" fmla="val 20457681"/>
              <a:gd name="adj4" fmla="val 11291517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2208" y="586910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Myriad Pro Light"/>
              </a:rPr>
              <a:t>+ 3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77F9E-D2A2-4BA3-B120-59FF6DB0C5D4}"/>
              </a:ext>
            </a:extLst>
          </p:cNvPr>
          <p:cNvGrpSpPr/>
          <p:nvPr/>
        </p:nvGrpSpPr>
        <p:grpSpPr>
          <a:xfrm>
            <a:off x="1282341" y="3143531"/>
            <a:ext cx="2801678" cy="1569186"/>
            <a:chOff x="4298496" y="4063018"/>
            <a:chExt cx="2801678" cy="1569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Speech Bubble: Rectangle with Corners Rounded 14">
              <a:extLst>
                <a:ext uri="{FF2B5EF4-FFF2-40B4-BE49-F238E27FC236}">
                  <a16:creationId xmlns:a16="http://schemas.microsoft.com/office/drawing/2014/main" id="{33A118E9-4FBA-4F4E-97F1-10B297E4A984}"/>
                </a:ext>
              </a:extLst>
            </p:cNvPr>
            <p:cNvSpPr/>
            <p:nvPr/>
          </p:nvSpPr>
          <p:spPr>
            <a:xfrm>
              <a:off x="4298496" y="4063018"/>
              <a:ext cx="2801678" cy="1569186"/>
            </a:xfrm>
            <a:prstGeom prst="cloudCallout">
              <a:avLst>
                <a:gd name="adj1" fmla="val -59741"/>
                <a:gd name="adj2" fmla="val 6679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4A76"/>
              </a:solidFill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en-GB" sz="2000" b="1" dirty="0">
                  <a:solidFill>
                    <a:srgbClr val="253746"/>
                  </a:solidFill>
                  <a:latin typeface="Myriad Pro Light" panose="020B0603030403020204" pitchFamily="34" charset="0"/>
                </a:rPr>
                <a:t>Where have we landed?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C1D852-2E0F-4198-9E1C-668A9B27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3398" y="4287950"/>
              <a:ext cx="391606" cy="849534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583447" y="4734663"/>
            <a:ext cx="40062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latin typeface="Myriad Pro Light"/>
              </a:rPr>
              <a:t>9 + 3 + 2 = 14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09582" y="786965"/>
            <a:ext cx="585417" cy="1205608"/>
            <a:chOff x="1978295" y="786965"/>
            <a:chExt cx="585417" cy="120560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224585" y="1310185"/>
              <a:ext cx="0" cy="68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978295" y="78696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atin typeface="Myriad Pro Light"/>
                </a:rPr>
                <a:t>14</a:t>
              </a:r>
            </a:p>
          </p:txBody>
        </p:sp>
      </p:grpSp>
      <p:sp>
        <p:nvSpPr>
          <p:cNvPr id="21" name="Circular Arrow 20"/>
          <p:cNvSpPr/>
          <p:nvPr/>
        </p:nvSpPr>
        <p:spPr>
          <a:xfrm>
            <a:off x="5325110" y="1131683"/>
            <a:ext cx="994929" cy="1515472"/>
          </a:xfrm>
          <a:prstGeom prst="circularArrow">
            <a:avLst>
              <a:gd name="adj1" fmla="val 12500"/>
              <a:gd name="adj2" fmla="val 1069767"/>
              <a:gd name="adj3" fmla="val 20457681"/>
              <a:gd name="adj4" fmla="val 11291517"/>
              <a:gd name="adj5" fmla="val 125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14357" y="586910"/>
            <a:ext cx="546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Myriad Pro Light"/>
              </a:rPr>
              <a:t>+ 2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6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47"/>
    </mc:Choice>
    <mc:Fallback>
      <p:transition spd="slow" advTm="2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/>
      <p:bldP spid="9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EC2F06-FA07-421C-9E8C-C3D9827F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E811-478C-4958-8104-2A70B5A19611}" type="slidenum">
              <a:rPr lang="en-GB" smtClean="0">
                <a:solidFill>
                  <a:srgbClr val="EA7600"/>
                </a:solidFill>
              </a:rPr>
              <a:pPr/>
              <a:t>9</a:t>
            </a:fld>
            <a:endParaRPr lang="en-GB" dirty="0">
              <a:solidFill>
                <a:srgbClr val="EA76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6E7435-766E-44DA-9E64-580F9F2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5926" y="6367376"/>
            <a:ext cx="3723776" cy="365125"/>
          </a:xfrm>
        </p:spPr>
        <p:txBody>
          <a:bodyPr/>
          <a:lstStyle/>
          <a:p>
            <a:pPr algn="r"/>
            <a:r>
              <a:rPr lang="en-GB"/>
              <a:t>Year 1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147C7-5047-4A7F-AFAF-F0152DF6F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t="6666" r="8394" b="8551"/>
          <a:stretch/>
        </p:blipFill>
        <p:spPr>
          <a:xfrm>
            <a:off x="2623930" y="65866"/>
            <a:ext cx="4134680" cy="6062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5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93"/>
    </mc:Choice>
    <mc:Fallback>
      <p:transition spd="slow" advTm="70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8.6|3.3|9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A7600"/>
      </a:hlink>
      <a:folHlink>
        <a:srgbClr val="EA76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09FA60-A307-4DDF-BDA9-6E3329A0C493}"/>
</file>

<file path=customXml/itemProps2.xml><?xml version="1.0" encoding="utf-8"?>
<ds:datastoreItem xmlns:ds="http://schemas.openxmlformats.org/officeDocument/2006/customXml" ds:itemID="{7ADBE083-6D87-4FDD-8C5A-B310CC31E24E}"/>
</file>

<file path=customXml/itemProps3.xml><?xml version="1.0" encoding="utf-8"?>
<ds:datastoreItem xmlns:ds="http://schemas.openxmlformats.org/officeDocument/2006/customXml" ds:itemID="{018E4C9A-21D1-400E-A803-910F07BED18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3463</TotalTime>
  <Words>536</Words>
  <Application>Microsoft Office PowerPoint</Application>
  <PresentationFormat>On-screen Show (4:3)</PresentationFormat>
  <Paragraphs>143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Myriad Pro Light</vt:lpstr>
      <vt:lpstr>Times New Roman</vt:lpstr>
      <vt:lpstr>Yu Mincho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follow the link below and fill in the online form to show that you have completed the lesson.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PC</dc:creator>
  <cp:lastModifiedBy>Sarah Grigg</cp:lastModifiedBy>
  <cp:revision>240</cp:revision>
  <dcterms:created xsi:type="dcterms:W3CDTF">2018-09-13T11:08:58Z</dcterms:created>
  <dcterms:modified xsi:type="dcterms:W3CDTF">2021-03-03T20:32:51Z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