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72" r:id="rId2"/>
    <p:sldId id="258" r:id="rId3"/>
    <p:sldId id="273" r:id="rId4"/>
    <p:sldId id="275" r:id="rId5"/>
    <p:sldId id="276" r:id="rId6"/>
    <p:sldId id="277" r:id="rId7"/>
    <p:sldId id="279" r:id="rId8"/>
    <p:sldId id="280" r:id="rId9"/>
    <p:sldId id="283" r:id="rId10"/>
    <p:sldId id="281" r:id="rId11"/>
    <p:sldId id="282" r:id="rId12"/>
    <p:sldId id="28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65199-48F6-4CE6-98E0-77AAEAD4466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3BCCA-045B-4055-8718-0F0F5DAB8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75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5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6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5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01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093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0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92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23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61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37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76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49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34F8E489-0E76-4FD0-9746-AFDDE27357E0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95A7DAD-F3E4-460B-BB6B-846A95A5D1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96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5.m4a"/><Relationship Id="rId7" Type="http://schemas.openxmlformats.org/officeDocument/2006/relationships/image" Target="../media/image6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Maths</a:t>
            </a:r>
            <a:br>
              <a:rPr lang="en-GB" dirty="0"/>
            </a:br>
            <a:r>
              <a:rPr lang="en-GB" dirty="0"/>
              <a:t>22.01.21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44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859" y="0"/>
            <a:ext cx="13923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Answers</a:t>
            </a:r>
          </a:p>
          <a:p>
            <a:r>
              <a:rPr lang="en-GB" sz="2800" u="sng" dirty="0"/>
              <a:t>Set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6965" t="26187" r="53287" b="7547"/>
          <a:stretch/>
        </p:blipFill>
        <p:spPr>
          <a:xfrm>
            <a:off x="320432" y="954107"/>
            <a:ext cx="4634523" cy="58069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2756" t="14174" r="18814" b="8295"/>
          <a:stretch/>
        </p:blipFill>
        <p:spPr>
          <a:xfrm>
            <a:off x="5334877" y="104078"/>
            <a:ext cx="4402802" cy="675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65" t="13554" r="18366" b="6876"/>
          <a:stretch/>
        </p:blipFill>
        <p:spPr>
          <a:xfrm>
            <a:off x="648675" y="575522"/>
            <a:ext cx="8143632" cy="57158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4290" y="2048459"/>
            <a:ext cx="16904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Challenge:</a:t>
            </a:r>
          </a:p>
          <a:p>
            <a:r>
              <a:rPr lang="en-GB" sz="2800" dirty="0"/>
              <a:t>42cm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8292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6338" y="64052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600" u="sng" dirty="0"/>
              <a:t>Answers</a:t>
            </a:r>
          </a:p>
          <a:p>
            <a:r>
              <a:rPr lang="en-GB" sz="3600" u="sng" dirty="0"/>
              <a:t>Set 2</a:t>
            </a:r>
          </a:p>
          <a:p>
            <a:endParaRPr lang="en-GB" sz="3600" dirty="0"/>
          </a:p>
          <a:p>
            <a:r>
              <a:rPr lang="en-GB" sz="3600" dirty="0"/>
              <a:t>1. 24cm</a:t>
            </a:r>
          </a:p>
          <a:p>
            <a:r>
              <a:rPr lang="en-GB" sz="3600" dirty="0"/>
              <a:t>2. 20cm</a:t>
            </a:r>
          </a:p>
          <a:p>
            <a:r>
              <a:rPr lang="en-GB" sz="3600" dirty="0"/>
              <a:t>3. 28cm</a:t>
            </a:r>
          </a:p>
          <a:p>
            <a:r>
              <a:rPr lang="en-GB" sz="3600" dirty="0"/>
              <a:t>4. 28cm</a:t>
            </a:r>
          </a:p>
        </p:txBody>
      </p:sp>
    </p:spTree>
    <p:extLst>
      <p:ext uri="{BB962C8B-B14F-4D97-AF65-F5344CB8AC3E}">
        <p14:creationId xmlns:p14="http://schemas.microsoft.com/office/powerpoint/2010/main" val="3694784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77671" y="7883"/>
            <a:ext cx="10782300" cy="782108"/>
          </a:xfrm>
        </p:spPr>
        <p:txBody>
          <a:bodyPr/>
          <a:lstStyle/>
          <a:p>
            <a:pPr algn="ctr"/>
            <a:r>
              <a:rPr lang="en-GB" sz="28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L.O: Calculate the perimeter of rectilinear shapes.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49487" y="1254246"/>
            <a:ext cx="3342513" cy="4181474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Success Criteria:</a:t>
            </a:r>
          </a:p>
          <a:p>
            <a:r>
              <a:rPr lang="en-GB" sz="2400" dirty="0">
                <a:solidFill>
                  <a:schemeClr val="tx1"/>
                </a:solidFill>
              </a:rPr>
              <a:t>-Describe what ‘perimeter’ is.</a:t>
            </a:r>
          </a:p>
          <a:p>
            <a:r>
              <a:rPr lang="en-GB" sz="2400" dirty="0">
                <a:solidFill>
                  <a:schemeClr val="tx1"/>
                </a:solidFill>
              </a:rPr>
              <a:t>-Understand how to work out the perimeter.</a:t>
            </a:r>
          </a:p>
          <a:p>
            <a:r>
              <a:rPr lang="en-GB" sz="2400" dirty="0">
                <a:solidFill>
                  <a:schemeClr val="tx1"/>
                </a:solidFill>
              </a:rPr>
              <a:t>-Identify the unit of measurement needed when finding the perimeter.</a:t>
            </a:r>
          </a:p>
          <a:p>
            <a:r>
              <a:rPr lang="en-GB" sz="2400" dirty="0">
                <a:solidFill>
                  <a:schemeClr val="tx1"/>
                </a:solidFill>
              </a:rPr>
              <a:t>-Calculate missing lengths.</a:t>
            </a:r>
          </a:p>
          <a:p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104" y="1254246"/>
            <a:ext cx="33227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Starter: True or false?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3374" t="29217" r="25187" b="15427"/>
          <a:stretch/>
        </p:blipFill>
        <p:spPr>
          <a:xfrm>
            <a:off x="1040525" y="2004124"/>
            <a:ext cx="7055068" cy="427055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58"/>
    </mc:Choice>
    <mc:Fallback xmlns="">
      <p:transition spd="slow" advTm="19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4581" t="25852" r="25395" b="16830"/>
          <a:stretch/>
        </p:blipFill>
        <p:spPr>
          <a:xfrm>
            <a:off x="2462685" y="1094154"/>
            <a:ext cx="6948215" cy="447821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4"/>
    </mc:Choice>
    <mc:Fallback xmlns="">
      <p:transition spd="slow" advTm="1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468536" y="1527573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1 cm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3217502" y="1493608"/>
          <a:ext cx="3528000" cy="35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1150198280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2846158368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93796849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115113567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6803111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975418522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510362929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036723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988754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684789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6293131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55690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692275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283740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>
          <a:xfrm flipH="1">
            <a:off x="3719030" y="2008131"/>
            <a:ext cx="12728" cy="2516625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6249351" y="3496368"/>
            <a:ext cx="0" cy="102958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716022" y="2010930"/>
            <a:ext cx="1022230" cy="63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719030" y="4509701"/>
            <a:ext cx="254455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101888" y="1507404"/>
            <a:ext cx="0" cy="44844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196753" y="1397365"/>
            <a:ext cx="50641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16256" y="102683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</a:rPr>
              <a:t>1 cm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445127" y="5404708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38109" y="5402218"/>
            <a:ext cx="11224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Calibri" panose="020F0502020204030204" pitchFamily="34" charset="0"/>
              </a:rPr>
              <a:t> 3 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105431" y="5404708"/>
            <a:ext cx="11208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500" dirty="0">
                <a:latin typeface="Calibri" panose="020F0502020204030204" pitchFamily="34" charset="0"/>
              </a:rPr>
              <a:t>3 cm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87151" y="5407601"/>
            <a:ext cx="11224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Calibri" panose="020F0502020204030204" pitchFamily="34" charset="0"/>
              </a:rPr>
              <a:t> 2 cm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44441" y="5402218"/>
            <a:ext cx="12843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500" dirty="0">
                <a:latin typeface="Calibri" panose="020F0502020204030204" pitchFamily="34" charset="0"/>
              </a:rPr>
              <a:t> 20 cm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4730486" y="3510294"/>
            <a:ext cx="1526654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724946" y="2005396"/>
            <a:ext cx="0" cy="150216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601696" y="2017251"/>
            <a:ext cx="0" cy="250750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860703" y="3023476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</a:rPr>
              <a:t>5 cm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712592" y="4639428"/>
            <a:ext cx="2551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894012" y="4638226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</a:rPr>
              <a:t>5 cm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364352" y="3496368"/>
            <a:ext cx="0" cy="103286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395230" y="3626725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</a:rPr>
              <a:t>2 cm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4753470" y="3411703"/>
            <a:ext cx="150367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59944" y="3003098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</a:rPr>
              <a:t>3 cm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61251" y="1998052"/>
            <a:ext cx="0" cy="1426453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3126" y="2388995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</a:rPr>
              <a:t>3 cm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3716022" y="1888749"/>
            <a:ext cx="102223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82939" y="1442779"/>
            <a:ext cx="81144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libri" panose="020F0502020204030204" pitchFamily="34" charset="0"/>
              </a:rPr>
              <a:t>2 cm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073454" y="5407601"/>
            <a:ext cx="11224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Calibri" panose="020F0502020204030204" pitchFamily="34" charset="0"/>
              </a:rPr>
              <a:t> 5 cm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00826" y="5402218"/>
            <a:ext cx="112242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GB" sz="2500" dirty="0">
                <a:latin typeface="Calibri" panose="020F0502020204030204" pitchFamily="34" charset="0"/>
              </a:rPr>
              <a:t> 5 cm</a:t>
            </a:r>
          </a:p>
        </p:txBody>
      </p:sp>
      <p:sp>
        <p:nvSpPr>
          <p:cNvPr id="58" name="Rectangle 57"/>
          <p:cNvSpPr/>
          <p:nvPr/>
        </p:nvSpPr>
        <p:spPr>
          <a:xfrm>
            <a:off x="2191513" y="423800"/>
            <a:ext cx="6469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Find the perimeter of the rectilinear shape.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51883" y="1097101"/>
            <a:ext cx="1953459" cy="1801900"/>
            <a:chOff x="6153474" y="3219708"/>
            <a:chExt cx="1953459" cy="1801900"/>
          </a:xfrm>
        </p:grpSpPr>
        <p:sp>
          <p:nvSpPr>
            <p:cNvPr id="2" name="Rectangle 1"/>
            <p:cNvSpPr/>
            <p:nvPr/>
          </p:nvSpPr>
          <p:spPr>
            <a:xfrm>
              <a:off x="6227996" y="3219708"/>
              <a:ext cx="1747742" cy="1801900"/>
            </a:xfrm>
            <a:prstGeom prst="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53474" y="3270973"/>
              <a:ext cx="195345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A rectilinear</a:t>
              </a:r>
            </a:p>
            <a:p>
              <a:pPr algn="ctr"/>
              <a:r>
                <a:rPr lang="en-GB" sz="2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shape is a </a:t>
              </a:r>
            </a:p>
            <a:p>
              <a:pPr algn="ctr"/>
              <a:r>
                <a:rPr lang="en-GB" sz="2000" dirty="0">
                  <a:solidFill>
                    <a:schemeClr val="accent1"/>
                  </a:solidFill>
                  <a:latin typeface="Calibri" panose="020F0502020204030204" pitchFamily="34" charset="0"/>
                </a:rPr>
                <a:t>shape where all the sides meet at right angles.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4516582" y="2008130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3725394" y="2010929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3721695" y="4285262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6037054" y="4282278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6037237" y="3496368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4508816" y="3273988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4506841" y="3507560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735839" y="3510294"/>
            <a:ext cx="221670" cy="23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2468537" y="5407601"/>
            <a:ext cx="1758601" cy="4770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66"/>
          <p:cNvSpPr/>
          <p:nvPr/>
        </p:nvSpPr>
        <p:spPr>
          <a:xfrm>
            <a:off x="4404937" y="5421952"/>
            <a:ext cx="1758601" cy="4770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780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95"/>
    </mc:Choice>
    <mc:Fallback xmlns="">
      <p:transition spd="slow" advTm="58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3" grpId="0"/>
      <p:bldP spid="45" grpId="0"/>
      <p:bldP spid="47" grpId="0"/>
      <p:bldP spid="49" grpId="0"/>
      <p:bldP spid="51" grpId="0"/>
      <p:bldP spid="53" grpId="0"/>
      <p:bldP spid="54" grpId="0"/>
      <p:bldP spid="55" grpId="0"/>
      <p:bldP spid="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5939121" y="284928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 cm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17110" y="4137462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cm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80027" y="2202955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? cm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51366" y="68800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6 cm</a:t>
            </a:r>
          </a:p>
        </p:txBody>
      </p:sp>
      <p:sp>
        <p:nvSpPr>
          <p:cNvPr id="64" name="Rectangle 63"/>
          <p:cNvSpPr/>
          <p:nvPr/>
        </p:nvSpPr>
        <p:spPr>
          <a:xfrm>
            <a:off x="4255464" y="1186446"/>
            <a:ext cx="841828" cy="30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5" name="Rectangle 64"/>
          <p:cNvSpPr/>
          <p:nvPr/>
        </p:nvSpPr>
        <p:spPr>
          <a:xfrm rot="5400000">
            <a:off x="5176701" y="543954"/>
            <a:ext cx="1763016" cy="304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66" name="TextBox 65"/>
          <p:cNvSpPr txBox="1"/>
          <p:nvPr/>
        </p:nvSpPr>
        <p:spPr>
          <a:xfrm>
            <a:off x="7730983" y="164771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4"/>
                </a:solidFill>
              </a:rPr>
              <a:t>4 cm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4113295" y="1234938"/>
            <a:ext cx="0" cy="2951016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7656595" y="1234938"/>
            <a:ext cx="0" cy="1714524"/>
          </a:xfrm>
          <a:prstGeom prst="straightConnector1">
            <a:avLst/>
          </a:prstGeom>
          <a:ln w="38100">
            <a:solidFill>
              <a:schemeClr val="accent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730983" y="1647711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 cm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52808" y="219548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58340" y="4980800"/>
                <a:ext cx="739185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/>
                  <a:t>7 cm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600" dirty="0">
                    <a:ea typeface="Cambria Math" panose="02040503050406030204" pitchFamily="18" charset="0"/>
                  </a:rPr>
                  <a:t> </a:t>
                </a:r>
                <a:r>
                  <a:rPr lang="en-GB" sz="2600" dirty="0"/>
                  <a:t>6 cm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600" dirty="0">
                    <a:ea typeface="Cambria Math" panose="02040503050406030204" pitchFamily="18" charset="0"/>
                  </a:rPr>
                  <a:t> </a:t>
                </a:r>
                <a:r>
                  <a:rPr lang="en-GB" sz="2600" dirty="0"/>
                  <a:t>4 cm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600" dirty="0">
                    <a:ea typeface="Cambria Math" panose="02040503050406030204" pitchFamily="18" charset="0"/>
                  </a:rPr>
                  <a:t> </a:t>
                </a:r>
                <a:r>
                  <a:rPr lang="en-GB" sz="2600" dirty="0"/>
                  <a:t>5 cm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600" dirty="0"/>
                  <a:t>3 cm </a:t>
                </a:r>
                <a14:m>
                  <m:oMath xmlns:m="http://schemas.openxmlformats.org/officeDocument/2006/math">
                    <m:r>
                      <a:rPr lang="en-GB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600" dirty="0">
                    <a:ea typeface="Cambria Math" panose="02040503050406030204" pitchFamily="18" charset="0"/>
                  </a:rPr>
                  <a:t> </a:t>
                </a:r>
                <a:r>
                  <a:rPr lang="en-GB" sz="2600" dirty="0"/>
                  <a:t>1 cm</a:t>
                </a: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340" y="4980800"/>
                <a:ext cx="7391856" cy="492443"/>
              </a:xfrm>
              <a:prstGeom prst="rect">
                <a:avLst/>
              </a:prstGeom>
              <a:blipFill>
                <a:blip r:embed="rId5"/>
                <a:stretch>
                  <a:fillRect l="-1484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8203226" y="4980346"/>
            <a:ext cx="133562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600" dirty="0">
                <a:latin typeface="Calibri" panose="020F0502020204030204" pitchFamily="34" charset="0"/>
              </a:rPr>
              <a:t> </a:t>
            </a:r>
            <a:r>
              <a:rPr lang="en-GB" sz="2600" dirty="0">
                <a:solidFill>
                  <a:schemeClr val="accent1"/>
                </a:solidFill>
              </a:rPr>
              <a:t>26 cm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166135" y="327262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3 cm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180201" y="2987651"/>
            <a:ext cx="0" cy="1216282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166135" y="3272627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3 cm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06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365"/>
    </mc:Choice>
    <mc:Fallback xmlns="">
      <p:transition spd="slow" advTm="60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3559 -0.003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8" y="-18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26892 -0.0085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55" y="-44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L -0.40746 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82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5493 0.003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2" grpId="0"/>
      <p:bldP spid="62" grpId="1"/>
      <p:bldP spid="66" grpId="0"/>
      <p:bldP spid="66" grpId="1"/>
      <p:bldP spid="66" grpId="2"/>
      <p:bldP spid="70" grpId="0"/>
      <p:bldP spid="71" grpId="0"/>
      <p:bldP spid="72" grpId="0"/>
      <p:bldP spid="73" grpId="0"/>
      <p:bldP spid="73" grpId="1"/>
      <p:bldP spid="7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661840" y="289213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6 cm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66996" y="135666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 cm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03047" y="1150009"/>
            <a:ext cx="1992230" cy="34842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Rectangle 22"/>
          <p:cNvSpPr/>
          <p:nvPr/>
        </p:nvSpPr>
        <p:spPr>
          <a:xfrm rot="5400000">
            <a:off x="5184374" y="-1272988"/>
            <a:ext cx="1102824" cy="59189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5" name="TextBox 24"/>
          <p:cNvSpPr txBox="1"/>
          <p:nvPr/>
        </p:nvSpPr>
        <p:spPr>
          <a:xfrm>
            <a:off x="5276581" y="401394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13 cm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6703047" y="4783057"/>
            <a:ext cx="1992232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817586" y="1161515"/>
            <a:ext cx="0" cy="34727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655559" y="1150009"/>
            <a:ext cx="0" cy="108790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851232" y="2499869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9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98515" y="3342918"/>
                <a:ext cx="22878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13 cm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8 cm </a:t>
                </a:r>
                <a:endParaRPr lang="en-GB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8515" y="3342918"/>
                <a:ext cx="2287806" cy="523220"/>
              </a:xfrm>
              <a:prstGeom prst="rect">
                <a:avLst/>
              </a:prstGeom>
              <a:blipFill>
                <a:blip r:embed="rId5"/>
                <a:stretch>
                  <a:fillRect l="-5319" t="-10465" r="-425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400463" y="2225805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 cm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61014" y="3347383"/>
            <a:ext cx="123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5 cm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554166" y="2259035"/>
            <a:ext cx="0" cy="23081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76295" y="960357"/>
            <a:ext cx="5918983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776294" y="2332324"/>
            <a:ext cx="3884928" cy="0"/>
          </a:xfrm>
          <a:prstGeom prst="straightConnector1">
            <a:avLst/>
          </a:prstGeom>
          <a:ln w="381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55355" y="4697244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5 cm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77751" y="407816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13 cm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400463" y="2230270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63689" y="4244859"/>
                <a:ext cx="34703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13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n-GB" sz="2800" dirty="0">
                    <a:latin typeface="Calibri" panose="020F0502020204030204" pitchFamily="34" charset="0"/>
                  </a:rPr>
                  <a:t>13 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689" y="4244859"/>
                <a:ext cx="3470327" cy="523220"/>
              </a:xfrm>
              <a:prstGeom prst="rect">
                <a:avLst/>
              </a:prstGeom>
              <a:blipFill>
                <a:blip r:embed="rId6"/>
                <a:stretch>
                  <a:fillRect t="-1395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39164" y="4252348"/>
                <a:ext cx="981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26 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164" y="4252348"/>
                <a:ext cx="981359" cy="523220"/>
              </a:xfrm>
              <a:prstGeom prst="rect">
                <a:avLst/>
              </a:prstGeom>
              <a:blipFill>
                <a:blip r:embed="rId7"/>
                <a:stretch>
                  <a:fillRect t="-11765" r="-11180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2305498" y="4834952"/>
            <a:ext cx="1767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6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9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993391" y="4844109"/>
                <a:ext cx="98135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18 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391" y="4844109"/>
                <a:ext cx="981359" cy="523220"/>
              </a:xfrm>
              <a:prstGeom prst="rect">
                <a:avLst/>
              </a:prstGeom>
              <a:blipFill>
                <a:blip r:embed="rId8"/>
                <a:stretch>
                  <a:fillRect t="-11765" r="-11801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2390235" y="5465217"/>
                <a:ext cx="39574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26 cm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n-GB" sz="2800" dirty="0">
                    <a:latin typeface="Calibri" panose="020F0502020204030204" pitchFamily="34" charset="0"/>
                  </a:rPr>
                  <a:t>18 cm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  <a:r>
                  <a:rPr lang="en-GB" sz="2800" dirty="0">
                    <a:solidFill>
                      <a:schemeClr val="accent1"/>
                    </a:solidFill>
                    <a:latin typeface="Calibri" panose="020F0502020204030204" pitchFamily="34" charset="0"/>
                  </a:rPr>
                  <a:t>44 cm</a:t>
                </a: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235" y="5465217"/>
                <a:ext cx="3957472" cy="523220"/>
              </a:xfrm>
              <a:prstGeom prst="rect">
                <a:avLst/>
              </a:prstGeom>
              <a:blipFill>
                <a:blip r:embed="rId9"/>
                <a:stretch>
                  <a:fillRect l="-3082" t="-15294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2305497" y="4252729"/>
            <a:ext cx="2000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13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5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n-GB" sz="2800" dirty="0">
                <a:latin typeface="Calibri" panose="020F0502020204030204" pitchFamily="34" charset="0"/>
              </a:rPr>
              <a:t>8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800599" y="4840320"/>
                <a:ext cx="1475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9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+ </a:t>
                </a:r>
                <a:r>
                  <a:rPr lang="en-GB" sz="2800" dirty="0">
                    <a:latin typeface="Calibri" panose="020F0502020204030204" pitchFamily="34" charset="0"/>
                  </a:rPr>
                  <a:t>9 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99" y="4840320"/>
                <a:ext cx="1475982" cy="523220"/>
              </a:xfrm>
              <a:prstGeom prst="rect">
                <a:avLst/>
              </a:prstGeom>
              <a:blipFill>
                <a:blip r:embed="rId10"/>
                <a:stretch>
                  <a:fillRect t="-13953" r="-2469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4306000" y="2291857"/>
            <a:ext cx="1072297" cy="4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7257343" y="4750842"/>
            <a:ext cx="1072297" cy="4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5276581" y="457534"/>
            <a:ext cx="1072297" cy="4160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/>
          <p:cNvSpPr/>
          <p:nvPr/>
        </p:nvSpPr>
        <p:spPr>
          <a:xfrm>
            <a:off x="8851232" y="2553467"/>
            <a:ext cx="865793" cy="4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31"/>
          <p:cNvSpPr/>
          <p:nvPr/>
        </p:nvSpPr>
        <p:spPr>
          <a:xfrm>
            <a:off x="1844404" y="1410258"/>
            <a:ext cx="865793" cy="4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32"/>
          <p:cNvSpPr/>
          <p:nvPr/>
        </p:nvSpPr>
        <p:spPr>
          <a:xfrm>
            <a:off x="5665782" y="2942209"/>
            <a:ext cx="865793" cy="41602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2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24"/>
    </mc:Choice>
    <mc:Fallback xmlns="">
      <p:transition spd="slow" advTm="1263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0.26909 0.009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5" y="48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69548 0.003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0.00347 0.597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9861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0035 0.357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784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0434 0.6793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395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00121 0.2942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/>
      <p:bldP spid="25" grpId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5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2" grpId="0" animBg="1"/>
      <p:bldP spid="2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589" t="16588" r="16681" b="7457"/>
          <a:stretch/>
        </p:blipFill>
        <p:spPr>
          <a:xfrm>
            <a:off x="2058844" y="398584"/>
            <a:ext cx="9781465" cy="60803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931" y="499551"/>
            <a:ext cx="16326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Questions</a:t>
            </a:r>
          </a:p>
          <a:p>
            <a:r>
              <a:rPr lang="en-GB" sz="2800" u="sng" dirty="0"/>
              <a:t>Set 1</a:t>
            </a:r>
          </a:p>
          <a:p>
            <a:endParaRPr lang="en-GB" sz="2800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63"/>
    </mc:Choice>
    <mc:Fallback xmlns="">
      <p:transition spd="slow" advTm="155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438" t="20946" r="21375" b="10199"/>
          <a:stretch/>
        </p:blipFill>
        <p:spPr>
          <a:xfrm>
            <a:off x="2477477" y="243709"/>
            <a:ext cx="4572000" cy="6282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45765" t="27641" r="3305" b="25642"/>
          <a:stretch/>
        </p:blipFill>
        <p:spPr>
          <a:xfrm>
            <a:off x="7631387" y="2530163"/>
            <a:ext cx="4180469" cy="21570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5397" y="1902413"/>
            <a:ext cx="1595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Challenge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07"/>
    </mc:Choice>
    <mc:Fallback xmlns="">
      <p:transition spd="slow" advTm="11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0" r="24558"/>
          <a:stretch/>
        </p:blipFill>
        <p:spPr>
          <a:xfrm>
            <a:off x="3704492" y="167764"/>
            <a:ext cx="3899877" cy="64635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931" y="358874"/>
            <a:ext cx="16326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/>
              <a:t>Questions</a:t>
            </a:r>
          </a:p>
          <a:p>
            <a:r>
              <a:rPr lang="en-GB" sz="2800" u="sng" dirty="0"/>
              <a:t>Set 2</a:t>
            </a:r>
          </a:p>
          <a:p>
            <a:endParaRPr lang="en-GB" sz="28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2"/>
    </mc:Choice>
    <mc:Fallback xmlns="">
      <p:transition spd="slow" advTm="17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5.5|16.8|0.8|0.3|0.5|2.4|1|0.7|1|1.1|7.3|12.8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5.8|13.2|2|4.9|7.7|7.3|1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4|6.1|16.8|13.4|9.6|4.7|19|7.7|1.9|7.7|1.9|3.7|5.1|1.9|2.6|0.5|0.5|0.4"/>
</p:tagLst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1159</TotalTime>
  <Words>234</Words>
  <Application>Microsoft Office PowerPoint</Application>
  <PresentationFormat>Widescreen</PresentationFormat>
  <Paragraphs>71</Paragraphs>
  <Slides>12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Comic Sans MS</vt:lpstr>
      <vt:lpstr>Metropolitan</vt:lpstr>
      <vt:lpstr>Maths 22.01.21</vt:lpstr>
      <vt:lpstr>L.O: Calculate the perimeter of rectilinear shapes.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Payne</dc:creator>
  <cp:lastModifiedBy>Paula Candish</cp:lastModifiedBy>
  <cp:revision>71</cp:revision>
  <dcterms:created xsi:type="dcterms:W3CDTF">2021-01-04T14:29:29Z</dcterms:created>
  <dcterms:modified xsi:type="dcterms:W3CDTF">2021-01-21T13:53:21Z</dcterms:modified>
</cp:coreProperties>
</file>