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IqelMGmpBo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hyperlink" Target="https://www.bbc.co.uk/iplayer/episode/b08d61cv/numberblocks-series-1-fou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1oX4xitfmzQ" TargetMode="External"/><Relationship Id="rId4" Type="http://schemas.openxmlformats.org/officeDocument/2006/relationships/hyperlink" Target="https://www.bbc.co.uk/iplayer/episode/b08d630h/numberblocks-series-1-fiv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hyperlink" Target="https://www.topmarks.co.uk/learning-to-count/underwater-counting" TargetMode="External"/><Relationship Id="rId4" Type="http://schemas.openxmlformats.org/officeDocument/2006/relationships/hyperlink" Target="https://www.topmarks.co.uk/learning-to-count/gingerbread-man-ga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386863"/>
            <a:ext cx="8791575" cy="870437"/>
          </a:xfrm>
        </p:spPr>
        <p:txBody>
          <a:bodyPr/>
          <a:lstStyle/>
          <a:p>
            <a:pPr algn="ctr"/>
            <a:r>
              <a:rPr lang="en-GB" sz="3200" cap="none" dirty="0" smtClean="0">
                <a:solidFill>
                  <a:srgbClr val="EBEBEB"/>
                </a:solidFill>
                <a:effectLst/>
                <a:latin typeface="Comic Sans MS" panose="030F0702030302020204" pitchFamily="66" charset="0"/>
              </a:rPr>
              <a:t>Friday 15th </a:t>
            </a:r>
            <a:r>
              <a:rPr lang="en-GB" sz="3200" cap="none" dirty="0">
                <a:solidFill>
                  <a:srgbClr val="EBEBEB"/>
                </a:solidFill>
                <a:effectLst/>
                <a:latin typeface="Comic Sans MS" panose="030F0702030302020204" pitchFamily="66" charset="0"/>
              </a:rPr>
              <a:t>January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1503485"/>
            <a:ext cx="9351353" cy="4686300"/>
          </a:xfrm>
        </p:spPr>
        <p:txBody>
          <a:bodyPr/>
          <a:lstStyle/>
          <a:p>
            <a:pPr lvl="0" algn="ctr"/>
            <a:r>
              <a:rPr lang="en-GB" sz="6000" dirty="0" smtClean="0">
                <a:solidFill>
                  <a:srgbClr val="D8FC68"/>
                </a:solidFill>
                <a:latin typeface="Comic Sans MS" panose="030F0702030302020204" pitchFamily="66" charset="0"/>
              </a:rPr>
              <a:t>Maths</a:t>
            </a:r>
          </a:p>
          <a:p>
            <a:pPr lvl="0" algn="ctr"/>
            <a:endParaRPr lang="en-GB" sz="6000" dirty="0">
              <a:solidFill>
                <a:srgbClr val="D8FC68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945" y="2655277"/>
            <a:ext cx="6506309" cy="263769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9"/>
    </mc:Choice>
    <mc:Fallback xmlns="">
      <p:transition spd="slow" advTm="9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474786"/>
            <a:ext cx="8791575" cy="1116622"/>
          </a:xfrm>
        </p:spPr>
        <p:txBody>
          <a:bodyPr/>
          <a:lstStyle/>
          <a:p>
            <a:pPr algn="ctr"/>
            <a:r>
              <a:rPr lang="en-GB" cap="none" dirty="0">
                <a:solidFill>
                  <a:prstClr val="white"/>
                </a:solidFill>
                <a:latin typeface="Comic Sans MS" panose="030F0702030302020204" pitchFamily="66" charset="0"/>
              </a:rPr>
              <a:t>Today’s Number Song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1749669"/>
            <a:ext cx="8791575" cy="4545623"/>
          </a:xfrm>
        </p:spPr>
        <p:txBody>
          <a:bodyPr/>
          <a:lstStyle/>
          <a:p>
            <a:pPr lvl="0" algn="ctr"/>
            <a:r>
              <a:rPr lang="en-GB" cap="none" dirty="0" smtClean="0">
                <a:solidFill>
                  <a:srgbClr val="002060"/>
                </a:solidFill>
              </a:rPr>
              <a:t>Counting forwards and backwards to 10.</a:t>
            </a:r>
          </a:p>
          <a:p>
            <a:pPr lvl="0" algn="ctr"/>
            <a:r>
              <a:rPr lang="en-GB" cap="none" dirty="0">
                <a:solidFill>
                  <a:srgbClr val="002060"/>
                </a:solidFill>
                <a:hlinkClick r:id="rId4"/>
              </a:rPr>
              <a:t>https://</a:t>
            </a:r>
            <a:r>
              <a:rPr lang="en-GB" cap="none" dirty="0" smtClean="0">
                <a:solidFill>
                  <a:srgbClr val="002060"/>
                </a:solidFill>
                <a:hlinkClick r:id="rId4"/>
              </a:rPr>
              <a:t>www.youtube.com/watch?v=IqelMGmpBoE</a:t>
            </a:r>
            <a:r>
              <a:rPr lang="en-GB" cap="none" dirty="0" smtClean="0">
                <a:solidFill>
                  <a:srgbClr val="002060"/>
                </a:solidFill>
              </a:rPr>
              <a:t> </a:t>
            </a:r>
          </a:p>
          <a:p>
            <a:pPr lvl="0" algn="ctr"/>
            <a:endParaRPr lang="en-GB" cap="none" dirty="0">
              <a:solidFill>
                <a:srgbClr val="D8FC68"/>
              </a:solidFill>
            </a:endParaRPr>
          </a:p>
          <a:p>
            <a:pPr lvl="0" algn="ctr"/>
            <a:endParaRPr lang="en-GB" cap="none" dirty="0">
              <a:solidFill>
                <a:srgbClr val="D8FC68"/>
              </a:solidFill>
            </a:endParaRPr>
          </a:p>
          <a:p>
            <a:pPr lvl="0" algn="ctr"/>
            <a:endParaRPr lang="en-GB" dirty="0" smtClean="0"/>
          </a:p>
          <a:p>
            <a:pPr lvl="0"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395" y="3279531"/>
            <a:ext cx="4443257" cy="248822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5"/>
    </mc:Choice>
    <mc:Fallback xmlns="">
      <p:transition spd="slow" advTm="10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527540"/>
            <a:ext cx="8791575" cy="993530"/>
          </a:xfrm>
        </p:spPr>
        <p:txBody>
          <a:bodyPr/>
          <a:lstStyle/>
          <a:p>
            <a:pPr algn="ctr"/>
            <a:r>
              <a:rPr lang="en-GB" cap="none" dirty="0">
                <a:solidFill>
                  <a:prstClr val="white"/>
                </a:solidFill>
                <a:latin typeface="Comic Sans MS" panose="030F0702030302020204" pitchFamily="66" charset="0"/>
              </a:rPr>
              <a:t>Today’s </a:t>
            </a:r>
            <a:r>
              <a:rPr lang="en-GB" cap="none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Learning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277" y="1608992"/>
            <a:ext cx="9662746" cy="4703885"/>
          </a:xfrm>
        </p:spPr>
        <p:txBody>
          <a:bodyPr/>
          <a:lstStyle/>
          <a:p>
            <a:pPr algn="ctr"/>
            <a:r>
              <a:rPr lang="en-GB" cap="none" dirty="0" smtClean="0">
                <a:solidFill>
                  <a:srgbClr val="002060"/>
                </a:solidFill>
              </a:rPr>
              <a:t>This week we have worked on the composition of numbers 4 and 5. Today we will consolidate our learning and make sure your child knows the different compositions of 4 and </a:t>
            </a:r>
            <a:r>
              <a:rPr lang="en-GB" cap="none" dirty="0" smtClean="0">
                <a:solidFill>
                  <a:srgbClr val="002060"/>
                </a:solidFill>
              </a:rPr>
              <a:t>5. For example, </a:t>
            </a:r>
            <a:r>
              <a:rPr lang="en-GB" cap="none" dirty="0" smtClean="0">
                <a:solidFill>
                  <a:srgbClr val="002060"/>
                </a:solidFill>
              </a:rPr>
              <a:t>5 can be </a:t>
            </a:r>
            <a:r>
              <a:rPr lang="en-GB" cap="none" dirty="0" smtClean="0">
                <a:solidFill>
                  <a:srgbClr val="002060"/>
                </a:solidFill>
              </a:rPr>
              <a:t>composed / made </a:t>
            </a:r>
            <a:r>
              <a:rPr lang="en-GB" cap="none" dirty="0" smtClean="0">
                <a:solidFill>
                  <a:srgbClr val="002060"/>
                </a:solidFill>
              </a:rPr>
              <a:t>up of 1 and 1 and </a:t>
            </a:r>
            <a:r>
              <a:rPr lang="en-GB" cap="none" dirty="0" smtClean="0">
                <a:solidFill>
                  <a:srgbClr val="002060"/>
                </a:solidFill>
              </a:rPr>
              <a:t>3,  </a:t>
            </a:r>
            <a:r>
              <a:rPr lang="en-GB" cap="none" dirty="0" smtClean="0">
                <a:solidFill>
                  <a:srgbClr val="002060"/>
                </a:solidFill>
              </a:rPr>
              <a:t>2 and 3 or 1 and 4.</a:t>
            </a:r>
          </a:p>
          <a:p>
            <a:pPr algn="ctr"/>
            <a:r>
              <a:rPr lang="en-GB" cap="none" dirty="0" smtClean="0">
                <a:solidFill>
                  <a:srgbClr val="002060"/>
                </a:solidFill>
              </a:rPr>
              <a:t>Watch </a:t>
            </a:r>
            <a:r>
              <a:rPr lang="en-GB" cap="none" dirty="0" err="1" smtClean="0">
                <a:solidFill>
                  <a:srgbClr val="002060"/>
                </a:solidFill>
              </a:rPr>
              <a:t>Numberblocks</a:t>
            </a:r>
            <a:r>
              <a:rPr lang="en-GB" cap="none" dirty="0" smtClean="0">
                <a:solidFill>
                  <a:srgbClr val="002060"/>
                </a:solidFill>
              </a:rPr>
              <a:t> 4. Click on the link below.</a:t>
            </a:r>
          </a:p>
          <a:p>
            <a:pPr algn="ctr"/>
            <a:r>
              <a:rPr lang="en-GB" cap="none" dirty="0">
                <a:solidFill>
                  <a:srgbClr val="002060"/>
                </a:solidFill>
              </a:rPr>
              <a:t> </a:t>
            </a:r>
            <a:r>
              <a:rPr lang="en-GB" cap="none" dirty="0">
                <a:solidFill>
                  <a:srgbClr val="002060"/>
                </a:solidFill>
                <a:hlinkClick r:id="rId4"/>
              </a:rPr>
              <a:t>https://</a:t>
            </a:r>
            <a:r>
              <a:rPr lang="en-GB" cap="none" dirty="0" smtClean="0">
                <a:solidFill>
                  <a:srgbClr val="002060"/>
                </a:solidFill>
                <a:hlinkClick r:id="rId4"/>
              </a:rPr>
              <a:t>www.bbc.co.uk/iplayer/episode/b08d61cv/numberblocks-series-1-four</a:t>
            </a:r>
            <a:r>
              <a:rPr lang="en-GB" cap="none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en-GB" cap="none" dirty="0" smtClean="0">
              <a:solidFill>
                <a:srgbClr val="002060"/>
              </a:solidFill>
            </a:endParaRPr>
          </a:p>
          <a:p>
            <a:pPr algn="ctr"/>
            <a:endParaRPr lang="en-GB" cap="none" dirty="0" smtClean="0">
              <a:solidFill>
                <a:srgbClr val="002060"/>
              </a:solidFill>
            </a:endParaRPr>
          </a:p>
          <a:p>
            <a:pPr algn="ctr"/>
            <a:endParaRPr lang="en-GB" cap="none" dirty="0" smtClean="0"/>
          </a:p>
          <a:p>
            <a:pPr algn="ctr"/>
            <a:r>
              <a:rPr lang="en-GB" cap="none" dirty="0" smtClean="0"/>
              <a:t>Ask your child if you hold up 1 finger how many more fingers do you need make 4? Repeat with 2, 3 and 4 fingers.</a:t>
            </a:r>
            <a:endParaRPr lang="en-GB" cap="none" dirty="0"/>
          </a:p>
          <a:p>
            <a:pPr algn="ctr"/>
            <a:endParaRPr lang="en-GB" cap="none" dirty="0"/>
          </a:p>
        </p:txBody>
      </p:sp>
      <p:sp>
        <p:nvSpPr>
          <p:cNvPr id="4" name="Rectangle 3"/>
          <p:cNvSpPr/>
          <p:nvPr/>
        </p:nvSpPr>
        <p:spPr>
          <a:xfrm>
            <a:off x="3048000" y="26903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780" y="3778569"/>
            <a:ext cx="2857500" cy="16002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2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08"/>
    </mc:Choice>
    <mc:Fallback xmlns="">
      <p:transition spd="slow" advTm="42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527539"/>
            <a:ext cx="8791575" cy="782516"/>
          </a:xfrm>
        </p:spPr>
        <p:txBody>
          <a:bodyPr/>
          <a:lstStyle/>
          <a:p>
            <a:pPr algn="ctr"/>
            <a:r>
              <a:rPr lang="en-GB" sz="4300" cap="none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Today’s </a:t>
            </a:r>
            <a:r>
              <a:rPr lang="en-GB" sz="4300" cap="none" dirty="0">
                <a:solidFill>
                  <a:prstClr val="white"/>
                </a:solidFill>
                <a:latin typeface="Comic Sans MS" panose="030F0702030302020204" pitchFamily="66" charset="0"/>
              </a:rPr>
              <a:t>Maths Challenge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1310055"/>
            <a:ext cx="9008453" cy="54160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2400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You will need: a bag or tea towel and 5 small </a:t>
            </a:r>
            <a:r>
              <a:rPr lang="en-GB" sz="2400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items, </a:t>
            </a:r>
            <a:r>
              <a:rPr lang="en-GB" sz="2400" cap="none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e.g</a:t>
            </a:r>
            <a:r>
              <a:rPr lang="en-GB" sz="2400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coins, small cars, pieces of pasta.</a:t>
            </a:r>
          </a:p>
          <a:p>
            <a:pPr algn="ctr"/>
            <a:r>
              <a:rPr lang="en-GB" sz="2400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Your child will need a piece of paper and a pen or pencil.</a:t>
            </a:r>
          </a:p>
          <a:p>
            <a:pPr algn="ctr"/>
            <a:r>
              <a:rPr lang="en-GB" sz="2400" u="sng" cap="none" dirty="0">
                <a:solidFill>
                  <a:srgbClr val="C00000"/>
                </a:solidFill>
                <a:latin typeface="Comic Sans MS" panose="030F0702030302020204" pitchFamily="66" charset="0"/>
              </a:rPr>
              <a:t>How Many are Hidden?</a:t>
            </a:r>
          </a:p>
          <a:p>
            <a:r>
              <a:rPr lang="en-GB" sz="2400" cap="none" dirty="0">
                <a:solidFill>
                  <a:srgbClr val="002060"/>
                </a:solidFill>
                <a:latin typeface="Comic Sans MS" panose="030F0702030302020204" pitchFamily="66" charset="0"/>
              </a:rPr>
              <a:t>Show the children 4 or 5 small </a:t>
            </a:r>
            <a:r>
              <a:rPr lang="en-GB" sz="2400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objects.</a:t>
            </a:r>
            <a:endParaRPr lang="en-GB" sz="2400" cap="none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400" cap="none" dirty="0">
                <a:solidFill>
                  <a:srgbClr val="002060"/>
                </a:solidFill>
                <a:latin typeface="Comic Sans MS" panose="030F0702030302020204" pitchFamily="66" charset="0"/>
              </a:rPr>
              <a:t>Ask them to close their eyes </a:t>
            </a:r>
            <a:r>
              <a:rPr lang="en-GB" sz="2400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while </a:t>
            </a:r>
            <a:r>
              <a:rPr lang="en-GB" sz="2400" cap="none" dirty="0">
                <a:solidFill>
                  <a:srgbClr val="002060"/>
                </a:solidFill>
                <a:latin typeface="Comic Sans MS" panose="030F0702030302020204" pitchFamily="66" charset="0"/>
              </a:rPr>
              <a:t>you cover some with </a:t>
            </a:r>
            <a:r>
              <a:rPr lang="en-GB" sz="2400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tea towel </a:t>
            </a:r>
            <a:r>
              <a:rPr lang="en-GB" sz="2400" cap="none" dirty="0">
                <a:solidFill>
                  <a:srgbClr val="002060"/>
                </a:solidFill>
                <a:latin typeface="Comic Sans MS" panose="030F0702030302020204" pitchFamily="66" charset="0"/>
              </a:rPr>
              <a:t>to resemble a pool. Can they work out </a:t>
            </a:r>
            <a:r>
              <a:rPr lang="en-GB" sz="2400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how many </a:t>
            </a:r>
            <a:r>
              <a:rPr lang="en-GB" sz="2400" cap="none" dirty="0">
                <a:solidFill>
                  <a:srgbClr val="002060"/>
                </a:solidFill>
                <a:latin typeface="Comic Sans MS" panose="030F0702030302020204" pitchFamily="66" charset="0"/>
              </a:rPr>
              <a:t>of the </a:t>
            </a:r>
            <a:r>
              <a:rPr lang="en-GB" sz="2400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objects </a:t>
            </a:r>
            <a:r>
              <a:rPr lang="en-GB" sz="2400" cap="none" dirty="0">
                <a:solidFill>
                  <a:srgbClr val="002060"/>
                </a:solidFill>
                <a:latin typeface="Comic Sans MS" panose="030F0702030302020204" pitchFamily="66" charset="0"/>
              </a:rPr>
              <a:t>you have put into the ‘pool’?</a:t>
            </a:r>
          </a:p>
          <a:p>
            <a:r>
              <a:rPr lang="en-GB" sz="2400" cap="none" dirty="0">
                <a:solidFill>
                  <a:srgbClr val="002060"/>
                </a:solidFill>
                <a:latin typeface="Comic Sans MS" panose="030F0702030302020204" pitchFamily="66" charset="0"/>
              </a:rPr>
              <a:t>Practise in different contexts for example </a:t>
            </a:r>
            <a:r>
              <a:rPr lang="en-GB" sz="2400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cars </a:t>
            </a:r>
            <a:r>
              <a:rPr lang="en-GB" sz="2400" cap="none" dirty="0">
                <a:solidFill>
                  <a:srgbClr val="002060"/>
                </a:solidFill>
                <a:latin typeface="Comic Sans MS" panose="030F0702030302020204" pitchFamily="66" charset="0"/>
              </a:rPr>
              <a:t>and </a:t>
            </a:r>
            <a:r>
              <a:rPr lang="en-GB" sz="2400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‘garage’, coins in a purse, pasta in a bowl. Encourage children to draw </a:t>
            </a:r>
            <a:r>
              <a:rPr lang="en-GB" sz="2400" cap="none" dirty="0">
                <a:solidFill>
                  <a:srgbClr val="002060"/>
                </a:solidFill>
                <a:latin typeface="Comic Sans MS" panose="030F0702030302020204" pitchFamily="66" charset="0"/>
              </a:rPr>
              <a:t>a picture or use </a:t>
            </a:r>
            <a:r>
              <a:rPr lang="en-GB" sz="2400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their fingers </a:t>
            </a:r>
            <a:r>
              <a:rPr lang="en-GB" sz="2400" cap="none" dirty="0">
                <a:solidFill>
                  <a:srgbClr val="002060"/>
                </a:solidFill>
                <a:latin typeface="Comic Sans MS" panose="030F0702030302020204" pitchFamily="66" charset="0"/>
              </a:rPr>
              <a:t>to help them explain how they know what </a:t>
            </a:r>
            <a:r>
              <a:rPr lang="en-GB" sz="2400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is </a:t>
            </a:r>
            <a:r>
              <a:rPr lang="en-GB" sz="2400" cap="none" dirty="0">
                <a:solidFill>
                  <a:srgbClr val="002060"/>
                </a:solidFill>
                <a:latin typeface="Comic Sans MS" panose="030F0702030302020204" pitchFamily="66" charset="0"/>
              </a:rPr>
              <a:t>missing. How many are hidden? How do you know?</a:t>
            </a:r>
          </a:p>
          <a:p>
            <a:r>
              <a:rPr lang="en-GB" sz="2400" cap="none" dirty="0">
                <a:solidFill>
                  <a:srgbClr val="002060"/>
                </a:solidFill>
                <a:latin typeface="Comic Sans MS" panose="030F0702030302020204" pitchFamily="66" charset="0"/>
              </a:rPr>
              <a:t>Can you draw a picture to show me?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8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44"/>
    </mc:Choice>
    <mc:Fallback xmlns="">
      <p:transition spd="slow" advTm="65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527539"/>
            <a:ext cx="8791575" cy="782516"/>
          </a:xfrm>
        </p:spPr>
        <p:txBody>
          <a:bodyPr/>
          <a:lstStyle/>
          <a:p>
            <a:pPr algn="ctr"/>
            <a:r>
              <a:rPr lang="en-GB" dirty="0" smtClean="0"/>
              <a:t>Friday Fun Day!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1310055"/>
            <a:ext cx="9008453" cy="5416060"/>
          </a:xfrm>
        </p:spPr>
        <p:txBody>
          <a:bodyPr>
            <a:normAutofit/>
          </a:bodyPr>
          <a:lstStyle/>
          <a:p>
            <a:pPr algn="ctr"/>
            <a:r>
              <a:rPr lang="en-GB" sz="2400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Why not watch </a:t>
            </a:r>
            <a:r>
              <a:rPr lang="en-GB" sz="2400" cap="none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Numberblocks</a:t>
            </a:r>
            <a:r>
              <a:rPr lang="en-GB" sz="2400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number 5. Click on the link below.</a:t>
            </a:r>
          </a:p>
          <a:p>
            <a:pPr algn="ctr"/>
            <a:r>
              <a:rPr lang="en-GB" sz="2400" cap="none" dirty="0">
                <a:solidFill>
                  <a:srgbClr val="002060"/>
                </a:solidFill>
                <a:latin typeface="Comic Sans MS" panose="030F0702030302020204" pitchFamily="66" charset="0"/>
                <a:hlinkClick r:id="rId4"/>
              </a:rPr>
              <a:t>https://</a:t>
            </a:r>
            <a:r>
              <a:rPr lang="en-GB" sz="2400" cap="none" dirty="0" smtClean="0">
                <a:solidFill>
                  <a:srgbClr val="002060"/>
                </a:solidFill>
                <a:latin typeface="Comic Sans MS" panose="030F0702030302020204" pitchFamily="66" charset="0"/>
                <a:hlinkClick r:id="rId4"/>
              </a:rPr>
              <a:t>www.bbc.co.uk/iplayer/episode/b08d630h/numberblocks-series-1-five</a:t>
            </a:r>
            <a:r>
              <a:rPr lang="en-GB" sz="2400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2400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Or</a:t>
            </a:r>
          </a:p>
          <a:p>
            <a:pPr algn="ctr"/>
            <a:r>
              <a:rPr lang="en-GB" sz="2400" cap="none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NumberJacks</a:t>
            </a:r>
            <a:r>
              <a:rPr lang="en-GB" sz="2400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Famous 5’s</a:t>
            </a:r>
          </a:p>
          <a:p>
            <a:pPr algn="ctr"/>
            <a:r>
              <a:rPr lang="en-GB" sz="2400" cap="none" dirty="0">
                <a:solidFill>
                  <a:srgbClr val="002060"/>
                </a:solidFill>
                <a:latin typeface="Comic Sans MS" panose="030F0702030302020204" pitchFamily="66" charset="0"/>
                <a:hlinkClick r:id="rId5"/>
              </a:rPr>
              <a:t>https://</a:t>
            </a:r>
            <a:r>
              <a:rPr lang="en-GB" sz="2400" cap="none" dirty="0" smtClean="0">
                <a:solidFill>
                  <a:srgbClr val="002060"/>
                </a:solidFill>
                <a:latin typeface="Comic Sans MS" panose="030F0702030302020204" pitchFamily="66" charset="0"/>
                <a:hlinkClick r:id="rId5"/>
              </a:rPr>
              <a:t>www.youtube.com/watch?v=1oX4xitfmzQ</a:t>
            </a:r>
            <a:r>
              <a:rPr lang="en-GB" sz="2400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endParaRPr lang="en-GB" sz="2400" cap="none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132" y="5074967"/>
            <a:ext cx="2883876" cy="156713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0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77"/>
    </mc:Choice>
    <mc:Fallback xmlns="">
      <p:transition spd="slow" advTm="17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553915"/>
            <a:ext cx="8791575" cy="1143000"/>
          </a:xfrm>
        </p:spPr>
        <p:txBody>
          <a:bodyPr>
            <a:normAutofit/>
          </a:bodyPr>
          <a:lstStyle/>
          <a:p>
            <a:pPr algn="ctr"/>
            <a:r>
              <a:rPr lang="en-GB" cap="none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Have fun with maths!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1934308"/>
            <a:ext cx="8791575" cy="4132384"/>
          </a:xfrm>
        </p:spPr>
        <p:txBody>
          <a:bodyPr/>
          <a:lstStyle/>
          <a:p>
            <a:pPr lvl="0" algn="ctr"/>
            <a:r>
              <a:rPr lang="en-GB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If </a:t>
            </a:r>
            <a:r>
              <a:rPr lang="en-GB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your </a:t>
            </a:r>
            <a:r>
              <a:rPr lang="en-GB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child wants to do more number work, click on the link below and they can count with the Gingerbread man or an underwater diver. Select numbers 0-10 first </a:t>
            </a:r>
            <a:r>
              <a:rPr lang="en-GB" cap="none" smtClean="0">
                <a:solidFill>
                  <a:srgbClr val="002060"/>
                </a:solidFill>
                <a:latin typeface="Comic Sans MS" panose="030F0702030302020204" pitchFamily="66" charset="0"/>
              </a:rPr>
              <a:t>and </a:t>
            </a:r>
            <a:r>
              <a:rPr lang="en-GB" cap="none" smtClean="0">
                <a:solidFill>
                  <a:srgbClr val="002060"/>
                </a:solidFill>
                <a:latin typeface="Comic Sans MS" panose="030F0702030302020204" pitchFamily="66" charset="0"/>
              </a:rPr>
              <a:t>then, </a:t>
            </a:r>
            <a:r>
              <a:rPr lang="en-GB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if they find this </a:t>
            </a:r>
            <a:r>
              <a:rPr lang="en-GB" cap="none" smtClean="0">
                <a:solidFill>
                  <a:srgbClr val="002060"/>
                </a:solidFill>
                <a:latin typeface="Comic Sans MS" panose="030F0702030302020204" pitchFamily="66" charset="0"/>
              </a:rPr>
              <a:t>too </a:t>
            </a:r>
            <a:r>
              <a:rPr lang="en-GB" cap="none" smtClean="0">
                <a:solidFill>
                  <a:srgbClr val="002060"/>
                </a:solidFill>
                <a:latin typeface="Comic Sans MS" panose="030F0702030302020204" pitchFamily="66" charset="0"/>
              </a:rPr>
              <a:t>easy, </a:t>
            </a:r>
            <a:r>
              <a:rPr lang="en-GB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move to 0-20.</a:t>
            </a:r>
          </a:p>
          <a:p>
            <a:pPr lvl="0" algn="ctr"/>
            <a:r>
              <a:rPr lang="en-GB" cap="none" dirty="0" smtClean="0">
                <a:solidFill>
                  <a:srgbClr val="002060"/>
                </a:solidFill>
                <a:latin typeface="Comic Sans MS" panose="030F0702030302020204" pitchFamily="66" charset="0"/>
                <a:hlinkClick r:id="rId4"/>
              </a:rPr>
              <a:t>https</a:t>
            </a:r>
            <a:r>
              <a:rPr lang="en-GB" cap="none" dirty="0">
                <a:solidFill>
                  <a:srgbClr val="002060"/>
                </a:solidFill>
                <a:latin typeface="Comic Sans MS" panose="030F0702030302020204" pitchFamily="66" charset="0"/>
                <a:hlinkClick r:id="rId4"/>
              </a:rPr>
              <a:t>://</a:t>
            </a:r>
            <a:r>
              <a:rPr lang="en-GB" cap="none" dirty="0" smtClean="0">
                <a:solidFill>
                  <a:srgbClr val="002060"/>
                </a:solidFill>
                <a:latin typeface="Comic Sans MS" panose="030F0702030302020204" pitchFamily="66" charset="0"/>
                <a:hlinkClick r:id="rId4"/>
              </a:rPr>
              <a:t>www.topmarks.co.uk/learning-to-count/gingerbread-man-game</a:t>
            </a:r>
            <a:r>
              <a:rPr lang="en-GB" cap="none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en-GB" cap="none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 algn="ctr"/>
            <a:endParaRPr lang="en-GB" cap="none" dirty="0" smtClean="0">
              <a:solidFill>
                <a:srgbClr val="D8FC68"/>
              </a:solidFill>
              <a:latin typeface="Comic Sans MS" panose="030F0702030302020204" pitchFamily="66" charset="0"/>
            </a:endParaRPr>
          </a:p>
          <a:p>
            <a:pPr lvl="0" algn="ctr"/>
            <a:endParaRPr lang="en-GB" cap="none" dirty="0">
              <a:solidFill>
                <a:srgbClr val="D8FC68"/>
              </a:solidFill>
              <a:latin typeface="Comic Sans MS" panose="030F0702030302020204" pitchFamily="66" charset="0"/>
            </a:endParaRPr>
          </a:p>
          <a:p>
            <a:endParaRPr lang="en-GB" dirty="0" smtClean="0"/>
          </a:p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www.topmarks.co.uk/learning-to-count/underwater-counting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325" y="3710354"/>
            <a:ext cx="2306744" cy="149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149" y="3710354"/>
            <a:ext cx="2298476" cy="149649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48"/>
    </mc:Choice>
    <mc:Fallback xmlns="">
      <p:transition spd="slow" advTm="34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373</TotalTime>
  <Words>357</Words>
  <Application>Microsoft Office PowerPoint</Application>
  <PresentationFormat>Widescreen</PresentationFormat>
  <Paragraphs>40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Comic Sans MS</vt:lpstr>
      <vt:lpstr>Trebuchet MS</vt:lpstr>
      <vt:lpstr>Tw Cen MT</vt:lpstr>
      <vt:lpstr>Circuit</vt:lpstr>
      <vt:lpstr>Friday 15th January</vt:lpstr>
      <vt:lpstr>Today’s Number Song</vt:lpstr>
      <vt:lpstr>Today’s Learning</vt:lpstr>
      <vt:lpstr>Today’s Maths Challenge</vt:lpstr>
      <vt:lpstr>Friday Fun Day!</vt:lpstr>
      <vt:lpstr>Have fun with maths!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8th January</dc:title>
  <dc:creator>Heather MacNeil</dc:creator>
  <cp:lastModifiedBy>Paula Candish</cp:lastModifiedBy>
  <cp:revision>37</cp:revision>
  <dcterms:created xsi:type="dcterms:W3CDTF">2021-01-07T09:57:54Z</dcterms:created>
  <dcterms:modified xsi:type="dcterms:W3CDTF">2021-01-14T12:47:46Z</dcterms:modified>
</cp:coreProperties>
</file>