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3" r:id="rId2"/>
    <p:sldId id="318" r:id="rId3"/>
    <p:sldId id="306" r:id="rId4"/>
    <p:sldId id="330" r:id="rId5"/>
    <p:sldId id="315" r:id="rId6"/>
    <p:sldId id="331" r:id="rId7"/>
    <p:sldId id="333" r:id="rId8"/>
    <p:sldId id="314" r:id="rId9"/>
    <p:sldId id="336" r:id="rId10"/>
    <p:sldId id="334" r:id="rId11"/>
    <p:sldId id="328" r:id="rId12"/>
    <p:sldId id="32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CB29A741-EDA6-48C8-BE96-F157D0D8CDF0}" type="datetime1">
              <a:rPr lang="en-GB"/>
              <a:pPr lvl="0"/>
              <a:t>04/02/2021</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44E6D95-28CA-4960-84BA-DFAAC8015254}" type="slidenum">
              <a:t>‹#›</a:t>
            </a:fld>
            <a:endParaRPr lang="en-GB"/>
          </a:p>
        </p:txBody>
      </p:sp>
    </p:spTree>
    <p:extLst>
      <p:ext uri="{BB962C8B-B14F-4D97-AF65-F5344CB8AC3E}">
        <p14:creationId xmlns:p14="http://schemas.microsoft.com/office/powerpoint/2010/main" val="386031940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4208" y="685800"/>
            <a:ext cx="8001000" cy="2971800"/>
          </a:xfrm>
        </p:spPr>
        <p:txBody>
          <a:bodyPr anchor="b"/>
          <a:lstStyle>
            <a:lvl1pPr>
              <a:defRPr sz="4800"/>
            </a:lvl1pPr>
          </a:lstStyle>
          <a:p>
            <a:pPr lvl="0"/>
            <a:r>
              <a:rPr lang="en-US"/>
              <a:t>Click to edit Master title style</a:t>
            </a:r>
          </a:p>
        </p:txBody>
      </p:sp>
      <p:sp>
        <p:nvSpPr>
          <p:cNvPr id="3" name="Subtitle 2"/>
          <p:cNvSpPr txBox="1">
            <a:spLocks noGrp="1"/>
          </p:cNvSpPr>
          <p:nvPr>
            <p:ph type="subTitle" idx="1"/>
          </p:nvPr>
        </p:nvSpPr>
        <p:spPr>
          <a:xfrm>
            <a:off x="684208" y="3843863"/>
            <a:ext cx="6400800" cy="1947333"/>
          </a:xfrm>
        </p:spPr>
        <p:txBody>
          <a:bodyPr anchor="t"/>
          <a:lstStyle>
            <a:lvl1pPr marL="0" indent="0">
              <a:buNone/>
              <a:defRPr sz="21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1FDD4281-C784-49DC-98EB-295CC372694A}"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5F0B502-E616-40D8-A7AA-98350D39899C}" type="slidenum">
              <a:t>‹#›</a:t>
            </a:fld>
            <a:endParaRPr lang="en-US"/>
          </a:p>
        </p:txBody>
      </p:sp>
      <p:cxnSp>
        <p:nvCxnSpPr>
          <p:cNvPr id="7" name="Straight Connector 15"/>
          <p:cNvCxnSpPr/>
          <p:nvPr/>
        </p:nvCxnSpPr>
        <p:spPr>
          <a:xfrm flipH="1">
            <a:off x="8228008" y="8467"/>
            <a:ext cx="3810003" cy="3810003"/>
          </a:xfrm>
          <a:prstGeom prst="straightConnector1">
            <a:avLst/>
          </a:prstGeom>
          <a:noFill/>
          <a:ln w="12701" cap="rnd">
            <a:solidFill>
              <a:srgbClr val="FFFFFF"/>
            </a:solidFill>
            <a:prstDash val="solid"/>
            <a:miter/>
          </a:ln>
        </p:spPr>
      </p:cxnSp>
      <p:cxnSp>
        <p:nvCxnSpPr>
          <p:cNvPr id="8" name="Straight Connector 16"/>
          <p:cNvCxnSpPr/>
          <p:nvPr/>
        </p:nvCxnSpPr>
        <p:spPr>
          <a:xfrm flipH="1">
            <a:off x="6108173" y="91540"/>
            <a:ext cx="6080650" cy="6080660"/>
          </a:xfrm>
          <a:prstGeom prst="straightConnector1">
            <a:avLst/>
          </a:prstGeom>
          <a:noFill/>
          <a:ln w="12701" cap="rnd">
            <a:solidFill>
              <a:srgbClr val="FFFFFF"/>
            </a:solidFill>
            <a:prstDash val="solid"/>
            <a:miter/>
          </a:ln>
        </p:spPr>
      </p:cxnSp>
      <p:cxnSp>
        <p:nvCxnSpPr>
          <p:cNvPr id="9" name="Straight Connector 18"/>
          <p:cNvCxnSpPr/>
          <p:nvPr/>
        </p:nvCxnSpPr>
        <p:spPr>
          <a:xfrm flipH="1">
            <a:off x="7235820" y="228600"/>
            <a:ext cx="4953003" cy="4953003"/>
          </a:xfrm>
          <a:prstGeom prst="straightConnector1">
            <a:avLst/>
          </a:prstGeom>
          <a:noFill/>
          <a:ln w="12701" cap="rnd">
            <a:solidFill>
              <a:srgbClr val="FFFFFF"/>
            </a:solidFill>
            <a:prstDash val="solid"/>
            <a:miter/>
          </a:ln>
        </p:spPr>
      </p:cxnSp>
      <p:cxnSp>
        <p:nvCxnSpPr>
          <p:cNvPr id="10" name="Straight Connector 20"/>
          <p:cNvCxnSpPr/>
          <p:nvPr/>
        </p:nvCxnSpPr>
        <p:spPr>
          <a:xfrm flipH="1">
            <a:off x="7335838" y="32278"/>
            <a:ext cx="4852985" cy="4852986"/>
          </a:xfrm>
          <a:prstGeom prst="straightConnector1">
            <a:avLst/>
          </a:prstGeom>
          <a:noFill/>
          <a:ln w="31747" cap="rnd">
            <a:solidFill>
              <a:srgbClr val="FFFFFF"/>
            </a:solidFill>
            <a:prstDash val="solid"/>
            <a:miter/>
          </a:ln>
        </p:spPr>
      </p:cxnSp>
      <p:cxnSp>
        <p:nvCxnSpPr>
          <p:cNvPr id="11" name="Straight Connector 22"/>
          <p:cNvCxnSpPr/>
          <p:nvPr/>
        </p:nvCxnSpPr>
        <p:spPr>
          <a:xfrm flipH="1">
            <a:off x="7845423" y="609603"/>
            <a:ext cx="4343400" cy="4343400"/>
          </a:xfrm>
          <a:prstGeom prst="straightConnector1">
            <a:avLst/>
          </a:prstGeom>
          <a:noFill/>
          <a:ln w="31747" cap="rnd">
            <a:solidFill>
              <a:srgbClr val="FFFFFF"/>
            </a:solidFill>
            <a:prstDash val="solid"/>
            <a:miter/>
          </a:ln>
        </p:spPr>
      </p:cxnSp>
    </p:spTree>
    <p:extLst>
      <p:ext uri="{BB962C8B-B14F-4D97-AF65-F5344CB8AC3E}">
        <p14:creationId xmlns:p14="http://schemas.microsoft.com/office/powerpoint/2010/main" val="2257008265"/>
      </p:ext>
    </p:extLst>
  </p:cSld>
  <p:clrMapOvr>
    <a:masterClrMapping/>
  </p:clrMapOvr>
  <p:transition spd="slow" advTm="948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Picture Placeholder 2"/>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9"/>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en-US"/>
              <a:t>Edit Master text styles</a:t>
            </a:r>
          </a:p>
        </p:txBody>
      </p:sp>
      <p:sp>
        <p:nvSpPr>
          <p:cNvPr id="5" name="Date Placeholder 2"/>
          <p:cNvSpPr txBox="1">
            <a:spLocks noGrp="1"/>
          </p:cNvSpPr>
          <p:nvPr>
            <p:ph type="dt" sz="half" idx="7"/>
          </p:nvPr>
        </p:nvSpPr>
        <p:spPr/>
        <p:txBody>
          <a:bodyPr/>
          <a:lstStyle>
            <a:lvl1pPr>
              <a:defRPr/>
            </a:lvl1pPr>
          </a:lstStyle>
          <a:p>
            <a:pPr lvl="0"/>
            <a:fld id="{43C7C2C8-4E28-4DB3-A371-4720AFF0F637}" type="datetime1">
              <a:rPr lang="en-US"/>
              <a:pPr lvl="0"/>
              <a:t>2/4/2021</a:t>
            </a:fld>
            <a:endParaRPr lang="en-US"/>
          </a:p>
        </p:txBody>
      </p:sp>
      <p:sp>
        <p:nvSpPr>
          <p:cNvPr id="6" name="Footer Placeholder 3"/>
          <p:cNvSpPr txBox="1">
            <a:spLocks noGrp="1"/>
          </p:cNvSpPr>
          <p:nvPr>
            <p:ph type="ftr" sz="quarter" idx="9"/>
          </p:nvPr>
        </p:nvSpPr>
        <p:spPr/>
        <p:txBody>
          <a:bodyPr/>
          <a:lstStyle>
            <a:lvl1pPr>
              <a:defRPr/>
            </a:lvl1pPr>
          </a:lstStyle>
          <a:p>
            <a:pPr lvl="0"/>
            <a:endParaRPr lang="en-US"/>
          </a:p>
        </p:txBody>
      </p:sp>
      <p:sp>
        <p:nvSpPr>
          <p:cNvPr id="7" name="Slide Number Placeholder 4"/>
          <p:cNvSpPr txBox="1">
            <a:spLocks noGrp="1"/>
          </p:cNvSpPr>
          <p:nvPr>
            <p:ph type="sldNum" sz="quarter" idx="8"/>
          </p:nvPr>
        </p:nvSpPr>
        <p:spPr/>
        <p:txBody>
          <a:bodyPr/>
          <a:lstStyle>
            <a:lvl1pPr>
              <a:defRPr/>
            </a:lvl1pPr>
          </a:lstStyle>
          <a:p>
            <a:pPr lvl="0"/>
            <a:fld id="{2D78835F-1496-41B5-B8C4-D81132592EA7}" type="slidenum">
              <a:t>‹#›</a:t>
            </a:fld>
            <a:endParaRPr lang="en-US"/>
          </a:p>
        </p:txBody>
      </p:sp>
    </p:spTree>
    <p:extLst>
      <p:ext uri="{BB962C8B-B14F-4D97-AF65-F5344CB8AC3E}">
        <p14:creationId xmlns:p14="http://schemas.microsoft.com/office/powerpoint/2010/main" val="2683788803"/>
      </p:ext>
    </p:extLst>
  </p:cSld>
  <p:clrMapOvr>
    <a:masterClrMapping/>
  </p:clrMapOvr>
  <p:transition spd="slow" advTm="948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4114800"/>
            <a:ext cx="8535988" cy="1879604"/>
          </a:xfrm>
        </p:spPr>
        <p:txBody>
          <a:bodyPr/>
          <a:lstStyle>
            <a:lvl1pPr marL="0" indent="0">
              <a:buNone/>
              <a:defRPr/>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21599AE5-06A7-40B6-AC8A-D4755A485279}"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823E7EA-21B7-4E72-AEE4-2E4279F863EB}" type="slidenum">
              <a:t>‹#›</a:t>
            </a:fld>
            <a:endParaRPr lang="en-US"/>
          </a:p>
        </p:txBody>
      </p:sp>
    </p:spTree>
    <p:extLst>
      <p:ext uri="{BB962C8B-B14F-4D97-AF65-F5344CB8AC3E}">
        <p14:creationId xmlns:p14="http://schemas.microsoft.com/office/powerpoint/2010/main" val="3251000063"/>
      </p:ext>
    </p:extLst>
  </p:cSld>
  <p:clrMapOvr>
    <a:masterClrMapping/>
  </p:clrMapOvr>
  <p:transition spd="slow" advTm="948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1446215" y="3429000"/>
            <a:ext cx="8534396" cy="381003"/>
          </a:xfrm>
        </p:spPr>
        <p:txBody>
          <a:bodyPr/>
          <a:lstStyle>
            <a:lvl1pPr marL="0" indent="0">
              <a:buNone/>
              <a:defRPr/>
            </a:lvl1pPr>
          </a:lstStyle>
          <a:p>
            <a:pPr lvl="0"/>
            <a:r>
              <a:rPr lang="en-US"/>
              <a:t>Edit Master text styles</a:t>
            </a:r>
          </a:p>
        </p:txBody>
      </p:sp>
      <p:sp>
        <p:nvSpPr>
          <p:cNvPr id="4" name="Text Placeholder 2"/>
          <p:cNvSpPr txBox="1">
            <a:spLocks noGrp="1"/>
          </p:cNvSpPr>
          <p:nvPr>
            <p:ph type="body" idx="4294967295"/>
          </p:nvPr>
        </p:nvSpPr>
        <p:spPr>
          <a:xfrm>
            <a:off x="684208" y="4301063"/>
            <a:ext cx="8534396" cy="1684864"/>
          </a:xfrm>
        </p:spPr>
        <p:txBody>
          <a:bodyPr/>
          <a:lstStyle>
            <a:lvl1pPr marL="0" indent="0">
              <a:buNone/>
              <a:defRPr/>
            </a:lvl1pPr>
          </a:lstStyle>
          <a:p>
            <a:pPr lvl="0"/>
            <a:r>
              <a:rPr lang="en-US"/>
              <a:t>Edit Master text styles</a:t>
            </a:r>
          </a:p>
        </p:txBody>
      </p:sp>
      <p:sp>
        <p:nvSpPr>
          <p:cNvPr id="5" name="Date Placeholder 3"/>
          <p:cNvSpPr txBox="1">
            <a:spLocks noGrp="1"/>
          </p:cNvSpPr>
          <p:nvPr>
            <p:ph type="dt" sz="half" idx="7"/>
          </p:nvPr>
        </p:nvSpPr>
        <p:spPr/>
        <p:txBody>
          <a:bodyPr/>
          <a:lstStyle>
            <a:lvl1pPr>
              <a:defRPr/>
            </a:lvl1pPr>
          </a:lstStyle>
          <a:p>
            <a:pPr lvl="0"/>
            <a:fld id="{DDFAD0E1-BB3F-450A-B44C-99A5E3773A4C}" type="datetime1">
              <a:rPr lang="en-US"/>
              <a:pPr lvl="0"/>
              <a:t>2/4/2021</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39E32D43-F192-4A96-84BB-01454DFE51AC}" type="slidenum">
              <a:t>‹#›</a:t>
            </a:fld>
            <a:endParaRPr lang="en-US"/>
          </a:p>
        </p:txBody>
      </p:sp>
      <p:sp>
        <p:nvSpPr>
          <p:cNvPr id="8" name="TextBox 13"/>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98417421"/>
      </p:ext>
    </p:extLst>
  </p:cSld>
  <p:clrMapOvr>
    <a:masterClrMapping/>
  </p:clrMapOvr>
  <p:transition spd="slow" advTm="948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3429000"/>
            <a:ext cx="8534396" cy="1697400"/>
          </a:xfrm>
        </p:spPr>
        <p:txBody>
          <a:bodyPr anchor="b"/>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5132984"/>
            <a:ext cx="8535988" cy="860395"/>
          </a:xfrm>
        </p:spPr>
        <p:txBody>
          <a:bodyPr anchor="t"/>
          <a:lstStyle>
            <a:lvl1pPr marL="0" indent="0">
              <a:buNone/>
              <a:defRPr/>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9B868030-611D-4FCD-AF59-BC7B35DD3297}"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A0AB88D-7BCD-46D5-9730-43B4367666AC}" type="slidenum">
              <a:t>‹#›</a:t>
            </a:fld>
            <a:endParaRPr lang="en-US"/>
          </a:p>
        </p:txBody>
      </p:sp>
    </p:spTree>
    <p:extLst>
      <p:ext uri="{BB962C8B-B14F-4D97-AF65-F5344CB8AC3E}">
        <p14:creationId xmlns:p14="http://schemas.microsoft.com/office/powerpoint/2010/main" val="2278061405"/>
      </p:ext>
    </p:extLst>
  </p:cSld>
  <p:clrMapOvr>
    <a:masterClrMapping/>
  </p:clrMapOvr>
  <p:transition spd="slow" advTm="948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1049868"/>
          </a:xfrm>
        </p:spPr>
        <p:txBody>
          <a:bodyPr anchor="b"/>
          <a:lstStyle>
            <a:lvl1pPr marL="0">
              <a:spcBef>
                <a:spcPts val="0"/>
              </a:spcBef>
              <a:buNone/>
              <a:defRPr sz="2400" cap="all"/>
            </a:lvl1pPr>
          </a:lstStyle>
          <a:p>
            <a:pPr lvl="0"/>
            <a:r>
              <a:rPr lang="en-US"/>
              <a:t>Edit Master text styles</a:t>
            </a:r>
          </a:p>
        </p:txBody>
      </p:sp>
      <p:sp>
        <p:nvSpPr>
          <p:cNvPr id="4" name="Text Placeholder 2"/>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en-US"/>
              <a:t>Edit Master text styles</a:t>
            </a:r>
          </a:p>
        </p:txBody>
      </p:sp>
      <p:sp>
        <p:nvSpPr>
          <p:cNvPr id="5" name="Date Placeholder 3"/>
          <p:cNvSpPr txBox="1">
            <a:spLocks noGrp="1"/>
          </p:cNvSpPr>
          <p:nvPr>
            <p:ph type="dt" sz="half" idx="7"/>
          </p:nvPr>
        </p:nvSpPr>
        <p:spPr/>
        <p:txBody>
          <a:bodyPr/>
          <a:lstStyle>
            <a:lvl1pPr>
              <a:defRPr/>
            </a:lvl1pPr>
          </a:lstStyle>
          <a:p>
            <a:pPr lvl="0"/>
            <a:fld id="{31511D0A-95F0-4AB5-81ED-2CFC8AA31122}" type="datetime1">
              <a:rPr lang="en-US"/>
              <a:pPr lvl="0"/>
              <a:t>2/4/2021</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DEF37BCC-702B-4091-B9E6-B8DB10C81A5E}" type="slidenum">
              <a:t>‹#›</a:t>
            </a:fld>
            <a:endParaRPr lang="en-US"/>
          </a:p>
        </p:txBody>
      </p:sp>
      <p:sp>
        <p:nvSpPr>
          <p:cNvPr id="8" name="TextBox 10"/>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1258968971"/>
      </p:ext>
    </p:extLst>
  </p:cSld>
  <p:clrMapOvr>
    <a:masterClrMapping/>
  </p:clrMapOvr>
  <p:transition spd="slow" advTm="948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838203"/>
          </a:xfrm>
        </p:spPr>
        <p:txBody>
          <a:bodyPr anchor="b"/>
          <a:lstStyle>
            <a:lvl1pPr marL="0">
              <a:spcBef>
                <a:spcPts val="0"/>
              </a:spcBef>
              <a:buNone/>
              <a:defRPr sz="2400" cap="all"/>
            </a:lvl1pPr>
          </a:lstStyle>
          <a:p>
            <a:pPr lvl="0"/>
            <a:r>
              <a:rPr lang="en-US"/>
              <a:t>Edit Master text styles</a:t>
            </a:r>
          </a:p>
        </p:txBody>
      </p:sp>
      <p:sp>
        <p:nvSpPr>
          <p:cNvPr id="4" name="Text Placeholder 2"/>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en-US"/>
              <a:t>Edit Master text styles</a:t>
            </a:r>
          </a:p>
        </p:txBody>
      </p:sp>
      <p:sp>
        <p:nvSpPr>
          <p:cNvPr id="5" name="Date Placeholder 3"/>
          <p:cNvSpPr txBox="1">
            <a:spLocks noGrp="1"/>
          </p:cNvSpPr>
          <p:nvPr>
            <p:ph type="dt" sz="half" idx="7"/>
          </p:nvPr>
        </p:nvSpPr>
        <p:spPr/>
        <p:txBody>
          <a:bodyPr/>
          <a:lstStyle>
            <a:lvl1pPr>
              <a:defRPr/>
            </a:lvl1pPr>
          </a:lstStyle>
          <a:p>
            <a:pPr lvl="0"/>
            <a:fld id="{7A0A8A08-063C-4B45-8BAE-AB5514B57CCD}" type="datetime1">
              <a:rPr lang="en-US"/>
              <a:pPr lvl="0"/>
              <a:t>2/4/2021</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341F924A-4A54-486A-B217-F3A8B0AD24BA}" type="slidenum">
              <a:t>‹#›</a:t>
            </a:fld>
            <a:endParaRPr lang="en-US"/>
          </a:p>
        </p:txBody>
      </p:sp>
    </p:spTree>
    <p:extLst>
      <p:ext uri="{BB962C8B-B14F-4D97-AF65-F5344CB8AC3E}">
        <p14:creationId xmlns:p14="http://schemas.microsoft.com/office/powerpoint/2010/main" val="3472756541"/>
      </p:ext>
    </p:extLst>
  </p:cSld>
  <p:clrMapOvr>
    <a:masterClrMapping/>
  </p:clrMapOvr>
  <p:transition spd="slow" advTm="948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ABEECB2-45F0-4535-9801-0E3791C39C78}"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4D4E2CAE-CB92-46AD-850C-31ECC108EDC3}" type="slidenum">
              <a:t>‹#›</a:t>
            </a:fld>
            <a:endParaRPr lang="en-US"/>
          </a:p>
        </p:txBody>
      </p:sp>
    </p:spTree>
    <p:extLst>
      <p:ext uri="{BB962C8B-B14F-4D97-AF65-F5344CB8AC3E}">
        <p14:creationId xmlns:p14="http://schemas.microsoft.com/office/powerpoint/2010/main" val="2799422836"/>
      </p:ext>
    </p:extLst>
  </p:cSld>
  <p:clrMapOvr>
    <a:masterClrMapping/>
  </p:clrMapOvr>
  <p:transition spd="slow" advTm="948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685208" y="685800"/>
            <a:ext cx="2057400" cy="45720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00FAC81A-BC4F-4E3D-8722-E9D267943551}"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6986269-4E36-4E7F-A9AA-C0755B180359}" type="slidenum">
              <a:t>‹#›</a:t>
            </a:fld>
            <a:endParaRPr lang="en-US"/>
          </a:p>
        </p:txBody>
      </p:sp>
    </p:spTree>
    <p:extLst>
      <p:ext uri="{BB962C8B-B14F-4D97-AF65-F5344CB8AC3E}">
        <p14:creationId xmlns:p14="http://schemas.microsoft.com/office/powerpoint/2010/main" val="2917933781"/>
      </p:ext>
    </p:extLst>
  </p:cSld>
  <p:clrMapOvr>
    <a:masterClrMapping/>
  </p:clrMapOvr>
  <p:transition spd="slow" advTm="948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3E0857A-6A72-40EF-BF18-387AFCB26029}"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6A53CA1-A38C-46B1-B6FB-43FAF99DA956}" type="slidenum">
              <a:t>‹#›</a:t>
            </a:fld>
            <a:endParaRPr lang="en-US"/>
          </a:p>
        </p:txBody>
      </p:sp>
    </p:spTree>
    <p:extLst>
      <p:ext uri="{BB962C8B-B14F-4D97-AF65-F5344CB8AC3E}">
        <p14:creationId xmlns:p14="http://schemas.microsoft.com/office/powerpoint/2010/main" val="1203972208"/>
      </p:ext>
    </p:extLst>
  </p:cSld>
  <p:clrMapOvr>
    <a:masterClrMapping/>
  </p:clrMapOvr>
  <p:transition spd="slow" advTm="948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2006595"/>
            <a:ext cx="8534396" cy="2281601"/>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en-US"/>
              <a:t>Edit Master text styles</a:t>
            </a:r>
          </a:p>
        </p:txBody>
      </p:sp>
      <p:sp>
        <p:nvSpPr>
          <p:cNvPr id="4" name="Date Placeholder 3"/>
          <p:cNvSpPr txBox="1">
            <a:spLocks noGrp="1"/>
          </p:cNvSpPr>
          <p:nvPr>
            <p:ph type="dt" sz="half" idx="7"/>
          </p:nvPr>
        </p:nvSpPr>
        <p:spPr/>
        <p:txBody>
          <a:bodyPr/>
          <a:lstStyle>
            <a:lvl1pPr>
              <a:defRPr/>
            </a:lvl1pPr>
          </a:lstStyle>
          <a:p>
            <a:pPr lvl="0"/>
            <a:fld id="{FA26760B-28A5-4153-BF1C-49863FF63D8E}" type="datetime1">
              <a:rPr lang="en-US"/>
              <a:pPr lvl="0"/>
              <a:t>2/4/2021</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A9A3783-4951-410B-A685-CD0C605D1AD2}" type="slidenum">
              <a:t>‹#›</a:t>
            </a:fld>
            <a:endParaRPr lang="en-US"/>
          </a:p>
        </p:txBody>
      </p:sp>
    </p:spTree>
    <p:extLst>
      <p:ext uri="{BB962C8B-B14F-4D97-AF65-F5344CB8AC3E}">
        <p14:creationId xmlns:p14="http://schemas.microsoft.com/office/powerpoint/2010/main" val="2873753349"/>
      </p:ext>
    </p:extLst>
  </p:cSld>
  <p:clrMapOvr>
    <a:masterClrMapping/>
  </p:clrMapOvr>
  <p:transition spd="slow" advTm="948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07BD8E12-B3F1-468C-A7C0-D91AE76831D4}" type="datetime1">
              <a:rPr lang="en-US"/>
              <a:pPr lvl="0"/>
              <a:t>2/4/2021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F4BF46B-32D0-4405-A787-C6ABBE25F024}" type="slidenum">
              <a:t>‹#›</a:t>
            </a:fld>
            <a:endParaRPr lang="en-US"/>
          </a:p>
        </p:txBody>
      </p:sp>
    </p:spTree>
    <p:extLst>
      <p:ext uri="{BB962C8B-B14F-4D97-AF65-F5344CB8AC3E}">
        <p14:creationId xmlns:p14="http://schemas.microsoft.com/office/powerpoint/2010/main" val="4006475736"/>
      </p:ext>
    </p:extLst>
  </p:cSld>
  <p:clrMapOvr>
    <a:masterClrMapping/>
  </p:clrMapOvr>
  <p:transition spd="slow" advTm="948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lvl1pPr>
          </a:lstStyle>
          <a:p>
            <a:pPr lvl="0"/>
            <a:r>
              <a:rPr lang="en-US"/>
              <a:t>Edit Master text styles</a:t>
            </a:r>
          </a:p>
        </p:txBody>
      </p:sp>
      <p:sp>
        <p:nvSpPr>
          <p:cNvPr id="4" name="Content Placeholder 3"/>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lvl1pPr>
          </a:lstStyle>
          <a:p>
            <a:pPr lvl="0"/>
            <a:r>
              <a:rPr lang="en-US"/>
              <a:t>Edit Master text styles</a:t>
            </a:r>
          </a:p>
        </p:txBody>
      </p:sp>
      <p:sp>
        <p:nvSpPr>
          <p:cNvPr id="6" name="Content Placeholder 5"/>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04ADB603-2B1B-4143-BAAF-803C3DB76587}" type="datetime1">
              <a:rPr lang="en-US"/>
              <a:pPr lvl="0"/>
              <a:t>2/4/2021</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0510D80E-F41E-4C7A-8253-FFC0FBD750F4}" type="slidenum">
              <a:t>‹#›</a:t>
            </a:fld>
            <a:endParaRPr lang="en-US"/>
          </a:p>
        </p:txBody>
      </p:sp>
    </p:spTree>
    <p:extLst>
      <p:ext uri="{BB962C8B-B14F-4D97-AF65-F5344CB8AC3E}">
        <p14:creationId xmlns:p14="http://schemas.microsoft.com/office/powerpoint/2010/main" val="361548806"/>
      </p:ext>
    </p:extLst>
  </p:cSld>
  <p:clrMapOvr>
    <a:masterClrMapping/>
  </p:clrMapOvr>
  <p:transition spd="slow" advTm="948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CE69B1C4-EB93-489C-BA4E-EB49C12546E5}" type="datetime1">
              <a:rPr lang="en-US"/>
              <a:pPr lvl="0"/>
              <a:t>2/4/2021</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42E68930-B95D-4D4D-BF22-1F6D559DAE3B}" type="slidenum">
              <a:t>‹#›</a:t>
            </a:fld>
            <a:endParaRPr lang="en-US"/>
          </a:p>
        </p:txBody>
      </p:sp>
    </p:spTree>
    <p:extLst>
      <p:ext uri="{BB962C8B-B14F-4D97-AF65-F5344CB8AC3E}">
        <p14:creationId xmlns:p14="http://schemas.microsoft.com/office/powerpoint/2010/main" val="3754168550"/>
      </p:ext>
    </p:extLst>
  </p:cSld>
  <p:clrMapOvr>
    <a:masterClrMapping/>
  </p:clrMapOvr>
  <p:transition spd="slow" advTm="948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50A87A6E-D4E6-4358-8221-8E248EE5E6AE}" type="datetime1">
              <a:rPr lang="en-US"/>
              <a:pPr lvl="0"/>
              <a:t>2/4/2021</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84AF83D3-3B7E-4E55-A2D4-953896CF6B59}" type="slidenum">
              <a:t>‹#›</a:t>
            </a:fld>
            <a:endParaRPr lang="en-US"/>
          </a:p>
        </p:txBody>
      </p:sp>
    </p:spTree>
    <p:extLst>
      <p:ext uri="{BB962C8B-B14F-4D97-AF65-F5344CB8AC3E}">
        <p14:creationId xmlns:p14="http://schemas.microsoft.com/office/powerpoint/2010/main" val="4252863362"/>
      </p:ext>
    </p:extLst>
  </p:cSld>
  <p:clrMapOvr>
    <a:masterClrMapping/>
  </p:clrMapOvr>
  <p:transition spd="slow" advTm="9480">
    <p:split orient="vert"/>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085008" y="685800"/>
            <a:ext cx="3657600" cy="1371600"/>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B1DC245E-241C-48D1-BF73-BCC377ED20BC}" type="datetime1">
              <a:rPr lang="en-US"/>
              <a:pPr lvl="0"/>
              <a:t>2/4/2021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B7B9386-28B4-4D4C-BEED-C8C7B1BD1B68}" type="slidenum">
              <a:t>‹#›</a:t>
            </a:fld>
            <a:endParaRPr lang="en-US"/>
          </a:p>
        </p:txBody>
      </p:sp>
    </p:spTree>
    <p:extLst>
      <p:ext uri="{BB962C8B-B14F-4D97-AF65-F5344CB8AC3E}">
        <p14:creationId xmlns:p14="http://schemas.microsoft.com/office/powerpoint/2010/main" val="2906966446"/>
      </p:ext>
    </p:extLst>
  </p:cSld>
  <p:clrMapOvr>
    <a:masterClrMapping/>
  </p:clrMapOvr>
  <p:transition spd="slow" advTm="948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722811" y="1447796"/>
            <a:ext cx="6019796" cy="1143000"/>
          </a:xfrm>
        </p:spPr>
        <p:txBody>
          <a:bodyPr anchor="b"/>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3"/>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en-US"/>
              <a:t>Edit Master text styles</a:t>
            </a:r>
          </a:p>
        </p:txBody>
      </p:sp>
      <p:sp>
        <p:nvSpPr>
          <p:cNvPr id="5" name="Date Placeholder 4"/>
          <p:cNvSpPr txBox="1">
            <a:spLocks noGrp="1"/>
          </p:cNvSpPr>
          <p:nvPr>
            <p:ph type="dt" sz="half" idx="7"/>
          </p:nvPr>
        </p:nvSpPr>
        <p:spPr/>
        <p:txBody>
          <a:bodyPr/>
          <a:lstStyle>
            <a:lvl1pPr>
              <a:defRPr/>
            </a:lvl1pPr>
          </a:lstStyle>
          <a:p>
            <a:pPr lvl="0"/>
            <a:fld id="{AE583BAA-30DC-4115-953A-3A389E3078BD}" type="datetime1">
              <a:rPr lang="en-US"/>
              <a:pPr lvl="0"/>
              <a:t>2/4/2021</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D3B8E284-8A60-4102-B563-0B4B377920BC}" type="slidenum">
              <a:t>‹#›</a:t>
            </a:fld>
            <a:endParaRPr lang="en-US"/>
          </a:p>
        </p:txBody>
      </p:sp>
    </p:spTree>
    <p:extLst>
      <p:ext uri="{BB962C8B-B14F-4D97-AF65-F5344CB8AC3E}">
        <p14:creationId xmlns:p14="http://schemas.microsoft.com/office/powerpoint/2010/main" val="2158980373"/>
      </p:ext>
    </p:extLst>
  </p:cSld>
  <p:clrMapOvr>
    <a:masterClrMapping/>
  </p:clrMapOvr>
  <p:transition spd="slow" advTm="948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99"/>
            </a:gs>
            <a:gs pos="100000">
              <a:srgbClr val="FF0000">
                <a:alpha val="44000"/>
              </a:srgbClr>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9206965" y="2963332"/>
            <a:ext cx="2981858" cy="3208868"/>
            <a:chOff x="9206965" y="2963332"/>
            <a:chExt cx="2981858" cy="3208868"/>
          </a:xfrm>
        </p:grpSpPr>
        <p:cxnSp>
          <p:nvCxnSpPr>
            <p:cNvPr id="3" name="Straight Connector 7"/>
            <p:cNvCxnSpPr/>
            <p:nvPr/>
          </p:nvCxnSpPr>
          <p:spPr>
            <a:xfrm flipH="1">
              <a:off x="11276015" y="2963332"/>
              <a:ext cx="912808" cy="912809"/>
            </a:xfrm>
            <a:prstGeom prst="straightConnector1">
              <a:avLst/>
            </a:prstGeom>
            <a:noFill/>
            <a:ln w="9528" cap="rnd">
              <a:solidFill>
                <a:srgbClr val="FFFFFF"/>
              </a:solidFill>
              <a:prstDash val="solid"/>
              <a:miter/>
            </a:ln>
          </p:spPr>
        </p:cxnSp>
        <p:cxnSp>
          <p:nvCxnSpPr>
            <p:cNvPr id="4" name="Straight Connector 8"/>
            <p:cNvCxnSpPr/>
            <p:nvPr/>
          </p:nvCxnSpPr>
          <p:spPr>
            <a:xfrm flipH="1">
              <a:off x="9206965" y="3190341"/>
              <a:ext cx="2981858" cy="2981859"/>
            </a:xfrm>
            <a:prstGeom prst="straightConnector1">
              <a:avLst/>
            </a:prstGeom>
            <a:noFill/>
            <a:ln w="9528" cap="rnd">
              <a:solidFill>
                <a:srgbClr val="FFFFFF"/>
              </a:solidFill>
              <a:prstDash val="solid"/>
              <a:miter/>
            </a:ln>
          </p:spPr>
        </p:cxnSp>
        <p:cxnSp>
          <p:nvCxnSpPr>
            <p:cNvPr id="5" name="Straight Connector 9"/>
            <p:cNvCxnSpPr/>
            <p:nvPr/>
          </p:nvCxnSpPr>
          <p:spPr>
            <a:xfrm flipH="1">
              <a:off x="10292294" y="3285064"/>
              <a:ext cx="1896529" cy="1896539"/>
            </a:xfrm>
            <a:prstGeom prst="straightConnector1">
              <a:avLst/>
            </a:prstGeom>
            <a:noFill/>
            <a:ln w="9528" cap="rnd">
              <a:solidFill>
                <a:srgbClr val="FFFFFF"/>
              </a:solidFill>
              <a:prstDash val="solid"/>
              <a:miter/>
            </a:ln>
          </p:spPr>
        </p:cxnSp>
        <p:cxnSp>
          <p:nvCxnSpPr>
            <p:cNvPr id="6" name="Straight Connector 10"/>
            <p:cNvCxnSpPr/>
            <p:nvPr/>
          </p:nvCxnSpPr>
          <p:spPr>
            <a:xfrm flipH="1">
              <a:off x="10443106" y="3131079"/>
              <a:ext cx="1745717" cy="1745717"/>
            </a:xfrm>
            <a:prstGeom prst="straightConnector1">
              <a:avLst/>
            </a:prstGeom>
            <a:noFill/>
            <a:ln w="28575" cap="rnd">
              <a:solidFill>
                <a:srgbClr val="FFFFFF"/>
              </a:solidFill>
              <a:prstDash val="solid"/>
              <a:miter/>
            </a:ln>
          </p:spPr>
        </p:cxnSp>
        <p:cxnSp>
          <p:nvCxnSpPr>
            <p:cNvPr id="7" name="Straight Connector 11"/>
            <p:cNvCxnSpPr/>
            <p:nvPr/>
          </p:nvCxnSpPr>
          <p:spPr>
            <a:xfrm flipH="1">
              <a:off x="10918822" y="3683002"/>
              <a:ext cx="1270001" cy="1270001"/>
            </a:xfrm>
            <a:prstGeom prst="straightConnector1">
              <a:avLst/>
            </a:prstGeom>
            <a:noFill/>
            <a:ln w="28575" cap="rnd">
              <a:solidFill>
                <a:srgbClr val="FFFFFF"/>
              </a:solidFill>
              <a:prstDash val="solid"/>
              <a:miter/>
            </a:ln>
          </p:spPr>
        </p:cxnSp>
      </p:grpSp>
      <p:sp>
        <p:nvSpPr>
          <p:cNvPr id="8" name="Title Placeholder 1"/>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9" name="Text Placeholder 2"/>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571701"/>
                </a:solidFill>
                <a:uFillTx/>
                <a:latin typeface="Century Gothic"/>
              </a:defRPr>
            </a:lvl1pPr>
          </a:lstStyle>
          <a:p>
            <a:pPr lvl="0"/>
            <a:fld id="{C9248DE1-A250-4DEA-8A29-D03898DAB609}" type="datetime1">
              <a:rPr lang="en-US"/>
              <a:pPr lvl="0"/>
              <a:t>2/4/2021</a:t>
            </a:fld>
            <a:endParaRPr lang="en-US"/>
          </a:p>
        </p:txBody>
      </p:sp>
      <p:sp>
        <p:nvSpPr>
          <p:cNvPr id="11" name="Footer Placeholder 4"/>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571701"/>
                </a:solidFill>
                <a:uFillTx/>
                <a:latin typeface="Century Gothic"/>
              </a:defRPr>
            </a:lvl1pPr>
          </a:lstStyle>
          <a:p>
            <a:pPr lvl="0"/>
            <a:endParaRPr lang="en-US"/>
          </a:p>
        </p:txBody>
      </p:sp>
      <p:sp>
        <p:nvSpPr>
          <p:cNvPr id="12" name="Slide Number Placeholder 5"/>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3200" b="0" i="0" u="none" strike="noStrike" kern="1200" cap="none" spc="0" baseline="0">
                <a:solidFill>
                  <a:srgbClr val="571701"/>
                </a:solidFill>
                <a:uFillTx/>
                <a:latin typeface="Century Gothic"/>
              </a:defRPr>
            </a:lvl1pPr>
          </a:lstStyle>
          <a:p>
            <a:pPr lvl="0"/>
            <a:fld id="{014FB138-AB8C-487A-AEFD-B03906F8D93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9480">
    <p:split orient="vert"/>
  </p:transition>
  <p:txStyles>
    <p:titleStyle>
      <a:lvl1pPr marL="0" marR="0" lvl="0" indent="0" algn="l" defTabSz="457200" rtl="0" fontAlgn="auto" hangingPunct="1">
        <a:lnSpc>
          <a:spcPct val="100000"/>
        </a:lnSpc>
        <a:spcBef>
          <a:spcPts val="0"/>
        </a:spcBef>
        <a:spcAft>
          <a:spcPts val="0"/>
        </a:spcAft>
        <a:buNone/>
        <a:tabLst/>
        <a:defRPr lang="en-US" sz="36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en-US"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800" b="0" i="0" u="none" strike="noStrike" kern="1200" cap="none" spc="0" baseline="0">
          <a:solidFill>
            <a:srgbClr val="FFFFF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600" b="0" i="0" u="none" strike="noStrike" kern="1200" cap="none" spc="0" baseline="0">
          <a:solidFill>
            <a:srgbClr val="FFFFF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FFFFF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hyperlink" Target="https://forms.office.com/Pages/ResponsePage.aspx?id=eCY4lN73r0G0KV1rDWITzRhTQ2IZqpBOsW8cFVoooF9UNVlMS1dCVkdaM0k0WlhFTE9WVFBTWEg1Ti4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13"/>
          <p:cNvSpPr/>
          <p:nvPr/>
        </p:nvSpPr>
        <p:spPr>
          <a:xfrm>
            <a:off x="2946096" y="666588"/>
            <a:ext cx="6240807" cy="440120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effectLst>
                  <a:outerShdw dist="19048" dir="2700000">
                    <a:srgbClr val="000000"/>
                  </a:outerShdw>
                </a:effectLst>
                <a:uFillTx/>
                <a:latin typeface="Segoe Print" pitchFamily="2"/>
              </a:rPr>
              <a:t>Year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effectLst>
                <a:outerShdw dist="19048" dir="2700000">
                  <a:srgbClr val="000000"/>
                </a:outerShdw>
              </a:effectLst>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effectLst>
                  <a:outerShdw dist="19048" dir="2700000">
                    <a:srgbClr val="000000"/>
                  </a:outerShdw>
                </a:effectLst>
                <a:uFillTx/>
                <a:latin typeface="Segoe Print" pitchFamily="2"/>
              </a:rPr>
              <a:t>English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effectLst>
                <a:outerShdw dist="19048" dir="2700000">
                  <a:srgbClr val="000000"/>
                </a:outerShdw>
              </a:effectLst>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effectLst>
                  <a:outerShdw dist="19048" dir="2700000">
                    <a:srgbClr val="000000"/>
                  </a:outerShdw>
                </a:effectLst>
                <a:uFillTx/>
                <a:latin typeface="Segoe Print" pitchFamily="2"/>
              </a:rPr>
              <a:t>Thursday 4</a:t>
            </a:r>
            <a:r>
              <a:rPr lang="en-US" sz="4000" b="0" i="0" u="none" strike="noStrike" kern="1200" cap="none" spc="0" baseline="30000">
                <a:solidFill>
                  <a:srgbClr val="000000"/>
                </a:solidFill>
                <a:effectLst>
                  <a:outerShdw dist="19048" dir="2700000">
                    <a:srgbClr val="000000"/>
                  </a:outerShdw>
                </a:effectLst>
                <a:uFillTx/>
                <a:latin typeface="Segoe Print" pitchFamily="2"/>
              </a:rPr>
              <a:t>th</a:t>
            </a:r>
            <a:r>
              <a:rPr lang="en-US" sz="4000" b="0" i="0" u="none" strike="noStrike" kern="1200" cap="none" spc="0" baseline="0">
                <a:solidFill>
                  <a:srgbClr val="000000"/>
                </a:solidFill>
                <a:effectLst>
                  <a:outerShdw dist="19048" dir="2700000">
                    <a:srgbClr val="000000"/>
                  </a:outerShdw>
                </a:effectLst>
                <a:uFillTx/>
                <a:latin typeface="Segoe Print" pitchFamily="2"/>
              </a:rPr>
              <a:t> </a:t>
            </a:r>
            <a:r>
              <a:rPr lang="en-US" sz="4000" b="0" i="0" u="none" strike="noStrike" kern="0" cap="none" spc="0" baseline="0">
                <a:solidFill>
                  <a:srgbClr val="000000"/>
                </a:solidFill>
                <a:effectLst>
                  <a:outerShdw dist="19048" dir="2700000">
                    <a:srgbClr val="000000"/>
                  </a:outerShdw>
                </a:effectLst>
                <a:uFillTx/>
                <a:latin typeface="Segoe Print" pitchFamily="2"/>
              </a:rPr>
              <a:t>February</a:t>
            </a:r>
            <a:endParaRPr lang="en-US" sz="4000" b="0" i="0" u="none" strike="noStrike" kern="1200" cap="none" spc="0" baseline="0">
              <a:solidFill>
                <a:srgbClr val="000000"/>
              </a:solidFill>
              <a:effectLst>
                <a:outerShdw dist="19048" dir="2700000">
                  <a:srgbClr val="000000"/>
                </a:outerShdw>
              </a:effectLst>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effectLst>
                <a:outerShdw dist="19048" dir="2700000">
                  <a:srgbClr val="000000"/>
                </a:outerShdw>
              </a:effectLst>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effectLst>
                  <a:outerShdw dist="19048" dir="2700000">
                    <a:srgbClr val="000000"/>
                  </a:outerShdw>
                </a:effectLst>
                <a:uFillTx/>
                <a:latin typeface="Segoe Print" pitchFamily="2"/>
              </a:rPr>
              <a:t>by Miss Taylor</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8682">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Rectangle 15"/>
          <p:cNvSpPr/>
          <p:nvPr/>
        </p:nvSpPr>
        <p:spPr>
          <a:xfrm>
            <a:off x="345259" y="187360"/>
            <a:ext cx="1160894"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0" cap="none" spc="0" baseline="0">
                <a:solidFill>
                  <a:srgbClr val="002060"/>
                </a:solidFill>
                <a:uFillTx/>
                <a:latin typeface="Segoe Print" pitchFamily="2"/>
                <a:cs typeface="Arial" pitchFamily="34"/>
              </a:rPr>
              <a:t>Work 2</a:t>
            </a:r>
            <a:endParaRPr lang="en-GB" sz="2000" b="0" i="0" u="sng" strike="noStrike" kern="1200" cap="none" spc="0" baseline="0">
              <a:solidFill>
                <a:srgbClr val="002060"/>
              </a:solidFill>
              <a:uFillTx/>
              <a:latin typeface="Calibri"/>
            </a:endParaRPr>
          </a:p>
        </p:txBody>
      </p:sp>
      <p:sp>
        <p:nvSpPr>
          <p:cNvPr id="3" name="TextBox 15"/>
          <p:cNvSpPr txBox="1"/>
          <p:nvPr/>
        </p:nvSpPr>
        <p:spPr>
          <a:xfrm>
            <a:off x="8769571" y="266629"/>
            <a:ext cx="32056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0000"/>
                </a:solidFill>
                <a:uFillTx/>
                <a:latin typeface="Segoe Print" pitchFamily="2"/>
              </a:rPr>
              <a:t>Thursday 4</a:t>
            </a:r>
            <a:r>
              <a:rPr lang="en-GB" sz="2000" b="0" i="0" u="sng" strike="noStrike" kern="1200" cap="none" spc="0" baseline="30000">
                <a:solidFill>
                  <a:srgbClr val="000000"/>
                </a:solidFill>
                <a:uFillTx/>
                <a:latin typeface="Segoe Print" pitchFamily="2"/>
              </a:rPr>
              <a:t>th</a:t>
            </a:r>
            <a:r>
              <a:rPr lang="en-GB" sz="2000" b="0" i="0" u="sng" strike="noStrike" kern="1200" cap="none" spc="0" baseline="0">
                <a:solidFill>
                  <a:srgbClr val="000000"/>
                </a:solidFill>
                <a:uFillTx/>
                <a:latin typeface="Segoe Print" pitchFamily="2"/>
              </a:rPr>
              <a:t> February</a:t>
            </a:r>
          </a:p>
        </p:txBody>
      </p:sp>
      <p:sp>
        <p:nvSpPr>
          <p:cNvPr id="4" name="TextBox 17"/>
          <p:cNvSpPr txBox="1"/>
          <p:nvPr/>
        </p:nvSpPr>
        <p:spPr>
          <a:xfrm>
            <a:off x="2247750" y="1158279"/>
            <a:ext cx="697675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2060"/>
                </a:solidFill>
                <a:uFillTx/>
                <a:latin typeface="Segoe Print" pitchFamily="2"/>
              </a:rPr>
              <a:t>Sorting into paragraphs</a:t>
            </a:r>
          </a:p>
        </p:txBody>
      </p:sp>
      <p:sp>
        <p:nvSpPr>
          <p:cNvPr id="5" name="TextBox 7"/>
          <p:cNvSpPr txBox="1"/>
          <p:nvPr/>
        </p:nvSpPr>
        <p:spPr>
          <a:xfrm>
            <a:off x="345259" y="1527614"/>
            <a:ext cx="1150147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Read the passage below and re-write using paragraphs.</a:t>
            </a:r>
            <a:endParaRPr lang="en-GB" sz="1800" b="0" i="0" u="none" strike="noStrike" kern="1200" cap="none" spc="0" baseline="0">
              <a:solidFill>
                <a:srgbClr val="000000"/>
              </a:solidFill>
              <a:uFillTx/>
              <a:latin typeface="Segoe Print" pitchFamily="2"/>
            </a:endParaRPr>
          </a:p>
        </p:txBody>
      </p:sp>
      <p:sp>
        <p:nvSpPr>
          <p:cNvPr id="6" name="TextBox 10"/>
          <p:cNvSpPr txBox="1"/>
          <p:nvPr/>
        </p:nvSpPr>
        <p:spPr>
          <a:xfrm>
            <a:off x="2607621" y="6244922"/>
            <a:ext cx="762819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egoe Print" pitchFamily="2"/>
              </a:rPr>
              <a:t>Can you write another paragraph about what happens next?</a:t>
            </a:r>
            <a:endParaRPr lang="en-GB" sz="1800" b="1" i="0" u="none" strike="noStrike" kern="1200" cap="none" spc="0" baseline="0">
              <a:solidFill>
                <a:srgbClr val="000000"/>
              </a:solidFill>
              <a:uFillTx/>
              <a:latin typeface="Segoe Print" pitchFamily="2"/>
            </a:endParaRPr>
          </a:p>
        </p:txBody>
      </p:sp>
      <p:sp>
        <p:nvSpPr>
          <p:cNvPr id="7" name="TextBox 3"/>
          <p:cNvSpPr txBox="1"/>
          <p:nvPr/>
        </p:nvSpPr>
        <p:spPr>
          <a:xfrm>
            <a:off x="221348" y="746013"/>
            <a:ext cx="10309860" cy="40011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2060"/>
                </a:solidFill>
                <a:uFillTx/>
                <a:latin typeface="Segoe Print" pitchFamily="2"/>
                <a:cs typeface="Arial" pitchFamily="34"/>
              </a:rPr>
              <a:t>L.O. </a:t>
            </a:r>
            <a:r>
              <a:rPr lang="en-GB" sz="2000" b="0" i="0" u="sng" strike="noStrike" kern="0" cap="none" spc="0" baseline="0">
                <a:solidFill>
                  <a:srgbClr val="002060"/>
                </a:solidFill>
                <a:uFillTx/>
                <a:latin typeface="Segoe Print" pitchFamily="2"/>
                <a:cs typeface="Arial" pitchFamily="34"/>
              </a:rPr>
              <a:t>Organise paragraphs around a theme.</a:t>
            </a:r>
            <a:endParaRPr lang="en-GB" sz="2000" b="0" i="0" u="sng" strike="noStrike" kern="1200" cap="none" spc="0" baseline="0">
              <a:solidFill>
                <a:srgbClr val="002060"/>
              </a:solidFill>
              <a:uFillTx/>
              <a:latin typeface="Segoe Print" pitchFamily="2"/>
            </a:endParaRPr>
          </a:p>
        </p:txBody>
      </p:sp>
      <p:sp>
        <p:nvSpPr>
          <p:cNvPr id="8" name="TextBox 7"/>
          <p:cNvSpPr txBox="1"/>
          <p:nvPr/>
        </p:nvSpPr>
        <p:spPr>
          <a:xfrm>
            <a:off x="1869737" y="2006998"/>
            <a:ext cx="7492621"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egoe Print" pitchFamily="2"/>
              </a:rPr>
              <a:t>Paragraph 1 – describing Jack’s movements.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2 – Introducing Luca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3 – what had happened earlier.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egoe Print" pitchFamily="2"/>
              </a:rPr>
              <a:t>Paragraph 4 – Jack shouts “speed up – we’re nearly there!”</a:t>
            </a:r>
            <a:endParaRPr lang="en-GB" sz="1800" b="0" i="0" u="none" strike="noStrike" kern="1200" cap="none" spc="0" baseline="0">
              <a:solidFill>
                <a:srgbClr val="000000"/>
              </a:solidFill>
              <a:uFillTx/>
              <a:latin typeface="Segoe Print" pitchFamily="2"/>
            </a:endParaRPr>
          </a:p>
        </p:txBody>
      </p:sp>
      <p:sp>
        <p:nvSpPr>
          <p:cNvPr id="9" name="TextBox 14"/>
          <p:cNvSpPr txBox="1"/>
          <p:nvPr/>
        </p:nvSpPr>
        <p:spPr>
          <a:xfrm>
            <a:off x="623245" y="3503386"/>
            <a:ext cx="10945505"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Jack strode up an overgrown path away from the park as though relishing a mission through the jungle, dodging the occasional stinging nettle with an effortless skip or jump. </a:t>
            </a:r>
            <a:r>
              <a:rPr lang="en-GB" sz="1800" b="0" i="0" u="none" strike="noStrike" kern="1200" cap="none" spc="0" baseline="0">
                <a:solidFill>
                  <a:srgbClr val="000000"/>
                </a:solidFill>
                <a:uFillTx/>
                <a:latin typeface="Segoe Print" pitchFamily="2"/>
              </a:rPr>
              <a:t>“Come on, Luca. This is going to be epic!” Dipping his head and swiping away leaves like some intrepid explorer, he manoeuvred under a tree branch which hung over the narrow track. Luca dawdled behind. Only a few minutes earlier, he had been perfectly happy practising his limited gymnastics moves upside down on the monkey bars. Now, he was torn between making the effort to keep up with his friend and deliberately getting left behind. “Speed up – we’re nearly there!” Jack called eagerly over his shoulder. </a:t>
            </a:r>
            <a:endParaRPr lang="en-US" sz="1800" b="0" i="0" u="none" strike="noStrike" kern="1200" cap="none" spc="0" baseline="0">
              <a:solidFill>
                <a:srgbClr val="000000"/>
              </a:solidFill>
              <a:uFillTx/>
              <a:latin typeface="Segoe Print" pitchFamily="2"/>
            </a:endParaRPr>
          </a:p>
        </p:txBody>
      </p:sp>
      <p:pic>
        <p:nvPicPr>
          <p:cNvPr id="10" name="Audio 9">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50556">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Rectangle 15"/>
          <p:cNvSpPr/>
          <p:nvPr/>
        </p:nvSpPr>
        <p:spPr>
          <a:xfrm>
            <a:off x="345259" y="187360"/>
            <a:ext cx="1160894"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0" cap="none" spc="0" baseline="0">
                <a:solidFill>
                  <a:srgbClr val="002060"/>
                </a:solidFill>
                <a:uFillTx/>
                <a:latin typeface="Segoe Print" pitchFamily="2"/>
                <a:cs typeface="Arial" pitchFamily="34"/>
              </a:rPr>
              <a:t>Work 3</a:t>
            </a:r>
            <a:endParaRPr lang="en-GB" sz="2000" b="0" i="0" u="sng" strike="noStrike" kern="1200" cap="none" spc="0" baseline="0">
              <a:solidFill>
                <a:srgbClr val="002060"/>
              </a:solidFill>
              <a:uFillTx/>
              <a:latin typeface="Calibri"/>
            </a:endParaRPr>
          </a:p>
        </p:txBody>
      </p:sp>
      <p:sp>
        <p:nvSpPr>
          <p:cNvPr id="3" name="TextBox 15"/>
          <p:cNvSpPr txBox="1"/>
          <p:nvPr/>
        </p:nvSpPr>
        <p:spPr>
          <a:xfrm>
            <a:off x="8769571" y="266629"/>
            <a:ext cx="32056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0000"/>
                </a:solidFill>
                <a:uFillTx/>
                <a:latin typeface="Segoe Print" pitchFamily="2"/>
              </a:rPr>
              <a:t>Thursday 4</a:t>
            </a:r>
            <a:r>
              <a:rPr lang="en-GB" sz="2000" b="0" i="0" u="sng" strike="noStrike" kern="1200" cap="none" spc="0" baseline="30000">
                <a:solidFill>
                  <a:srgbClr val="000000"/>
                </a:solidFill>
                <a:uFillTx/>
                <a:latin typeface="Segoe Print" pitchFamily="2"/>
              </a:rPr>
              <a:t>th</a:t>
            </a:r>
            <a:r>
              <a:rPr lang="en-GB" sz="2000" b="0" i="0" u="sng" strike="noStrike" kern="1200" cap="none" spc="0" baseline="0">
                <a:solidFill>
                  <a:srgbClr val="000000"/>
                </a:solidFill>
                <a:uFillTx/>
                <a:latin typeface="Segoe Print" pitchFamily="2"/>
              </a:rPr>
              <a:t> February</a:t>
            </a:r>
          </a:p>
        </p:txBody>
      </p:sp>
      <p:sp>
        <p:nvSpPr>
          <p:cNvPr id="4" name="TextBox 17"/>
          <p:cNvSpPr txBox="1"/>
          <p:nvPr/>
        </p:nvSpPr>
        <p:spPr>
          <a:xfrm>
            <a:off x="2247750" y="1158279"/>
            <a:ext cx="697675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2060"/>
                </a:solidFill>
                <a:uFillTx/>
                <a:latin typeface="Segoe Print" pitchFamily="2"/>
              </a:rPr>
              <a:t>Sorting into paragraphs</a:t>
            </a:r>
          </a:p>
        </p:txBody>
      </p:sp>
      <p:sp>
        <p:nvSpPr>
          <p:cNvPr id="5" name="TextBox 7"/>
          <p:cNvSpPr txBox="1"/>
          <p:nvPr/>
        </p:nvSpPr>
        <p:spPr>
          <a:xfrm>
            <a:off x="345259" y="1527614"/>
            <a:ext cx="1150147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Read the passage below and re-write using paragraphs.</a:t>
            </a:r>
            <a:endParaRPr lang="en-GB" sz="1800" b="0" i="0" u="none" strike="noStrike" kern="1200" cap="none" spc="0" baseline="0">
              <a:solidFill>
                <a:srgbClr val="000000"/>
              </a:solidFill>
              <a:uFillTx/>
              <a:latin typeface="Segoe Print" pitchFamily="2"/>
            </a:endParaRPr>
          </a:p>
        </p:txBody>
      </p:sp>
      <p:sp>
        <p:nvSpPr>
          <p:cNvPr id="6" name="TextBox 10"/>
          <p:cNvSpPr txBox="1"/>
          <p:nvPr/>
        </p:nvSpPr>
        <p:spPr>
          <a:xfrm>
            <a:off x="2607621" y="6244922"/>
            <a:ext cx="697675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egoe Print" pitchFamily="2"/>
              </a:rPr>
              <a:t>Can you write another paragraph about the dragon?</a:t>
            </a:r>
            <a:endParaRPr lang="en-GB" sz="1800" b="1" i="0" u="none" strike="noStrike" kern="1200" cap="none" spc="0" baseline="0">
              <a:solidFill>
                <a:srgbClr val="000000"/>
              </a:solidFill>
              <a:uFillTx/>
              <a:latin typeface="Segoe Print" pitchFamily="2"/>
            </a:endParaRPr>
          </a:p>
        </p:txBody>
      </p:sp>
      <p:sp>
        <p:nvSpPr>
          <p:cNvPr id="7" name="TextBox 3"/>
          <p:cNvSpPr txBox="1"/>
          <p:nvPr/>
        </p:nvSpPr>
        <p:spPr>
          <a:xfrm>
            <a:off x="221348" y="746013"/>
            <a:ext cx="10309860" cy="40011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2060"/>
                </a:solidFill>
                <a:uFillTx/>
                <a:latin typeface="Segoe Print" pitchFamily="2"/>
                <a:cs typeface="Arial" pitchFamily="34"/>
              </a:rPr>
              <a:t>L.O. </a:t>
            </a:r>
            <a:r>
              <a:rPr lang="en-GB" sz="2000" b="0" i="0" u="sng" strike="noStrike" kern="0" cap="none" spc="0" baseline="0">
                <a:solidFill>
                  <a:srgbClr val="002060"/>
                </a:solidFill>
                <a:uFillTx/>
                <a:latin typeface="Segoe Print" pitchFamily="2"/>
                <a:cs typeface="Arial" pitchFamily="34"/>
              </a:rPr>
              <a:t>Organise paragraphs around a theme.</a:t>
            </a:r>
            <a:endParaRPr lang="en-GB" sz="2000" b="0" i="0" u="sng" strike="noStrike" kern="1200" cap="none" spc="0" baseline="0">
              <a:solidFill>
                <a:srgbClr val="002060"/>
              </a:solidFill>
              <a:uFillTx/>
              <a:latin typeface="Segoe Print" pitchFamily="2"/>
            </a:endParaRPr>
          </a:p>
        </p:txBody>
      </p:sp>
      <p:pic>
        <p:nvPicPr>
          <p:cNvPr id="8" name="Picture 10">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252731" y="2006998"/>
            <a:ext cx="1253413" cy="1024274"/>
          </a:xfrm>
          <a:prstGeom prst="rect">
            <a:avLst/>
          </a:prstGeom>
          <a:noFill/>
          <a:ln cap="flat">
            <a:noFill/>
          </a:ln>
        </p:spPr>
      </p:pic>
      <p:sp>
        <p:nvSpPr>
          <p:cNvPr id="9" name="TextBox 13"/>
          <p:cNvSpPr txBox="1"/>
          <p:nvPr/>
        </p:nvSpPr>
        <p:spPr>
          <a:xfrm>
            <a:off x="1369670" y="3279440"/>
            <a:ext cx="9985266" cy="28315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Segoe Print" pitchFamily="2"/>
              </a:rPr>
              <a:t>The Welsh Green dragon has skin which is a blend of different greens to allow it to camouflage itself with the lush green grass of its homeland. Its eyes are blazing green and its claws are razor sharp. The tail of a Welsh Green is covered in dangerous spikes which it whips about crazily to defend itself.</a:t>
            </a:r>
            <a:r>
              <a:rPr lang="en-US" sz="1600" b="0" i="0" u="none" strike="noStrike" kern="1200" cap="none" spc="0" baseline="0">
                <a:solidFill>
                  <a:srgbClr val="000000"/>
                </a:solidFill>
                <a:uFillTx/>
                <a:latin typeface="Calibri"/>
              </a:rPr>
              <a:t> </a:t>
            </a:r>
            <a:r>
              <a:rPr lang="en-US" sz="1600" b="0" i="0" u="none" strike="noStrike" kern="1200" cap="none" spc="0" baseline="0">
                <a:solidFill>
                  <a:srgbClr val="000000"/>
                </a:solidFill>
                <a:uFillTx/>
                <a:latin typeface="Segoe Print" pitchFamily="2"/>
              </a:rPr>
              <a:t>This breed of dragon likes to prey on sheep and cattle. It wouldn’t eat a human unless it was provoked. It will also feed on creatures found in the water and enjoys munching on birds’ eggs. You will find the Welsh Green in mountainous areas which are rocky and cold. It doesn’t like company so tends to nest in remote areas so it’s not bothered. Its nest will be somewhere sheltered and is usually made of twigs, leaves and bones and padded with sheep wool. It is the largest breed of dragon and has the longest fire breathing range of all the dragons. Incredibly, it can shoot balls of fire from its eyes. It has amazing hearing and can hear a heart beating from over 10 miles away! </a:t>
            </a:r>
            <a:r>
              <a:rPr lang="en-US" sz="1800" b="0" i="0" u="none" strike="noStrike" kern="1200" cap="none" spc="0" baseline="0">
                <a:solidFill>
                  <a:srgbClr val="000000"/>
                </a:solidFill>
                <a:uFillTx/>
                <a:latin typeface="Segoe Print" pitchFamily="2"/>
              </a:rPr>
              <a:t> </a:t>
            </a:r>
            <a:endParaRPr lang="en-GB" sz="1800" b="0" i="0" u="none" strike="noStrike" kern="1200" cap="none" spc="0" baseline="0">
              <a:solidFill>
                <a:srgbClr val="000000"/>
              </a:solidFill>
              <a:uFillTx/>
              <a:latin typeface="Segoe Print" pitchFamily="2"/>
            </a:endParaRPr>
          </a:p>
        </p:txBody>
      </p:sp>
      <p:sp>
        <p:nvSpPr>
          <p:cNvPr id="10" name="TextBox 7"/>
          <p:cNvSpPr txBox="1"/>
          <p:nvPr/>
        </p:nvSpPr>
        <p:spPr>
          <a:xfrm>
            <a:off x="1869746" y="2006998"/>
            <a:ext cx="5117915"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egoe Print" pitchFamily="2"/>
              </a:rPr>
              <a:t>Paragraph 1 – describing the character.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2 – what it eats.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3 – where it lives.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egoe Print" pitchFamily="2"/>
              </a:rPr>
              <a:t>Paragraph 4 – it’s breed and what it can do</a:t>
            </a:r>
            <a:r>
              <a:rPr lang="en-US" sz="1800" b="0" i="0" u="none" strike="noStrike" kern="1200" cap="none" spc="0" baseline="0">
                <a:solidFill>
                  <a:srgbClr val="000000"/>
                </a:solidFill>
                <a:uFillTx/>
                <a:latin typeface="Segoe Print" pitchFamily="2"/>
              </a:rPr>
              <a:t>.</a:t>
            </a:r>
            <a:endParaRPr lang="en-GB" sz="1800" b="0" i="0" u="none" strike="noStrike" kern="1200" cap="none" spc="0" baseline="0">
              <a:solidFill>
                <a:srgbClr val="000000"/>
              </a:solidFill>
              <a:uFillTx/>
              <a:latin typeface="Segoe Print" pitchFamily="2"/>
            </a:endParaRPr>
          </a:p>
        </p:txBody>
      </p:sp>
      <p:pic>
        <p:nvPicPr>
          <p:cNvPr id="11" name="Audio 10">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37063">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extBox 10"/>
          <p:cNvSpPr txBox="1"/>
          <p:nvPr/>
        </p:nvSpPr>
        <p:spPr>
          <a:xfrm>
            <a:off x="3274996" y="465667"/>
            <a:ext cx="6976753"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sng" strike="noStrike" kern="1200" cap="none" spc="0" baseline="0">
                <a:solidFill>
                  <a:srgbClr val="000000"/>
                </a:solidFill>
                <a:uFillTx/>
                <a:latin typeface="Segoe Print" pitchFamily="2"/>
              </a:rPr>
              <a:t>Remote Learning Tracking</a:t>
            </a:r>
            <a:endParaRPr lang="en-GB" sz="3200" b="0" i="0" u="sng" strike="noStrike" kern="1200" cap="none" spc="0" baseline="0">
              <a:solidFill>
                <a:srgbClr val="000000"/>
              </a:solidFill>
              <a:uFillTx/>
              <a:latin typeface="Segoe Print" pitchFamily="2"/>
            </a:endParaRPr>
          </a:p>
        </p:txBody>
      </p:sp>
      <p:sp>
        <p:nvSpPr>
          <p:cNvPr id="3" name="Rectangle 2"/>
          <p:cNvSpPr/>
          <p:nvPr/>
        </p:nvSpPr>
        <p:spPr>
          <a:xfrm>
            <a:off x="870152" y="2828833"/>
            <a:ext cx="10368116" cy="64633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smtClean="0">
                <a:solidFill>
                  <a:srgbClr val="000000"/>
                </a:solidFill>
                <a:uFillTx/>
                <a:latin typeface="Calibri"/>
                <a:hlinkClick r:id="rId4"/>
              </a:rPr>
              <a:t>https://forms.office.com/Pages/ResponsePage.aspx?id=eCY4lN73r0G0KV1rDWITzRhTQ2IZqpBOsW8cFVoooF9UNVlMS1dCVkdaM0k0WlhFTE9WVFBTWEg1Ti4u</a:t>
            </a:r>
            <a:endParaRPr lang="en-GB" sz="1800" b="0" i="0" u="none" strike="noStrike" kern="1200" cap="none" spc="0" baseline="0" dirty="0">
              <a:solidFill>
                <a:srgbClr val="000000"/>
              </a:solidFill>
              <a:uFillTx/>
              <a:latin typeface="Calibri"/>
            </a:endParaRPr>
          </a:p>
        </p:txBody>
      </p:sp>
      <p:sp>
        <p:nvSpPr>
          <p:cNvPr id="4" name="TextBox 10"/>
          <p:cNvSpPr txBox="1"/>
          <p:nvPr/>
        </p:nvSpPr>
        <p:spPr>
          <a:xfrm>
            <a:off x="870152" y="1532470"/>
            <a:ext cx="6976753"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Segoe Print" pitchFamily="2"/>
              </a:rPr>
              <a:t>Please click on the link below.</a:t>
            </a:r>
            <a:endParaRPr lang="en-GB" sz="3200" b="0" i="0" u="none" strike="noStrike" kern="1200" cap="none" spc="0" baseline="0">
              <a:solidFill>
                <a:srgbClr val="000000"/>
              </a:solidFill>
              <a:uFillTx/>
              <a:latin typeface="Segoe Print" pitchFamily="2"/>
            </a:endParaRPr>
          </a:p>
        </p:txBody>
      </p:sp>
      <p:pic>
        <p:nvPicPr>
          <p:cNvPr id="5"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1436">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extBox 1"/>
          <p:cNvSpPr txBox="1"/>
          <p:nvPr/>
        </p:nvSpPr>
        <p:spPr>
          <a:xfrm>
            <a:off x="226140" y="1666713"/>
            <a:ext cx="11739716" cy="178510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0" cap="none" spc="0" baseline="0">
                <a:solidFill>
                  <a:srgbClr val="002060"/>
                </a:solidFill>
                <a:uFillTx/>
                <a:latin typeface="Segoe Print" pitchFamily="2"/>
                <a:cs typeface="Arial" pitchFamily="34"/>
              </a:rPr>
              <a:t>We have created a setting for our story and written a character description.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0" cap="none" spc="0" baseline="0">
              <a:solidFill>
                <a:srgbClr val="00206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0" cap="none" spc="0" baseline="0">
                <a:solidFill>
                  <a:srgbClr val="002060"/>
                </a:solidFill>
                <a:uFillTx/>
                <a:latin typeface="Segoe Print" pitchFamily="2"/>
                <a:cs typeface="Arial" pitchFamily="34"/>
              </a:rPr>
              <a:t>We are now going to think about how to organise our story.</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0" cap="none" spc="0" baseline="0">
              <a:solidFill>
                <a:srgbClr val="00206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0" i="0" u="none" strike="noStrike" kern="0" cap="none" spc="0" baseline="0">
                <a:solidFill>
                  <a:srgbClr val="002060"/>
                </a:solidFill>
                <a:uFillTx/>
                <a:latin typeface="Segoe Print" pitchFamily="2"/>
                <a:cs typeface="Arial" pitchFamily="34"/>
              </a:rPr>
              <a:t>Paragraphs are used to organise ideas in the correct sequence of events.</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5961">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extBox 3"/>
          <p:cNvSpPr txBox="1"/>
          <p:nvPr/>
        </p:nvSpPr>
        <p:spPr>
          <a:xfrm>
            <a:off x="835496" y="1039307"/>
            <a:ext cx="10309860" cy="58477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sng" strike="noStrike" kern="1200" cap="none" spc="0" baseline="0">
                <a:solidFill>
                  <a:srgbClr val="002060"/>
                </a:solidFill>
                <a:uFillTx/>
                <a:latin typeface="Segoe Print" pitchFamily="2"/>
                <a:cs typeface="Arial" pitchFamily="34"/>
              </a:rPr>
              <a:t>L.O. </a:t>
            </a:r>
            <a:r>
              <a:rPr lang="en-GB" sz="3200" b="1" i="0" u="sng" strike="noStrike" kern="0" cap="none" spc="0" baseline="0">
                <a:solidFill>
                  <a:srgbClr val="002060"/>
                </a:solidFill>
                <a:uFillTx/>
                <a:latin typeface="Segoe Print" pitchFamily="2"/>
                <a:cs typeface="Arial" pitchFamily="34"/>
              </a:rPr>
              <a:t>Organise paragraphs around a theme.</a:t>
            </a:r>
            <a:endParaRPr lang="en-GB" sz="3200" b="1" i="0" u="sng" strike="noStrike" kern="1200" cap="none" spc="0" baseline="0">
              <a:solidFill>
                <a:srgbClr val="002060"/>
              </a:solidFill>
              <a:uFillTx/>
              <a:latin typeface="Segoe Print" pitchFamily="2"/>
            </a:endParaRPr>
          </a:p>
        </p:txBody>
      </p:sp>
      <p:sp>
        <p:nvSpPr>
          <p:cNvPr id="3" name="TextBox 4"/>
          <p:cNvSpPr txBox="1"/>
          <p:nvPr/>
        </p:nvSpPr>
        <p:spPr>
          <a:xfrm>
            <a:off x="754562" y="3237506"/>
            <a:ext cx="9909810" cy="9233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2060"/>
                </a:solidFill>
                <a:uFillTx/>
                <a:latin typeface="Segoe Print" pitchFamily="2"/>
                <a:cs typeface="Arial" pitchFamily="34"/>
              </a:rPr>
              <a:t>Organise ideas in a correct sequence.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2060"/>
                </a:solidFill>
                <a:uFillTx/>
                <a:latin typeface="Segoe Print" pitchFamily="2"/>
                <a:cs typeface="Arial" pitchFamily="34"/>
              </a:rPr>
              <a:t>Plan ideas for each paragraph.</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2060"/>
              </a:solidFill>
              <a:uFillTx/>
              <a:latin typeface="Segoe Print" pitchFamily="2"/>
              <a:cs typeface="Arial" pitchFamily="34"/>
            </a:endParaRPr>
          </a:p>
        </p:txBody>
      </p:sp>
      <p:sp>
        <p:nvSpPr>
          <p:cNvPr id="4" name="TextBox 7"/>
          <p:cNvSpPr txBox="1"/>
          <p:nvPr/>
        </p:nvSpPr>
        <p:spPr>
          <a:xfrm>
            <a:off x="835496" y="2461573"/>
            <a:ext cx="6160770" cy="40011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002060"/>
                </a:solidFill>
                <a:uFillTx/>
                <a:latin typeface="Segoe Print" pitchFamily="2"/>
                <a:cs typeface="Arial" pitchFamily="34"/>
              </a:rPr>
              <a:t>Success Criteria</a:t>
            </a:r>
            <a:endParaRPr lang="en-GB" sz="2000" b="1" i="0" u="sng" strike="noStrike" kern="1200" cap="none" spc="0" baseline="0">
              <a:solidFill>
                <a:srgbClr val="002060"/>
              </a:solidFill>
              <a:uFillTx/>
              <a:latin typeface="Segoe Print" pitchFamily="2"/>
            </a:endParaRPr>
          </a:p>
        </p:txBody>
      </p:sp>
      <p:pic>
        <p:nvPicPr>
          <p:cNvPr id="5"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4479">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extBox 4"/>
          <p:cNvSpPr txBox="1"/>
          <p:nvPr/>
        </p:nvSpPr>
        <p:spPr>
          <a:xfrm>
            <a:off x="1141098" y="425561"/>
            <a:ext cx="9909810" cy="58477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0" cap="none" spc="0" baseline="0">
                <a:solidFill>
                  <a:srgbClr val="002060"/>
                </a:solidFill>
                <a:uFillTx/>
                <a:latin typeface="Segoe Print" pitchFamily="2"/>
                <a:cs typeface="Arial" pitchFamily="34"/>
              </a:rPr>
              <a:t>Why do we use paragraphs?</a:t>
            </a:r>
          </a:p>
        </p:txBody>
      </p:sp>
      <p:sp>
        <p:nvSpPr>
          <p:cNvPr id="3" name="Rectangle: Rounded Corners 2"/>
          <p:cNvSpPr/>
          <p:nvPr/>
        </p:nvSpPr>
        <p:spPr>
          <a:xfrm>
            <a:off x="4632835" y="3239069"/>
            <a:ext cx="2702253" cy="131018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E2F0D9"/>
          </a:solidFill>
          <a:ln w="6345" cap="flat">
            <a:solidFill>
              <a:srgbClr val="70AD4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Rectangle 3"/>
          <p:cNvSpPr/>
          <p:nvPr/>
        </p:nvSpPr>
        <p:spPr>
          <a:xfrm>
            <a:off x="4651635" y="3601775"/>
            <a:ext cx="2545890"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Segoe Print" pitchFamily="2"/>
              </a:rPr>
              <a:t>Paragraphs</a:t>
            </a:r>
          </a:p>
        </p:txBody>
      </p:sp>
      <p:cxnSp>
        <p:nvCxnSpPr>
          <p:cNvPr id="5" name="Straight Connector 6"/>
          <p:cNvCxnSpPr/>
          <p:nvPr/>
        </p:nvCxnSpPr>
        <p:spPr>
          <a:xfrm flipH="1" flipV="1">
            <a:off x="2974634" y="2679118"/>
            <a:ext cx="1705969" cy="624856"/>
          </a:xfrm>
          <a:prstGeom prst="straightConnector1">
            <a:avLst/>
          </a:prstGeom>
          <a:noFill/>
          <a:ln w="38103" cap="flat">
            <a:solidFill>
              <a:srgbClr val="4472C4"/>
            </a:solidFill>
            <a:prstDash val="solid"/>
            <a:miter/>
          </a:ln>
        </p:spPr>
      </p:cxnSp>
      <p:cxnSp>
        <p:nvCxnSpPr>
          <p:cNvPr id="6" name="Straight Connector 7"/>
          <p:cNvCxnSpPr/>
          <p:nvPr/>
        </p:nvCxnSpPr>
        <p:spPr>
          <a:xfrm flipH="1">
            <a:off x="3233409" y="4459519"/>
            <a:ext cx="1477607" cy="764795"/>
          </a:xfrm>
          <a:prstGeom prst="straightConnector1">
            <a:avLst/>
          </a:prstGeom>
          <a:noFill/>
          <a:ln w="38103" cap="flat">
            <a:solidFill>
              <a:srgbClr val="4472C4"/>
            </a:solidFill>
            <a:prstDash val="solid"/>
            <a:miter/>
          </a:ln>
        </p:spPr>
      </p:cxnSp>
      <p:cxnSp>
        <p:nvCxnSpPr>
          <p:cNvPr id="7" name="Straight Connector 8"/>
          <p:cNvCxnSpPr/>
          <p:nvPr/>
        </p:nvCxnSpPr>
        <p:spPr>
          <a:xfrm flipH="1">
            <a:off x="7287319" y="2685720"/>
            <a:ext cx="1541084" cy="655899"/>
          </a:xfrm>
          <a:prstGeom prst="straightConnector1">
            <a:avLst/>
          </a:prstGeom>
          <a:noFill/>
          <a:ln w="38103" cap="flat">
            <a:solidFill>
              <a:srgbClr val="4472C4"/>
            </a:solidFill>
            <a:prstDash val="solid"/>
            <a:miter/>
          </a:ln>
        </p:spPr>
      </p:cxnSp>
      <p:cxnSp>
        <p:nvCxnSpPr>
          <p:cNvPr id="8" name="Straight Connector 9"/>
          <p:cNvCxnSpPr/>
          <p:nvPr/>
        </p:nvCxnSpPr>
        <p:spPr>
          <a:xfrm flipH="1" flipV="1">
            <a:off x="7287319" y="4459519"/>
            <a:ext cx="1705969" cy="624865"/>
          </a:xfrm>
          <a:prstGeom prst="straightConnector1">
            <a:avLst/>
          </a:prstGeom>
          <a:noFill/>
          <a:ln w="38103" cap="flat">
            <a:solidFill>
              <a:srgbClr val="4472C4"/>
            </a:solidFill>
            <a:prstDash val="solid"/>
            <a:miter/>
          </a:ln>
        </p:spPr>
      </p:cxnSp>
      <p:sp>
        <p:nvSpPr>
          <p:cNvPr id="9" name="Rectangle 12"/>
          <p:cNvSpPr/>
          <p:nvPr/>
        </p:nvSpPr>
        <p:spPr>
          <a:xfrm>
            <a:off x="573273" y="2217447"/>
            <a:ext cx="3539752" cy="46166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Segoe Print" pitchFamily="2"/>
              </a:rPr>
              <a:t>Group ideas together.</a:t>
            </a:r>
          </a:p>
        </p:txBody>
      </p:sp>
      <p:sp>
        <p:nvSpPr>
          <p:cNvPr id="10" name="Rectangle 15"/>
          <p:cNvSpPr/>
          <p:nvPr/>
        </p:nvSpPr>
        <p:spPr>
          <a:xfrm>
            <a:off x="7081954" y="2229490"/>
            <a:ext cx="4705136" cy="46166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Segoe Print" pitchFamily="2"/>
              </a:rPr>
              <a:t>Make the text easier to read.</a:t>
            </a:r>
          </a:p>
        </p:txBody>
      </p:sp>
      <p:sp>
        <p:nvSpPr>
          <p:cNvPr id="11" name="Rectangle 16"/>
          <p:cNvSpPr/>
          <p:nvPr/>
        </p:nvSpPr>
        <p:spPr>
          <a:xfrm>
            <a:off x="166951" y="5224314"/>
            <a:ext cx="5368780" cy="46166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Segoe Print" pitchFamily="2"/>
              </a:rPr>
              <a:t>Organise what is being explained.</a:t>
            </a:r>
          </a:p>
        </p:txBody>
      </p:sp>
      <p:sp>
        <p:nvSpPr>
          <p:cNvPr id="12" name="Rectangle 17"/>
          <p:cNvSpPr/>
          <p:nvPr/>
        </p:nvSpPr>
        <p:spPr>
          <a:xfrm>
            <a:off x="6450598" y="5000048"/>
            <a:ext cx="5472967" cy="83099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Segoe Print" pitchFamily="2"/>
              </a:rPr>
              <a:t>Show how an author has changed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Segoe Print" pitchFamily="2"/>
              </a:rPr>
              <a:t>the time, place or argument.</a:t>
            </a:r>
          </a:p>
        </p:txBody>
      </p:sp>
      <p:pic>
        <p:nvPicPr>
          <p:cNvPr id="13" name="Audio 1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32514">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extBox 4"/>
          <p:cNvSpPr txBox="1"/>
          <p:nvPr/>
        </p:nvSpPr>
        <p:spPr>
          <a:xfrm>
            <a:off x="1141098" y="193551"/>
            <a:ext cx="9909810" cy="1477332"/>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2060"/>
                </a:solidFill>
                <a:uFillTx/>
                <a:latin typeface="Segoe Print" pitchFamily="2"/>
                <a:cs typeface="Arial" pitchFamily="34"/>
              </a:rPr>
              <a:t>What is a paragraph?</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0" cap="none" spc="0" baseline="0">
              <a:solidFill>
                <a:srgbClr val="00206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2060"/>
                </a:solidFill>
                <a:uFillTx/>
                <a:latin typeface="Segoe Print" pitchFamily="2"/>
                <a:cs typeface="Arial" pitchFamily="34"/>
              </a:rPr>
              <a:t>A paragraph is a group of sentences within  a piece of writing which is written about the same idea or topic.</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2060"/>
              </a:solidFill>
              <a:uFillTx/>
              <a:latin typeface="Segoe Print" pitchFamily="2"/>
              <a:cs typeface="Arial" pitchFamily="34"/>
            </a:endParaRPr>
          </a:p>
        </p:txBody>
      </p:sp>
      <p:pic>
        <p:nvPicPr>
          <p:cNvPr id="3" name="Picture 5">
            <a:extLst>
              <a:ext uri="{FF2B5EF4-FFF2-40B4-BE49-F238E27FC236}">
                <a16:creationId xmlns:a16="http://schemas.microsoft.com/office/drawing/2014/main" id="{00000000-0000-0000-0000-000000000000}"/>
              </a:ext>
            </a:extLst>
          </p:cNvPr>
          <p:cNvPicPr>
            <a:picLocks noChangeAspect="1"/>
          </p:cNvPicPr>
          <p:nvPr/>
        </p:nvPicPr>
        <p:blipFill>
          <a:blip r:embed="rId4"/>
          <a:srcRect l="11866" t="13582" r="41455" b="11592"/>
          <a:stretch>
            <a:fillRect/>
          </a:stretch>
        </p:blipFill>
        <p:spPr>
          <a:xfrm>
            <a:off x="2165445" y="1325953"/>
            <a:ext cx="7861105" cy="5316147"/>
          </a:xfrm>
          <a:prstGeom prst="rect">
            <a:avLst/>
          </a:prstGeom>
          <a:noFill/>
          <a:ln cap="flat">
            <a:noFill/>
          </a:ln>
        </p:spPr>
      </p:pic>
      <p:pic>
        <p:nvPicPr>
          <p:cNvPr id="4"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cxnSp>
        <p:nvCxnSpPr>
          <p:cNvPr id="5" name="Straight Arrow Connector 5"/>
          <p:cNvCxnSpPr/>
          <p:nvPr/>
        </p:nvCxnSpPr>
        <p:spPr>
          <a:xfrm>
            <a:off x="1504334" y="2654713"/>
            <a:ext cx="1224116" cy="0"/>
          </a:xfrm>
          <a:prstGeom prst="straightConnector1">
            <a:avLst/>
          </a:prstGeom>
          <a:noFill/>
          <a:ln w="57150" cap="flat">
            <a:solidFill>
              <a:srgbClr val="000000"/>
            </a:solidFill>
            <a:prstDash val="solid"/>
            <a:miter/>
            <a:tailEnd type="arrow"/>
          </a:ln>
        </p:spPr>
      </p:cxnSp>
      <p:cxnSp>
        <p:nvCxnSpPr>
          <p:cNvPr id="6" name="Straight Arrow Connector 6"/>
          <p:cNvCxnSpPr/>
          <p:nvPr/>
        </p:nvCxnSpPr>
        <p:spPr>
          <a:xfrm>
            <a:off x="1504334" y="3927988"/>
            <a:ext cx="1224116" cy="0"/>
          </a:xfrm>
          <a:prstGeom prst="straightConnector1">
            <a:avLst/>
          </a:prstGeom>
          <a:noFill/>
          <a:ln w="57150" cap="flat">
            <a:solidFill>
              <a:srgbClr val="000000"/>
            </a:solidFill>
            <a:prstDash val="solid"/>
            <a:miter/>
            <a:tailEnd type="arrow"/>
          </a:ln>
        </p:spPr>
      </p:cxnSp>
      <p:cxnSp>
        <p:nvCxnSpPr>
          <p:cNvPr id="7" name="Straight Arrow Connector 7"/>
          <p:cNvCxnSpPr/>
          <p:nvPr/>
        </p:nvCxnSpPr>
        <p:spPr>
          <a:xfrm>
            <a:off x="1504334" y="4522841"/>
            <a:ext cx="1224116" cy="0"/>
          </a:xfrm>
          <a:prstGeom prst="straightConnector1">
            <a:avLst/>
          </a:prstGeom>
          <a:noFill/>
          <a:ln w="57150" cap="flat">
            <a:solidFill>
              <a:srgbClr val="000000"/>
            </a:solidFill>
            <a:prstDash val="solid"/>
            <a:miter/>
            <a:tailEnd type="arrow"/>
          </a:ln>
        </p:spPr>
      </p:cxnSp>
      <p:cxnSp>
        <p:nvCxnSpPr>
          <p:cNvPr id="8" name="Straight Arrow Connector 8"/>
          <p:cNvCxnSpPr/>
          <p:nvPr/>
        </p:nvCxnSpPr>
        <p:spPr>
          <a:xfrm>
            <a:off x="1504334" y="3338053"/>
            <a:ext cx="1224116" cy="0"/>
          </a:xfrm>
          <a:prstGeom prst="straightConnector1">
            <a:avLst/>
          </a:prstGeom>
          <a:noFill/>
          <a:ln w="57150" cap="flat">
            <a:solidFill>
              <a:srgbClr val="000000"/>
            </a:solidFill>
            <a:prstDash val="solid"/>
            <a:miter/>
            <a:tailEnd type="arrow"/>
          </a:ln>
        </p:spPr>
      </p:cxnSp>
      <p:sp>
        <p:nvSpPr>
          <p:cNvPr id="9" name="Rectangle 9"/>
          <p:cNvSpPr/>
          <p:nvPr/>
        </p:nvSpPr>
        <p:spPr>
          <a:xfrm>
            <a:off x="-7754" y="2976820"/>
            <a:ext cx="1661035" cy="132343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Miss A Line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Between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Each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Paragraph</a:t>
            </a:r>
          </a:p>
        </p:txBody>
      </p:sp>
    </p:spTree>
  </p:cSld>
  <p:clrMapOvr>
    <a:masterClrMapping/>
  </p:clrMapOvr>
  <p:transition spd="slow" advTm="161976">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extBox 4"/>
          <p:cNvSpPr txBox="1"/>
          <p:nvPr/>
        </p:nvSpPr>
        <p:spPr>
          <a:xfrm>
            <a:off x="1141098" y="425561"/>
            <a:ext cx="9909810" cy="58477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0" cap="none" spc="0" baseline="0">
                <a:solidFill>
                  <a:srgbClr val="002060"/>
                </a:solidFill>
                <a:uFillTx/>
                <a:latin typeface="Segoe Print" pitchFamily="2"/>
                <a:cs typeface="Arial" pitchFamily="34"/>
              </a:rPr>
              <a:t>Sorting ideas into paragraphs.</a:t>
            </a:r>
          </a:p>
        </p:txBody>
      </p:sp>
      <p:sp>
        <p:nvSpPr>
          <p:cNvPr id="3" name="Rectangle 2"/>
          <p:cNvSpPr/>
          <p:nvPr/>
        </p:nvSpPr>
        <p:spPr>
          <a:xfrm>
            <a:off x="1141098" y="1186598"/>
            <a:ext cx="9909810" cy="64633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Segoe Print" pitchFamily="2"/>
              </a:rPr>
              <a:t>All of these sentences are about castles. We are going to group the sentences together that are about the same idea / information.</a:t>
            </a:r>
          </a:p>
        </p:txBody>
      </p:sp>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srcRect l="5327" t="31196" r="6024" b="7118"/>
          <a:stretch>
            <a:fillRect/>
          </a:stretch>
        </p:blipFill>
        <p:spPr>
          <a:xfrm>
            <a:off x="2049435" y="2009183"/>
            <a:ext cx="8093125" cy="4223677"/>
          </a:xfrm>
          <a:prstGeom prst="rect">
            <a:avLst/>
          </a:prstGeom>
          <a:noFill/>
          <a:ln cap="flat">
            <a:noFill/>
          </a:ln>
        </p:spPr>
      </p:pic>
      <p:pic>
        <p:nvPicPr>
          <p:cNvPr id="5"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14418">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TextBox 4"/>
          <p:cNvSpPr txBox="1"/>
          <p:nvPr/>
        </p:nvSpPr>
        <p:spPr>
          <a:xfrm>
            <a:off x="1141098" y="425561"/>
            <a:ext cx="9909810" cy="58477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0" cap="none" spc="0" baseline="0">
                <a:solidFill>
                  <a:srgbClr val="002060"/>
                </a:solidFill>
                <a:uFillTx/>
                <a:latin typeface="Segoe Print" pitchFamily="2"/>
                <a:cs typeface="Arial" pitchFamily="34"/>
              </a:rPr>
              <a:t>Sorting ideas into paragraphs.</a:t>
            </a:r>
          </a:p>
        </p:txBody>
      </p:sp>
      <p:sp>
        <p:nvSpPr>
          <p:cNvPr id="3" name="Rectangle 2"/>
          <p:cNvSpPr/>
          <p:nvPr/>
        </p:nvSpPr>
        <p:spPr>
          <a:xfrm>
            <a:off x="1141098" y="1186598"/>
            <a:ext cx="9909810" cy="64633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Segoe Print" pitchFamily="2"/>
              </a:rPr>
              <a:t>These are the sentences grouped into 3 paragraphs.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Segoe Print" pitchFamily="2"/>
              </a:rPr>
              <a:t>Each paragraph is giving you different information/ideas about castles.</a:t>
            </a:r>
          </a:p>
        </p:txBody>
      </p:sp>
      <p:pic>
        <p:nvPicPr>
          <p:cNvPr id="4" name="Picture 4">
            <a:extLst>
              <a:ext uri="{FF2B5EF4-FFF2-40B4-BE49-F238E27FC236}">
                <a16:creationId xmlns:a16="http://schemas.microsoft.com/office/drawing/2014/main" id="{00000000-0000-0000-0000-000000000000}"/>
              </a:ext>
            </a:extLst>
          </p:cNvPr>
          <p:cNvPicPr>
            <a:picLocks noChangeAspect="1"/>
          </p:cNvPicPr>
          <p:nvPr/>
        </p:nvPicPr>
        <p:blipFill>
          <a:blip r:embed="rId4"/>
          <a:srcRect l="5327" t="29604" r="5726" b="7914"/>
          <a:stretch>
            <a:fillRect/>
          </a:stretch>
        </p:blipFill>
        <p:spPr>
          <a:xfrm>
            <a:off x="1856094" y="2099389"/>
            <a:ext cx="8256894" cy="4350111"/>
          </a:xfrm>
          <a:prstGeom prst="rect">
            <a:avLst/>
          </a:prstGeom>
          <a:noFill/>
          <a:ln cap="flat">
            <a:noFill/>
          </a:ln>
        </p:spPr>
      </p:pic>
      <p:pic>
        <p:nvPicPr>
          <p:cNvPr id="5"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26913">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Rectangle 1"/>
          <p:cNvSpPr/>
          <p:nvPr/>
        </p:nvSpPr>
        <p:spPr>
          <a:xfrm>
            <a:off x="1376144" y="2421642"/>
            <a:ext cx="9764210" cy="147733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1200" cap="none" spc="0" baseline="0">
                <a:solidFill>
                  <a:srgbClr val="002060"/>
                </a:solidFill>
                <a:uFillTx/>
                <a:latin typeface="Segoe Print" pitchFamily="2"/>
              </a:rPr>
              <a:t>In the next few slides there are 3 pieces of work,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1200" cap="none" spc="0" baseline="0">
                <a:solidFill>
                  <a:srgbClr val="002060"/>
                </a:solidFill>
                <a:uFillTx/>
                <a:latin typeface="Segoe Print" pitchFamily="2"/>
              </a:rPr>
              <a:t>choose the one that you feel is the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0" i="0" u="none" strike="noStrike" kern="1200" cap="none" spc="0" baseline="0">
                <a:solidFill>
                  <a:srgbClr val="002060"/>
                </a:solidFill>
                <a:uFillTx/>
                <a:latin typeface="Segoe Print" pitchFamily="2"/>
              </a:rPr>
              <a:t>appropriate level for you.</a:t>
            </a:r>
          </a:p>
        </p:txBody>
      </p:sp>
      <p:pic>
        <p:nvPicPr>
          <p:cNvPr id="3" name="Audio 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8927">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Rectangle 15"/>
          <p:cNvSpPr/>
          <p:nvPr/>
        </p:nvSpPr>
        <p:spPr>
          <a:xfrm>
            <a:off x="345259" y="187360"/>
            <a:ext cx="1160894"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0" cap="none" spc="0" baseline="0">
                <a:solidFill>
                  <a:srgbClr val="002060"/>
                </a:solidFill>
                <a:uFillTx/>
                <a:latin typeface="Segoe Print" pitchFamily="2"/>
                <a:cs typeface="Arial" pitchFamily="34"/>
              </a:rPr>
              <a:t>Work 1</a:t>
            </a:r>
            <a:endParaRPr lang="en-GB" sz="2000" b="0" i="0" u="sng" strike="noStrike" kern="1200" cap="none" spc="0" baseline="0">
              <a:solidFill>
                <a:srgbClr val="002060"/>
              </a:solidFill>
              <a:uFillTx/>
              <a:latin typeface="Calibri"/>
            </a:endParaRPr>
          </a:p>
        </p:txBody>
      </p:sp>
      <p:sp>
        <p:nvSpPr>
          <p:cNvPr id="3" name="TextBox 15"/>
          <p:cNvSpPr txBox="1"/>
          <p:nvPr/>
        </p:nvSpPr>
        <p:spPr>
          <a:xfrm>
            <a:off x="8769571" y="266629"/>
            <a:ext cx="320569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0000"/>
                </a:solidFill>
                <a:uFillTx/>
                <a:latin typeface="Segoe Print" pitchFamily="2"/>
              </a:rPr>
              <a:t>Thursday 4</a:t>
            </a:r>
            <a:r>
              <a:rPr lang="en-GB" sz="2000" b="0" i="0" u="sng" strike="noStrike" kern="1200" cap="none" spc="0" baseline="30000">
                <a:solidFill>
                  <a:srgbClr val="000000"/>
                </a:solidFill>
                <a:uFillTx/>
                <a:latin typeface="Segoe Print" pitchFamily="2"/>
              </a:rPr>
              <a:t>th</a:t>
            </a:r>
            <a:r>
              <a:rPr lang="en-GB" sz="2000" b="0" i="0" u="sng" strike="noStrike" kern="1200" cap="none" spc="0" baseline="0">
                <a:solidFill>
                  <a:srgbClr val="000000"/>
                </a:solidFill>
                <a:uFillTx/>
                <a:latin typeface="Segoe Print" pitchFamily="2"/>
              </a:rPr>
              <a:t> February</a:t>
            </a:r>
          </a:p>
        </p:txBody>
      </p:sp>
      <p:sp>
        <p:nvSpPr>
          <p:cNvPr id="4" name="TextBox 17"/>
          <p:cNvSpPr txBox="1"/>
          <p:nvPr/>
        </p:nvSpPr>
        <p:spPr>
          <a:xfrm>
            <a:off x="2234107" y="1282601"/>
            <a:ext cx="697675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2060"/>
                </a:solidFill>
                <a:uFillTx/>
                <a:latin typeface="Segoe Print" pitchFamily="2"/>
              </a:rPr>
              <a:t>Sorting into paragraphs</a:t>
            </a:r>
          </a:p>
        </p:txBody>
      </p:sp>
      <p:sp>
        <p:nvSpPr>
          <p:cNvPr id="5" name="TextBox 7"/>
          <p:cNvSpPr txBox="1"/>
          <p:nvPr/>
        </p:nvSpPr>
        <p:spPr>
          <a:xfrm>
            <a:off x="345259" y="1721074"/>
            <a:ext cx="1150147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Read the passage below and re-write using paragraphs.</a:t>
            </a:r>
            <a:endParaRPr lang="en-GB" sz="1800" b="0" i="0" u="none" strike="noStrike" kern="1200" cap="none" spc="0" baseline="0">
              <a:solidFill>
                <a:srgbClr val="000000"/>
              </a:solidFill>
              <a:uFillTx/>
              <a:latin typeface="Segoe Print" pitchFamily="2"/>
            </a:endParaRPr>
          </a:p>
        </p:txBody>
      </p:sp>
      <p:sp>
        <p:nvSpPr>
          <p:cNvPr id="6" name="TextBox 10"/>
          <p:cNvSpPr txBox="1"/>
          <p:nvPr/>
        </p:nvSpPr>
        <p:spPr>
          <a:xfrm>
            <a:off x="1897041" y="5206063"/>
            <a:ext cx="8992977"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egoe Print" pitchFamily="2"/>
              </a:rPr>
              <a:t>Can you write another paragraph about where Miss Muffet went?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sng" strike="noStrike" kern="1200" cap="none" spc="0" baseline="0">
                <a:solidFill>
                  <a:srgbClr val="000000"/>
                </a:solidFill>
                <a:uFillTx/>
                <a:latin typeface="Segoe Print" pitchFamily="2"/>
              </a:rPr>
              <a:t>Use the ideas below, or think of your own.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sng" strike="noStrike" kern="0" cap="none" spc="0" baseline="0">
              <a:solidFill>
                <a:srgbClr val="000000"/>
              </a:solidFill>
              <a:uFillTx/>
              <a:latin typeface="Segoe Print"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Segoe Print" pitchFamily="2"/>
              </a:rPr>
              <a:t>Miss Muffet went to the shop                     To have a drink of pop.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Segoe Print" pitchFamily="2"/>
              </a:rPr>
              <a:t>Little Miss Muffet went inside                     Sat and cried.</a:t>
            </a:r>
            <a:endParaRPr lang="en-GB" sz="1800" b="1" i="0" u="none" strike="noStrike" kern="1200" cap="none" spc="0" baseline="0">
              <a:solidFill>
                <a:srgbClr val="000000"/>
              </a:solidFill>
              <a:uFillTx/>
              <a:latin typeface="Segoe Print" pitchFamily="2"/>
            </a:endParaRPr>
          </a:p>
        </p:txBody>
      </p:sp>
      <p:sp>
        <p:nvSpPr>
          <p:cNvPr id="7" name="TextBox 3"/>
          <p:cNvSpPr txBox="1"/>
          <p:nvPr/>
        </p:nvSpPr>
        <p:spPr>
          <a:xfrm>
            <a:off x="221348" y="746013"/>
            <a:ext cx="10309860" cy="40011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sng" strike="noStrike" kern="1200" cap="none" spc="0" baseline="0">
                <a:solidFill>
                  <a:srgbClr val="002060"/>
                </a:solidFill>
                <a:uFillTx/>
                <a:latin typeface="Segoe Print" pitchFamily="2"/>
                <a:cs typeface="Arial" pitchFamily="34"/>
              </a:rPr>
              <a:t>L.O. </a:t>
            </a:r>
            <a:r>
              <a:rPr lang="en-GB" sz="2000" b="0" i="0" u="sng" strike="noStrike" kern="0" cap="none" spc="0" baseline="0">
                <a:solidFill>
                  <a:srgbClr val="002060"/>
                </a:solidFill>
                <a:uFillTx/>
                <a:latin typeface="Segoe Print" pitchFamily="2"/>
                <a:cs typeface="Arial" pitchFamily="34"/>
              </a:rPr>
              <a:t>Organise paragraphs around a theme.</a:t>
            </a:r>
            <a:endParaRPr lang="en-GB" sz="2000" b="0" i="0" u="sng" strike="noStrike" kern="1200" cap="none" spc="0" baseline="0">
              <a:solidFill>
                <a:srgbClr val="002060"/>
              </a:solidFill>
              <a:uFillTx/>
              <a:latin typeface="Segoe Print" pitchFamily="2"/>
            </a:endParaRPr>
          </a:p>
        </p:txBody>
      </p:sp>
      <p:sp>
        <p:nvSpPr>
          <p:cNvPr id="8" name="TextBox 7"/>
          <p:cNvSpPr txBox="1"/>
          <p:nvPr/>
        </p:nvSpPr>
        <p:spPr>
          <a:xfrm>
            <a:off x="1897041" y="2159538"/>
            <a:ext cx="511791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a:solidFill>
                  <a:srgbClr val="000000"/>
                </a:solidFill>
                <a:uFillTx/>
                <a:latin typeface="Segoe Print" pitchFamily="2"/>
              </a:rPr>
              <a:t>Paragraph 1 – What Miss Muffet is doing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2 – what came beside her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Segoe Print" pitchFamily="2"/>
              </a:rPr>
              <a:t>Paragraph 3 – what Miss Muffet did</a:t>
            </a:r>
          </a:p>
        </p:txBody>
      </p:sp>
      <p:sp>
        <p:nvSpPr>
          <p:cNvPr id="9" name="TextBox 10"/>
          <p:cNvSpPr txBox="1"/>
          <p:nvPr/>
        </p:nvSpPr>
        <p:spPr>
          <a:xfrm>
            <a:off x="345259" y="3063075"/>
            <a:ext cx="6107369"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Little Miss Muffet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Sat on a tuffet,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Eating her curds and whey.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There came a great spider,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Which sat down beside her,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Segoe Print" pitchFamily="2"/>
              </a:rPr>
              <a:t>And frightened Miss Muffet away!</a:t>
            </a:r>
          </a:p>
        </p:txBody>
      </p:sp>
      <p:pic>
        <p:nvPicPr>
          <p:cNvPr id="10" name="Audio 9">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46912">
    <p:split orient="vert"/>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0"/>
                </p:tgtEl>
              </p:cMediaNode>
            </p:audio>
          </p:childTnLst>
        </p:cTn>
      </p:par>
    </p:tn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1175</TotalTime>
  <Words>823</Words>
  <Application>Microsoft Office PowerPoint</Application>
  <PresentationFormat>Widescreen</PresentationFormat>
  <Paragraphs>82</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Segoe Print</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Taylor</dc:creator>
  <cp:lastModifiedBy>Paula Candish</cp:lastModifiedBy>
  <cp:revision>71</cp:revision>
  <dcterms:created xsi:type="dcterms:W3CDTF">2021-01-08T10:18:56Z</dcterms:created>
  <dcterms:modified xsi:type="dcterms:W3CDTF">2021-02-04T11:37:39Z</dcterms:modified>
</cp:coreProperties>
</file>