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9" r:id="rId10"/>
    <p:sldMasterId id="2147483650" r:id="rId11"/>
    <p:sldMasterId id="2147483652" r:id="rId12"/>
  </p:sldMasterIdLst>
  <p:notesMasterIdLst>
    <p:notesMasterId r:id="rId26"/>
  </p:notesMasterIdLst>
  <p:sldIdLst>
    <p:sldId id="283" r:id="rId13"/>
    <p:sldId id="287" r:id="rId14"/>
    <p:sldId id="284" r:id="rId15"/>
    <p:sldId id="274" r:id="rId16"/>
    <p:sldId id="280" r:id="rId17"/>
    <p:sldId id="258" r:id="rId18"/>
    <p:sldId id="257" r:id="rId19"/>
    <p:sldId id="262" r:id="rId20"/>
    <p:sldId id="263" r:id="rId21"/>
    <p:sldId id="264" r:id="rId22"/>
    <p:sldId id="282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BF"/>
    <a:srgbClr val="F8C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704" y="67"/>
      </p:cViewPr>
      <p:guideLst>
        <p:guide orient="horz" pos="2001"/>
        <p:guide pos="40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94C21-977B-4CDE-9D49-ADC7431A2B0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000E-8905-4644-889E-0086328A3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9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6B88-D743-4A80-8B89-AC12DAEDE2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5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000E-8905-4644-889E-0086328A3D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8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6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33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82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9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2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5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7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9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9.png"/><Relationship Id="rId2" Type="http://schemas.microsoft.com/office/2007/relationships/media" Target="../media/media9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574" y="1074177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/>
              <a:t>Year 6 Challenge 1.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2.3.2021</a:t>
            </a:r>
            <a:r>
              <a:rPr lang="en-GB" sz="2800" dirty="0"/>
              <a:t>.</a:t>
            </a:r>
          </a:p>
          <a:p>
            <a:pPr algn="ctr"/>
            <a:endParaRPr lang="en-GB" sz="2800" dirty="0"/>
          </a:p>
          <a:p>
            <a:endParaRPr lang="en-GB" dirty="0"/>
          </a:p>
          <a:p>
            <a:r>
              <a:rPr lang="en-GB" dirty="0"/>
              <a:t>If you are a challenge 1 person, your tasks linked to your learning in maths today have been set on Purple Mash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4"/>
    </mc:Choice>
    <mc:Fallback xmlns="">
      <p:transition spd="slow" advTm="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2774421">
            <a:off x="4157697" y="2314697"/>
            <a:ext cx="1007390" cy="1007390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117" y="1287809"/>
            <a:ext cx="742921" cy="742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8657" y="2030730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Regular Pentagon 2"/>
          <p:cNvSpPr/>
          <p:nvPr/>
        </p:nvSpPr>
        <p:spPr>
          <a:xfrm>
            <a:off x="1083956" y="1212828"/>
            <a:ext cx="1429373" cy="1239861"/>
          </a:xfrm>
          <a:custGeom>
            <a:avLst/>
            <a:gdLst>
              <a:gd name="connsiteX0" fmla="*/ 2 w 1766806"/>
              <a:gd name="connsiteY0" fmla="*/ 473585 h 1239864"/>
              <a:gd name="connsiteX1" fmla="*/ 883403 w 1766806"/>
              <a:gd name="connsiteY1" fmla="*/ 0 h 1239864"/>
              <a:gd name="connsiteX2" fmla="*/ 1766804 w 1766806"/>
              <a:gd name="connsiteY2" fmla="*/ 473585 h 1239864"/>
              <a:gd name="connsiteX3" fmla="*/ 1429375 w 1766806"/>
              <a:gd name="connsiteY3" fmla="*/ 1239861 h 1239864"/>
              <a:gd name="connsiteX4" fmla="*/ 337431 w 1766806"/>
              <a:gd name="connsiteY4" fmla="*/ 1239861 h 1239864"/>
              <a:gd name="connsiteX5" fmla="*/ 2 w 1766806"/>
              <a:gd name="connsiteY5" fmla="*/ 473585 h 1239864"/>
              <a:gd name="connsiteX0" fmla="*/ 824944 w 1429373"/>
              <a:gd name="connsiteY0" fmla="*/ 830046 h 1239861"/>
              <a:gd name="connsiteX1" fmla="*/ 545972 w 1429373"/>
              <a:gd name="connsiteY1" fmla="*/ 0 h 1239861"/>
              <a:gd name="connsiteX2" fmla="*/ 1429373 w 1429373"/>
              <a:gd name="connsiteY2" fmla="*/ 473585 h 1239861"/>
              <a:gd name="connsiteX3" fmla="*/ 1091944 w 1429373"/>
              <a:gd name="connsiteY3" fmla="*/ 1239861 h 1239861"/>
              <a:gd name="connsiteX4" fmla="*/ 0 w 1429373"/>
              <a:gd name="connsiteY4" fmla="*/ 1239861 h 1239861"/>
              <a:gd name="connsiteX5" fmla="*/ 824944 w 1429373"/>
              <a:gd name="connsiteY5" fmla="*/ 830046 h 123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73" h="1239861">
                <a:moveTo>
                  <a:pt x="824944" y="830046"/>
                </a:moveTo>
                <a:lnTo>
                  <a:pt x="545972" y="0"/>
                </a:lnTo>
                <a:lnTo>
                  <a:pt x="1429373" y="473585"/>
                </a:lnTo>
                <a:lnTo>
                  <a:pt x="1091944" y="1239861"/>
                </a:lnTo>
                <a:lnTo>
                  <a:pt x="0" y="1239861"/>
                </a:lnTo>
                <a:lnTo>
                  <a:pt x="824944" y="830046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4"/>
          <p:cNvSpPr/>
          <p:nvPr/>
        </p:nvSpPr>
        <p:spPr>
          <a:xfrm rot="4464988">
            <a:off x="2000489" y="4030285"/>
            <a:ext cx="1658319" cy="976393"/>
          </a:xfrm>
          <a:custGeom>
            <a:avLst/>
            <a:gdLst>
              <a:gd name="connsiteX0" fmla="*/ 0 w 1115878"/>
              <a:gd name="connsiteY0" fmla="*/ 488197 h 976393"/>
              <a:gd name="connsiteX1" fmla="*/ 244098 w 1115878"/>
              <a:gd name="connsiteY1" fmla="*/ 0 h 976393"/>
              <a:gd name="connsiteX2" fmla="*/ 871780 w 1115878"/>
              <a:gd name="connsiteY2" fmla="*/ 0 h 976393"/>
              <a:gd name="connsiteX3" fmla="*/ 1115878 w 1115878"/>
              <a:gd name="connsiteY3" fmla="*/ 488197 h 976393"/>
              <a:gd name="connsiteX4" fmla="*/ 871780 w 1115878"/>
              <a:gd name="connsiteY4" fmla="*/ 976393 h 976393"/>
              <a:gd name="connsiteX5" fmla="*/ 244098 w 1115878"/>
              <a:gd name="connsiteY5" fmla="*/ 976393 h 976393"/>
              <a:gd name="connsiteX6" fmla="*/ 0 w 1115878"/>
              <a:gd name="connsiteY6" fmla="*/ 488197 h 976393"/>
              <a:gd name="connsiteX0" fmla="*/ 0 w 1658319"/>
              <a:gd name="connsiteY0" fmla="*/ 519193 h 976393"/>
              <a:gd name="connsiteX1" fmla="*/ 786539 w 1658319"/>
              <a:gd name="connsiteY1" fmla="*/ 0 h 976393"/>
              <a:gd name="connsiteX2" fmla="*/ 1414221 w 1658319"/>
              <a:gd name="connsiteY2" fmla="*/ 0 h 976393"/>
              <a:gd name="connsiteX3" fmla="*/ 1658319 w 1658319"/>
              <a:gd name="connsiteY3" fmla="*/ 488197 h 976393"/>
              <a:gd name="connsiteX4" fmla="*/ 1414221 w 1658319"/>
              <a:gd name="connsiteY4" fmla="*/ 976393 h 976393"/>
              <a:gd name="connsiteX5" fmla="*/ 786539 w 1658319"/>
              <a:gd name="connsiteY5" fmla="*/ 976393 h 976393"/>
              <a:gd name="connsiteX6" fmla="*/ 0 w 1658319"/>
              <a:gd name="connsiteY6" fmla="*/ 519193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319" h="976393">
                <a:moveTo>
                  <a:pt x="0" y="519193"/>
                </a:moveTo>
                <a:lnTo>
                  <a:pt x="786539" y="0"/>
                </a:lnTo>
                <a:lnTo>
                  <a:pt x="1414221" y="0"/>
                </a:lnTo>
                <a:lnTo>
                  <a:pt x="1658319" y="488197"/>
                </a:lnTo>
                <a:lnTo>
                  <a:pt x="1414221" y="976393"/>
                </a:lnTo>
                <a:lnTo>
                  <a:pt x="786539" y="976393"/>
                </a:lnTo>
                <a:lnTo>
                  <a:pt x="0" y="519193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6013" y="4167581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Fewest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4518" y="4202338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Most</a:t>
            </a:r>
          </a:p>
        </p:txBody>
      </p:sp>
      <p:sp>
        <p:nvSpPr>
          <p:cNvPr id="36" name="Rectangle 35"/>
          <p:cNvSpPr/>
          <p:nvPr/>
        </p:nvSpPr>
        <p:spPr>
          <a:xfrm rot="6635827">
            <a:off x="2462184" y="2196125"/>
            <a:ext cx="1007390" cy="1007390"/>
          </a:xfrm>
          <a:custGeom>
            <a:avLst/>
            <a:gdLst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0 w 1007390"/>
              <a:gd name="connsiteY3" fmla="*/ 1007390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08710 w 1007390"/>
              <a:gd name="connsiteY3" fmla="*/ 516227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568 w 1007390"/>
              <a:gd name="connsiteY3" fmla="*/ 511349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17881 w 1007390"/>
              <a:gd name="connsiteY3" fmla="*/ 525011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666 w 1007390"/>
              <a:gd name="connsiteY3" fmla="*/ 515838 h 1007390"/>
              <a:gd name="connsiteX4" fmla="*/ 0 w 1007390"/>
              <a:gd name="connsiteY4" fmla="*/ 0 h 100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90" h="1007390">
                <a:moveTo>
                  <a:pt x="0" y="0"/>
                </a:moveTo>
                <a:lnTo>
                  <a:pt x="1007390" y="0"/>
                </a:lnTo>
                <a:lnTo>
                  <a:pt x="1007390" y="1007390"/>
                </a:lnTo>
                <a:lnTo>
                  <a:pt x="526666" y="515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100584" y="638372"/>
            <a:ext cx="6349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–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Number of vertices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Decagon 3"/>
          <p:cNvSpPr/>
          <p:nvPr/>
        </p:nvSpPr>
        <p:spPr>
          <a:xfrm>
            <a:off x="4661392" y="3576003"/>
            <a:ext cx="1206500" cy="1206500"/>
          </a:xfrm>
          <a:prstGeom prst="decag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3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94"/>
    </mc:Choice>
    <mc:Fallback xmlns="">
      <p:transition spd="slow" advTm="9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8646 0.069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22153 -0.156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18889 0.04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781 0.1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323 -0.20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0" animBg="1"/>
      <p:bldP spid="3" grpId="0"/>
      <p:bldP spid="3" grpId="1"/>
      <p:bldP spid="20" grpId="0" animBg="1"/>
      <p:bldP spid="27" grpId="0" animBg="1"/>
      <p:bldP spid="3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103" y="321419"/>
            <a:ext cx="742921" cy="742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4735" y="434060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31144" y="400491"/>
            <a:ext cx="203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Vertices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0736" y="2704974"/>
            <a:ext cx="3808332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191803" y="270135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087" y="2747083"/>
            <a:ext cx="38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9797" y="2747083"/>
            <a:ext cx="36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Even</a:t>
            </a:r>
          </a:p>
        </p:txBody>
      </p:sp>
      <p:sp>
        <p:nvSpPr>
          <p:cNvPr id="20" name="Regular Pentagon 2"/>
          <p:cNvSpPr/>
          <p:nvPr/>
        </p:nvSpPr>
        <p:spPr>
          <a:xfrm>
            <a:off x="1225433" y="1079738"/>
            <a:ext cx="1429373" cy="1239861"/>
          </a:xfrm>
          <a:custGeom>
            <a:avLst/>
            <a:gdLst>
              <a:gd name="connsiteX0" fmla="*/ 2 w 1766806"/>
              <a:gd name="connsiteY0" fmla="*/ 473585 h 1239864"/>
              <a:gd name="connsiteX1" fmla="*/ 883403 w 1766806"/>
              <a:gd name="connsiteY1" fmla="*/ 0 h 1239864"/>
              <a:gd name="connsiteX2" fmla="*/ 1766804 w 1766806"/>
              <a:gd name="connsiteY2" fmla="*/ 473585 h 1239864"/>
              <a:gd name="connsiteX3" fmla="*/ 1429375 w 1766806"/>
              <a:gd name="connsiteY3" fmla="*/ 1239861 h 1239864"/>
              <a:gd name="connsiteX4" fmla="*/ 337431 w 1766806"/>
              <a:gd name="connsiteY4" fmla="*/ 1239861 h 1239864"/>
              <a:gd name="connsiteX5" fmla="*/ 2 w 1766806"/>
              <a:gd name="connsiteY5" fmla="*/ 473585 h 1239864"/>
              <a:gd name="connsiteX0" fmla="*/ 824944 w 1429373"/>
              <a:gd name="connsiteY0" fmla="*/ 830046 h 1239861"/>
              <a:gd name="connsiteX1" fmla="*/ 545972 w 1429373"/>
              <a:gd name="connsiteY1" fmla="*/ 0 h 1239861"/>
              <a:gd name="connsiteX2" fmla="*/ 1429373 w 1429373"/>
              <a:gd name="connsiteY2" fmla="*/ 473585 h 1239861"/>
              <a:gd name="connsiteX3" fmla="*/ 1091944 w 1429373"/>
              <a:gd name="connsiteY3" fmla="*/ 1239861 h 1239861"/>
              <a:gd name="connsiteX4" fmla="*/ 0 w 1429373"/>
              <a:gd name="connsiteY4" fmla="*/ 1239861 h 1239861"/>
              <a:gd name="connsiteX5" fmla="*/ 824944 w 1429373"/>
              <a:gd name="connsiteY5" fmla="*/ 830046 h 123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73" h="1239861">
                <a:moveTo>
                  <a:pt x="824944" y="830046"/>
                </a:moveTo>
                <a:lnTo>
                  <a:pt x="545972" y="0"/>
                </a:lnTo>
                <a:lnTo>
                  <a:pt x="1429373" y="473585"/>
                </a:lnTo>
                <a:lnTo>
                  <a:pt x="1091944" y="1239861"/>
                </a:lnTo>
                <a:lnTo>
                  <a:pt x="0" y="1239861"/>
                </a:lnTo>
                <a:lnTo>
                  <a:pt x="824944" y="830046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4"/>
          <p:cNvSpPr/>
          <p:nvPr/>
        </p:nvSpPr>
        <p:spPr>
          <a:xfrm rot="5904729">
            <a:off x="4626972" y="1317908"/>
            <a:ext cx="1658319" cy="976393"/>
          </a:xfrm>
          <a:custGeom>
            <a:avLst/>
            <a:gdLst>
              <a:gd name="connsiteX0" fmla="*/ 0 w 1115878"/>
              <a:gd name="connsiteY0" fmla="*/ 488197 h 976393"/>
              <a:gd name="connsiteX1" fmla="*/ 244098 w 1115878"/>
              <a:gd name="connsiteY1" fmla="*/ 0 h 976393"/>
              <a:gd name="connsiteX2" fmla="*/ 871780 w 1115878"/>
              <a:gd name="connsiteY2" fmla="*/ 0 h 976393"/>
              <a:gd name="connsiteX3" fmla="*/ 1115878 w 1115878"/>
              <a:gd name="connsiteY3" fmla="*/ 488197 h 976393"/>
              <a:gd name="connsiteX4" fmla="*/ 871780 w 1115878"/>
              <a:gd name="connsiteY4" fmla="*/ 976393 h 976393"/>
              <a:gd name="connsiteX5" fmla="*/ 244098 w 1115878"/>
              <a:gd name="connsiteY5" fmla="*/ 976393 h 976393"/>
              <a:gd name="connsiteX6" fmla="*/ 0 w 1115878"/>
              <a:gd name="connsiteY6" fmla="*/ 488197 h 976393"/>
              <a:gd name="connsiteX0" fmla="*/ 0 w 1658319"/>
              <a:gd name="connsiteY0" fmla="*/ 519193 h 976393"/>
              <a:gd name="connsiteX1" fmla="*/ 786539 w 1658319"/>
              <a:gd name="connsiteY1" fmla="*/ 0 h 976393"/>
              <a:gd name="connsiteX2" fmla="*/ 1414221 w 1658319"/>
              <a:gd name="connsiteY2" fmla="*/ 0 h 976393"/>
              <a:gd name="connsiteX3" fmla="*/ 1658319 w 1658319"/>
              <a:gd name="connsiteY3" fmla="*/ 488197 h 976393"/>
              <a:gd name="connsiteX4" fmla="*/ 1414221 w 1658319"/>
              <a:gd name="connsiteY4" fmla="*/ 976393 h 976393"/>
              <a:gd name="connsiteX5" fmla="*/ 786539 w 1658319"/>
              <a:gd name="connsiteY5" fmla="*/ 976393 h 976393"/>
              <a:gd name="connsiteX6" fmla="*/ 0 w 1658319"/>
              <a:gd name="connsiteY6" fmla="*/ 519193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319" h="976393">
                <a:moveTo>
                  <a:pt x="0" y="519193"/>
                </a:moveTo>
                <a:lnTo>
                  <a:pt x="786539" y="0"/>
                </a:lnTo>
                <a:lnTo>
                  <a:pt x="1414221" y="0"/>
                </a:lnTo>
                <a:lnTo>
                  <a:pt x="1658319" y="488197"/>
                </a:lnTo>
                <a:lnTo>
                  <a:pt x="1414221" y="976393"/>
                </a:lnTo>
                <a:lnTo>
                  <a:pt x="786539" y="976393"/>
                </a:lnTo>
                <a:lnTo>
                  <a:pt x="0" y="519193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 rot="2774421">
            <a:off x="3313030" y="1351755"/>
            <a:ext cx="1007390" cy="1007390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2540556">
            <a:off x="6577564" y="1379151"/>
            <a:ext cx="1007390" cy="1007390"/>
          </a:xfrm>
          <a:custGeom>
            <a:avLst/>
            <a:gdLst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0 w 1007390"/>
              <a:gd name="connsiteY3" fmla="*/ 1007390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08710 w 1007390"/>
              <a:gd name="connsiteY3" fmla="*/ 516227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568 w 1007390"/>
              <a:gd name="connsiteY3" fmla="*/ 511349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17881 w 1007390"/>
              <a:gd name="connsiteY3" fmla="*/ 525011 h 1007390"/>
              <a:gd name="connsiteX4" fmla="*/ 0 w 1007390"/>
              <a:gd name="connsiteY4" fmla="*/ 0 h 1007390"/>
              <a:gd name="connsiteX0" fmla="*/ 0 w 1007390"/>
              <a:gd name="connsiteY0" fmla="*/ 0 h 1007390"/>
              <a:gd name="connsiteX1" fmla="*/ 1007390 w 1007390"/>
              <a:gd name="connsiteY1" fmla="*/ 0 h 1007390"/>
              <a:gd name="connsiteX2" fmla="*/ 1007390 w 1007390"/>
              <a:gd name="connsiteY2" fmla="*/ 1007390 h 1007390"/>
              <a:gd name="connsiteX3" fmla="*/ 526666 w 1007390"/>
              <a:gd name="connsiteY3" fmla="*/ 515838 h 1007390"/>
              <a:gd name="connsiteX4" fmla="*/ 0 w 1007390"/>
              <a:gd name="connsiteY4" fmla="*/ 0 h 100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90" h="1007390">
                <a:moveTo>
                  <a:pt x="0" y="0"/>
                </a:moveTo>
                <a:lnTo>
                  <a:pt x="1007390" y="0"/>
                </a:lnTo>
                <a:lnTo>
                  <a:pt x="1007390" y="1007390"/>
                </a:lnTo>
                <a:lnTo>
                  <a:pt x="526666" y="5158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64"/>
    </mc:Choice>
    <mc:Fallback xmlns="">
      <p:transition spd="slow" advTm="8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7292 0.342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8715 0.35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8108 0.327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2101 0.318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20" grpId="0" animBg="1"/>
      <p:bldP spid="20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14" y="742279"/>
            <a:ext cx="7696081" cy="478698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8"/>
    </mc:Choice>
    <mc:Fallback xmlns="">
      <p:transition spd="slow" advTm="12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598" y="1357789"/>
            <a:ext cx="7664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hlinkClick r:id="rId4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4852" y="344245"/>
            <a:ext cx="756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"/>
    </mc:Choice>
    <mc:Fallback xmlns="">
      <p:transition spd="slow" advTm="7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792" y="1008825"/>
            <a:ext cx="5545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latin typeface="Georgia" panose="02040502050405020303" pitchFamily="18" charset="0"/>
              </a:rPr>
              <a:t>Word of the week: </a:t>
            </a:r>
            <a:r>
              <a:rPr lang="en-GB" sz="2700" b="1" dirty="0" smtClean="0">
                <a:latin typeface="Georgia" panose="02040502050405020303" pitchFamily="18" charset="0"/>
              </a:rPr>
              <a:t>circular </a:t>
            </a:r>
            <a:endParaRPr lang="en-GB" sz="27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838" y="1617600"/>
            <a:ext cx="6640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latin typeface="Georgia" panose="02040502050405020303" pitchFamily="18" charset="0"/>
              </a:rPr>
              <a:t>The word </a:t>
            </a:r>
            <a:r>
              <a:rPr lang="en-GB" sz="2100" i="1" dirty="0" smtClean="0">
                <a:latin typeface="Georgia" panose="02040502050405020303" pitchFamily="18" charset="0"/>
              </a:rPr>
              <a:t>circular </a:t>
            </a:r>
            <a:r>
              <a:rPr lang="en-GB" sz="2100" dirty="0" smtClean="0">
                <a:latin typeface="Georgia" panose="02040502050405020303" pitchFamily="18" charset="0"/>
              </a:rPr>
              <a:t>means shaped like a circle.</a:t>
            </a:r>
            <a:endParaRPr lang="en-GB" sz="21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8622" y="2960569"/>
            <a:ext cx="3076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dirty="0">
              <a:latin typeface="Georgia" panose="02040502050405020303" pitchFamily="18" charset="0"/>
            </a:endParaRPr>
          </a:p>
          <a:p>
            <a:pPr algn="ctr"/>
            <a:r>
              <a:rPr lang="en-GB" sz="1500" dirty="0">
                <a:latin typeface="Georgia" panose="02040502050405020303" pitchFamily="18" charset="0"/>
              </a:rPr>
              <a:t>Can you explain what </a:t>
            </a:r>
            <a:r>
              <a:rPr lang="en-GB" sz="1500" i="1" dirty="0" smtClean="0">
                <a:latin typeface="Georgia" panose="02040502050405020303" pitchFamily="18" charset="0"/>
              </a:rPr>
              <a:t>circular </a:t>
            </a:r>
            <a:r>
              <a:rPr lang="en-GB" sz="1500" dirty="0">
                <a:latin typeface="Georgia" panose="02040502050405020303" pitchFamily="18" charset="0"/>
              </a:rPr>
              <a:t>means to someone else? </a:t>
            </a:r>
          </a:p>
          <a:p>
            <a:pPr algn="ctr"/>
            <a:endParaRPr lang="en-GB" sz="1500" dirty="0">
              <a:latin typeface="Georgia" panose="02040502050405020303" pitchFamily="18" charset="0"/>
            </a:endParaRPr>
          </a:p>
          <a:p>
            <a:pPr algn="ctr"/>
            <a:r>
              <a:rPr lang="en-GB" sz="1500" dirty="0">
                <a:latin typeface="Georgia" panose="02040502050405020303" pitchFamily="18" charset="0"/>
              </a:rPr>
              <a:t>Can you </a:t>
            </a:r>
            <a:r>
              <a:rPr lang="en-GB" sz="1500" dirty="0" smtClean="0">
                <a:latin typeface="Georgia" panose="02040502050405020303" pitchFamily="18" charset="0"/>
              </a:rPr>
              <a:t>use </a:t>
            </a:r>
            <a:r>
              <a:rPr lang="en-GB" sz="1500" i="1" dirty="0" smtClean="0">
                <a:latin typeface="Georgia" panose="02040502050405020303" pitchFamily="18" charset="0"/>
              </a:rPr>
              <a:t>circular </a:t>
            </a:r>
            <a:r>
              <a:rPr lang="en-GB" sz="1500" dirty="0" smtClean="0">
                <a:latin typeface="Georgia" panose="02040502050405020303" pitchFamily="18" charset="0"/>
              </a:rPr>
              <a:t>in </a:t>
            </a:r>
            <a:r>
              <a:rPr lang="en-GB" sz="1500" dirty="0">
                <a:latin typeface="Georgia" panose="02040502050405020303" pitchFamily="18" charset="0"/>
              </a:rPr>
              <a:t>a sentence?</a:t>
            </a:r>
          </a:p>
          <a:p>
            <a:endParaRPr lang="en-GB" sz="1500" dirty="0">
              <a:latin typeface="Georgia" panose="02040502050405020303" pitchFamily="18" charset="0"/>
            </a:endParaRPr>
          </a:p>
          <a:p>
            <a:endParaRPr lang="en-GB" sz="15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01" y="2350911"/>
            <a:ext cx="1800225" cy="1733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151" y="4218539"/>
            <a:ext cx="196215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798" y="2030225"/>
            <a:ext cx="2348534" cy="2374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0485" y="4737370"/>
            <a:ext cx="250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Today’s challenge: Find 5 circular objects.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"/>
    </mc:Choice>
    <mc:Fallback xmlns="">
      <p:transition spd="slow" advTm="1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987" y="963460"/>
            <a:ext cx="65137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/>
              <a:t>2.3.2021</a:t>
            </a:r>
            <a:endParaRPr lang="en-GB" sz="2800" dirty="0" smtClean="0"/>
          </a:p>
          <a:p>
            <a:r>
              <a:rPr lang="en-GB" sz="2800" smtClean="0"/>
              <a:t>L.O. </a:t>
            </a:r>
            <a:r>
              <a:rPr lang="en-GB" sz="2800" dirty="0" smtClean="0"/>
              <a:t>Sort 2D shapes </a:t>
            </a:r>
          </a:p>
          <a:p>
            <a:r>
              <a:rPr lang="en-GB" dirty="0" smtClean="0"/>
              <a:t>Identify the different properties of 2D shapes</a:t>
            </a:r>
          </a:p>
          <a:p>
            <a:r>
              <a:rPr lang="en-GB" dirty="0" smtClean="0"/>
              <a:t>Count the different properties of 2D shapes</a:t>
            </a:r>
          </a:p>
          <a:p>
            <a:r>
              <a:rPr lang="en-GB" dirty="0" smtClean="0"/>
              <a:t>Sort 2D shapes according to their properties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0"/>
    </mc:Choice>
    <mc:Fallback xmlns="">
      <p:transition spd="slow" advTm="1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Which shape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a triangle?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Which shape is a square?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How many sides does a square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How many circles do you see? </a:t>
            </a:r>
          </a:p>
        </p:txBody>
      </p:sp>
      <p:sp>
        <p:nvSpPr>
          <p:cNvPr id="8" name="Smiley Face 7"/>
          <p:cNvSpPr/>
          <p:nvPr/>
        </p:nvSpPr>
        <p:spPr>
          <a:xfrm>
            <a:off x="5117690" y="4817095"/>
            <a:ext cx="1047135" cy="1047135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7329949" y="27432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7682094">
            <a:off x="5221073" y="2283378"/>
            <a:ext cx="504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4724627">
            <a:off x="4053678" y="2390575"/>
            <a:ext cx="753179" cy="28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4724627">
            <a:off x="3022022" y="2165247"/>
            <a:ext cx="678425" cy="7107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872569">
            <a:off x="5228445" y="990639"/>
            <a:ext cx="504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9515102">
            <a:off x="4061050" y="1097836"/>
            <a:ext cx="753179" cy="28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19515102">
            <a:off x="3029394" y="872508"/>
            <a:ext cx="678425" cy="7107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4"/>
    </mc:Choice>
    <mc:Fallback xmlns="">
      <p:transition spd="slow" advTm="1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Which shape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a triangle?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Which shape is a square?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How many sides does a square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How many circles do you see? </a:t>
            </a:r>
          </a:p>
        </p:txBody>
      </p:sp>
      <p:sp>
        <p:nvSpPr>
          <p:cNvPr id="8" name="Smiley Face 7"/>
          <p:cNvSpPr/>
          <p:nvPr/>
        </p:nvSpPr>
        <p:spPr>
          <a:xfrm>
            <a:off x="5117690" y="4817095"/>
            <a:ext cx="1047135" cy="1047135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7329949" y="27432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7682094">
            <a:off x="5221073" y="2283378"/>
            <a:ext cx="504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4724627">
            <a:off x="4053678" y="2390575"/>
            <a:ext cx="753179" cy="28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4724627">
            <a:off x="3022022" y="2165247"/>
            <a:ext cx="678425" cy="7107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872569">
            <a:off x="5228445" y="990639"/>
            <a:ext cx="504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9515102">
            <a:off x="4061050" y="1097836"/>
            <a:ext cx="753179" cy="28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19515102">
            <a:off x="3029394" y="872508"/>
            <a:ext cx="678425" cy="7107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51815" y="3445143"/>
            <a:ext cx="661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2949872" y="796414"/>
            <a:ext cx="942797" cy="9881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7329949" y="2743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29949" y="34290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15749" y="27432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9949" y="2759343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41712" y="2041307"/>
            <a:ext cx="942797" cy="9881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64825" y="4203976"/>
            <a:ext cx="6610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4"/>
    </mc:Choice>
    <mc:Fallback xmlns="">
      <p:transition spd="slow" advTm="3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9537" y="2503107"/>
            <a:ext cx="2493977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695058" y="2037020"/>
            <a:ext cx="471054" cy="23829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8825017">
            <a:off x="2723458" y="3876618"/>
            <a:ext cx="1039091" cy="16071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565760" y="1117925"/>
            <a:ext cx="720000" cy="7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62486" y="3971233"/>
            <a:ext cx="1260000" cy="12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77888" y="2654509"/>
            <a:ext cx="1620000" cy="16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1678970" y="935724"/>
            <a:ext cx="877486" cy="15240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3645459" y="4671788"/>
            <a:ext cx="1944191" cy="1229341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1284559" y="4585110"/>
            <a:ext cx="1666307" cy="120534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0367" y="1697724"/>
            <a:ext cx="684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8691766">
            <a:off x="6749755" y="4728457"/>
            <a:ext cx="1116000" cy="111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915164" y="2277027"/>
            <a:ext cx="1440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208110" y="3347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rules: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same?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67512" y="821311"/>
            <a:ext cx="3720191" cy="2861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515736" y="828277"/>
            <a:ext cx="3659838" cy="286102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4931" y="212919"/>
            <a:ext cx="558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Sorting rules - Colour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5915" y="3894180"/>
            <a:ext cx="1186852" cy="57210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19538" y="4344491"/>
            <a:ext cx="319412" cy="169605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8825017">
            <a:off x="2391911" y="4855512"/>
            <a:ext cx="730339" cy="10395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15960" y="3842579"/>
            <a:ext cx="567645" cy="56764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59990" y="4574896"/>
            <a:ext cx="879849" cy="87898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23221" y="4192515"/>
            <a:ext cx="851467" cy="8514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1467459">
            <a:off x="6804306" y="4098641"/>
            <a:ext cx="626577" cy="808941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693761">
            <a:off x="3737346" y="4966045"/>
            <a:ext cx="919696" cy="805416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836181" y="4968816"/>
            <a:ext cx="1313710" cy="950290"/>
          </a:xfrm>
          <a:prstGeom prst="rt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42126" y="3761972"/>
            <a:ext cx="567645" cy="56764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8691766">
            <a:off x="6222206" y="5115632"/>
            <a:ext cx="738156" cy="7523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516343" y="3940367"/>
            <a:ext cx="851468" cy="8798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5"/>
    </mc:Choice>
    <mc:Fallback xmlns="">
      <p:transition spd="slow" advTm="28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3924 -0.368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37326 -0.4439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2744 -0.3759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-0.4143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32708 -0.434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4375 -0.4437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1059 -0.4731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2917 L -0.18403 -0.29838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9548 -0.1532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5 -0.3685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36806 -0.4171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181 L -0.01024 -0.4787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42036" y="1016404"/>
            <a:ext cx="3808332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433103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42036" y="247179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Sorting rules - shape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4624" y="3757994"/>
            <a:ext cx="1213472" cy="58494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39068" y="4157754"/>
            <a:ext cx="379707" cy="192087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8825017">
            <a:off x="2341863" y="4385571"/>
            <a:ext cx="837591" cy="129547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033215" y="4019041"/>
            <a:ext cx="580377" cy="58037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042564" y="4526689"/>
            <a:ext cx="1015660" cy="101566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76332" y="4367127"/>
            <a:ext cx="870565" cy="87056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2367042" y="3643619"/>
            <a:ext cx="640631" cy="827085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667512" y="4819907"/>
            <a:ext cx="1343175" cy="971604"/>
          </a:xfrm>
          <a:prstGeom prst="rt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5093" y="3728852"/>
            <a:ext cx="580377" cy="58037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8691766">
            <a:off x="6428535" y="4939394"/>
            <a:ext cx="899584" cy="89958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613143" y="3927349"/>
            <a:ext cx="928603" cy="9286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2036" y="1073211"/>
            <a:ext cx="38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Circles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1746" y="1073211"/>
            <a:ext cx="363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Squares</a:t>
            </a:r>
          </a:p>
        </p:txBody>
      </p:sp>
      <p:sp>
        <p:nvSpPr>
          <p:cNvPr id="21" name="Oval 20"/>
          <p:cNvSpPr/>
          <p:nvPr/>
        </p:nvSpPr>
        <p:spPr>
          <a:xfrm>
            <a:off x="3751338" y="5432911"/>
            <a:ext cx="1147953" cy="5969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581" y="373890"/>
            <a:ext cx="502084" cy="5020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27785" y="373890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1717" y="1085585"/>
            <a:ext cx="1717964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87220" y="1085585"/>
            <a:ext cx="1717964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99"/>
    </mc:Choice>
    <mc:Fallback xmlns="">
      <p:transition spd="slow" advTm="30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0139 -0.286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81 L -0.2585 -0.3310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4028 -0.3324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5747 -0.4583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4585 -0.2798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1667 -0.2159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8" grpId="0"/>
      <p:bldP spid="21" grpId="0" animBg="1"/>
      <p:bldP spid="23" grpId="0"/>
      <p:bldP spid="10" grpId="0" animBg="1"/>
      <p:bldP spid="10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42036" y="1016404"/>
            <a:ext cx="3808332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433103" y="1012786"/>
            <a:ext cx="3746549" cy="2622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94364" y="1058287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3606" y="1041615"/>
            <a:ext cx="225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Rectangles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3125" y="3765168"/>
            <a:ext cx="1305097" cy="62910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34121" y="4028773"/>
            <a:ext cx="408377" cy="206591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18825017">
            <a:off x="2156760" y="4537299"/>
            <a:ext cx="900833" cy="139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87306" y="3739048"/>
            <a:ext cx="624199" cy="62419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819625" y="4573073"/>
            <a:ext cx="1092349" cy="1092349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86422" y="3835127"/>
            <a:ext cx="936299" cy="93629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 rot="11467459">
            <a:off x="6707866" y="4129733"/>
            <a:ext cx="689002" cy="889535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3639236" y="4824959"/>
            <a:ext cx="1301755" cy="1065769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Triangle 28"/>
          <p:cNvSpPr/>
          <p:nvPr/>
        </p:nvSpPr>
        <p:spPr>
          <a:xfrm>
            <a:off x="804786" y="4771426"/>
            <a:ext cx="1444594" cy="1044967"/>
          </a:xfrm>
          <a:prstGeom prst="rt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hevron 32"/>
          <p:cNvSpPr/>
          <p:nvPr/>
        </p:nvSpPr>
        <p:spPr>
          <a:xfrm rot="18708635">
            <a:off x="3157499" y="4150569"/>
            <a:ext cx="1451961" cy="592849"/>
          </a:xfrm>
          <a:prstGeom prst="chevron">
            <a:avLst/>
          </a:prstGeom>
          <a:solidFill>
            <a:srgbClr val="F7D7B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gular Pentagon 33"/>
          <p:cNvSpPr/>
          <p:nvPr/>
        </p:nvSpPr>
        <p:spPr>
          <a:xfrm>
            <a:off x="6000486" y="4964229"/>
            <a:ext cx="1182040" cy="1045211"/>
          </a:xfrm>
          <a:prstGeom prst="pentagon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42036" y="247179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Sorting rules - shape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581" y="373890"/>
            <a:ext cx="502084" cy="5020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27785" y="373890"/>
            <a:ext cx="203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67665" y="1085585"/>
            <a:ext cx="2386068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253168" y="1085585"/>
            <a:ext cx="2386068" cy="560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4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6"/>
    </mc:Choice>
    <mc:Fallback xmlns="">
      <p:transition spd="slow" advTm="31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00677 -0.367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19011 -0.436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6354 -0.321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9878 -0.363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10937 -0.294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0295 -0.384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15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4" grpId="0" animBg="1"/>
      <p:bldP spid="38" grpId="0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6.7|0.8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3.3|1.8|1.3|1.4|1.2|1.1|1.5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9|4.8|1.5|1.5|2.2|1.6|1.3|1.8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|4|1|3.6|7.8|3.7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0.5|1.3|8.8|4|14.2|1.9|15.1|14.6|0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8" ma:contentTypeDescription="Create a new document." ma:contentTypeScope="" ma:versionID="4ffa799b3fec6bf57bd2356f06067178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1f00e166561fa6f343066c065b1ad7b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70B9E-D6AF-4E4A-9281-362050EDFC6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22d4c35-b548-4432-90ae-af4376e1c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3200E3-0133-4A98-A651-8B7338E9F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7D466-2D5B-4803-ADDB-048945200916}"/>
</file>

<file path=docProps/app.xml><?xml version="1.0" encoding="utf-8"?>
<Properties xmlns="http://schemas.openxmlformats.org/officeDocument/2006/extended-properties" xmlns:vt="http://schemas.openxmlformats.org/officeDocument/2006/docPropsVTypes">
  <TotalTime>13356</TotalTime>
  <Words>229</Words>
  <Application>Microsoft Office PowerPoint</Application>
  <PresentationFormat>On-screen Show (4:3)</PresentationFormat>
  <Paragraphs>65</Paragraphs>
  <Slides>13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Comic Sans MS</vt:lpstr>
      <vt:lpstr>Georgia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Paula Candish</cp:lastModifiedBy>
  <cp:revision>101</cp:revision>
  <dcterms:created xsi:type="dcterms:W3CDTF">2019-07-05T11:02:13Z</dcterms:created>
  <dcterms:modified xsi:type="dcterms:W3CDTF">2021-03-01T12:58:38Z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