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4" r:id="rId2"/>
    <p:sldId id="275" r:id="rId3"/>
    <p:sldId id="271" r:id="rId4"/>
    <p:sldId id="273" r:id="rId5"/>
    <p:sldId id="277" r:id="rId6"/>
    <p:sldId id="276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winkl" panose="020B0604020202020204" charset="0"/>
      <p:regular r:id="rId14"/>
      <p:bold r:id="rId15"/>
    </p:embeddedFont>
    <p:embeddedFont>
      <p:font typeface="Twinkl SemiBold" charset="0"/>
      <p:bold r:id="rId16"/>
    </p:embeddedFont>
    <p:embeddedFont>
      <p:font typeface="Twinkl Thin" panose="02000000000000000000" charset="0"/>
      <p:regular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E1E5A"/>
    <a:srgbClr val="E7C501"/>
    <a:srgbClr val="222222"/>
    <a:srgbClr val="E9C501"/>
    <a:srgbClr val="232323"/>
    <a:srgbClr val="EED96B"/>
    <a:srgbClr val="F4F3F0"/>
    <a:srgbClr val="FFE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" y="55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1816ED-0C8C-45A0-BEEA-F5AB44F37C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110357-1A8D-4350-84C3-1F1D349826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CE4177-2C36-47DD-907C-9DC6BEAAE131}" type="datetimeFigureOut">
              <a:rPr lang="en-GB"/>
              <a:pPr>
                <a:defRPr/>
              </a:pPr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80339-36D0-4FB4-9772-D92E6E3D0D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B068B-F899-4530-853D-0668AC5835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F015C4F-A842-4F62-976D-1C59604DCA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9B5602-218B-4D28-999C-A9DAFCC5D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1F1EA-22A8-4E1B-866E-40DD6A8111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D392EB6-4AC2-4770-A7A5-0919101C7DCA}" type="datetimeFigureOut">
              <a:rPr lang="en-GB"/>
              <a:pPr>
                <a:defRPr/>
              </a:pPr>
              <a:t>12/01/2021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C4C414C-FCE5-4266-A6B8-C3C3487373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8ECD4C6-A2F2-498B-ACEC-3115C6C41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81C31-2CCB-4A06-92FE-25C0E7A0FD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E000A-07B1-40D4-A865-2A610D454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A3CA742-2E6B-4086-8B9A-2FA98F721AC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D9A2B3-CC81-4D34-81B9-781B7E30C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10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519F0A-DE30-4504-A590-9C016C28B882}"/>
              </a:ext>
            </a:extLst>
          </p:cNvPr>
          <p:cNvSpPr/>
          <p:nvPr userDrawn="1"/>
        </p:nvSpPr>
        <p:spPr>
          <a:xfrm>
            <a:off x="469900" y="406400"/>
            <a:ext cx="8286750" cy="6019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6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65DC14-2091-43B7-9194-83D110C9AB50}"/>
              </a:ext>
            </a:extLst>
          </p:cNvPr>
          <p:cNvSpPr/>
          <p:nvPr userDrawn="1"/>
        </p:nvSpPr>
        <p:spPr>
          <a:xfrm>
            <a:off x="469900" y="406400"/>
            <a:ext cx="8286750" cy="6019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3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2BD6D4-ED2D-481D-B5FD-6D918A25BEA1}"/>
              </a:ext>
            </a:extLst>
          </p:cNvPr>
          <p:cNvSpPr/>
          <p:nvPr userDrawn="1"/>
        </p:nvSpPr>
        <p:spPr>
          <a:xfrm>
            <a:off x="469900" y="406400"/>
            <a:ext cx="8286750" cy="6019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46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AC912A-12E4-418F-B3C3-E2F8D8E342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74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FB94E5-4358-4E16-B948-1AF03AA344E3}"/>
              </a:ext>
            </a:extLst>
          </p:cNvPr>
          <p:cNvSpPr txBox="1"/>
          <p:nvPr/>
        </p:nvSpPr>
        <p:spPr>
          <a:xfrm>
            <a:off x="445169" y="2028616"/>
            <a:ext cx="8253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Non-Chronological </a:t>
            </a:r>
          </a:p>
          <a:p>
            <a:pPr algn="ctr"/>
            <a:r>
              <a:rPr lang="en-GB" sz="6600" dirty="0"/>
              <a:t>Reports</a:t>
            </a:r>
          </a:p>
          <a:p>
            <a:pPr algn="ctr"/>
            <a:r>
              <a:rPr lang="en-GB" sz="4400" dirty="0"/>
              <a:t>13.01.21</a:t>
            </a:r>
          </a:p>
        </p:txBody>
      </p:sp>
    </p:spTree>
    <p:extLst>
      <p:ext uri="{BB962C8B-B14F-4D97-AF65-F5344CB8AC3E}">
        <p14:creationId xmlns:p14="http://schemas.microsoft.com/office/powerpoint/2010/main" val="344662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D28672-CCEF-43F7-909B-F14EE7F0045A}"/>
              </a:ext>
            </a:extLst>
          </p:cNvPr>
          <p:cNvSpPr txBox="1"/>
          <p:nvPr/>
        </p:nvSpPr>
        <p:spPr>
          <a:xfrm>
            <a:off x="529390" y="637674"/>
            <a:ext cx="81814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LO: Use appropriate features to write a non-chronological report.</a:t>
            </a:r>
          </a:p>
          <a:p>
            <a:endParaRPr lang="en-GB" sz="3200" dirty="0"/>
          </a:p>
          <a:p>
            <a:r>
              <a:rPr lang="en-GB" sz="3200" dirty="0"/>
              <a:t>Success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Use sub-headings to sort the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Write in the present tense.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Write in the third person.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Use paragraphs.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Finish with a summary.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D2246F1-777D-4B31-89F4-3DB2F79E2D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0"/>
    </mc:Choice>
    <mc:Fallback xmlns="">
      <p:transition spd="slow" advTm="18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18FF9A-0284-4377-80F5-3B975A3CDBA6}"/>
              </a:ext>
            </a:extLst>
          </p:cNvPr>
          <p:cNvSpPr/>
          <p:nvPr/>
        </p:nvSpPr>
        <p:spPr>
          <a:xfrm>
            <a:off x="504825" y="4343400"/>
            <a:ext cx="7821613" cy="1773238"/>
          </a:xfrm>
          <a:prstGeom prst="rect">
            <a:avLst/>
          </a:prstGeom>
          <a:solidFill>
            <a:schemeClr val="bg1"/>
          </a:solidFill>
          <a:ln w="76200">
            <a:solidFill>
              <a:srgbClr val="E9C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45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 Thi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E1AC53-23AA-4B35-B15B-AA0E4D7DF5A9}"/>
              </a:ext>
            </a:extLst>
          </p:cNvPr>
          <p:cNvSpPr/>
          <p:nvPr/>
        </p:nvSpPr>
        <p:spPr>
          <a:xfrm>
            <a:off x="504825" y="4405313"/>
            <a:ext cx="7750175" cy="162718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45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 Thi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F81EA2-6CAD-45FF-A69C-E0F51D289C05}"/>
              </a:ext>
            </a:extLst>
          </p:cNvPr>
          <p:cNvSpPr/>
          <p:nvPr/>
        </p:nvSpPr>
        <p:spPr>
          <a:xfrm>
            <a:off x="504825" y="1828800"/>
            <a:ext cx="5654675" cy="2044700"/>
          </a:xfrm>
          <a:prstGeom prst="rect">
            <a:avLst/>
          </a:prstGeom>
          <a:solidFill>
            <a:srgbClr val="E9C501"/>
          </a:solidFill>
          <a:ln w="76200">
            <a:solidFill>
              <a:srgbClr val="E9C5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45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32323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017213-2E2A-4A2B-B413-9E5ED1452C54}"/>
              </a:ext>
            </a:extLst>
          </p:cNvPr>
          <p:cNvSpPr/>
          <p:nvPr/>
        </p:nvSpPr>
        <p:spPr>
          <a:xfrm>
            <a:off x="504825" y="1895475"/>
            <a:ext cx="5561013" cy="189865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45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32323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0603DE-AEAD-424C-B36D-A35C6849ED58}"/>
              </a:ext>
            </a:extLst>
          </p:cNvPr>
          <p:cNvSpPr txBox="1">
            <a:spLocks/>
          </p:cNvSpPr>
          <p:nvPr/>
        </p:nvSpPr>
        <p:spPr bwMode="auto">
          <a:xfrm>
            <a:off x="723900" y="987425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>
                <a:latin typeface="Twinkl SemiBold" charset="0"/>
              </a:rPr>
              <a:t>Structure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B627A0-C365-457A-8FBF-6FB7B960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981200"/>
            <a:ext cx="549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32323"/>
                </a:solidFill>
              </a:rPr>
              <a:t>Opening Statement – Introduce the information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B0682-8A42-4D1C-9BA7-68BFD1815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2343150"/>
            <a:ext cx="364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44500"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 Who are you writing about?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0F984C-1D4D-4F73-8D36-69D25E9CD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2663825"/>
            <a:ext cx="408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44500"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 What is it or what is it used for?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014468-81AF-4419-B423-BC5106CC3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3011488"/>
            <a:ext cx="2627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44500"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 Where is it found?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C2B88E-365A-4DCD-94C3-059122D36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3343275"/>
            <a:ext cx="2571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44500"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 When is it found?</a:t>
            </a:r>
            <a:endParaRPr lang="en-GB" altLang="en-US">
              <a:latin typeface="Twinkl Thi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A8CEB1-DAF9-4608-9A5E-8947695DC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4525963"/>
            <a:ext cx="672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32323"/>
                </a:solidFill>
              </a:rPr>
              <a:t>Description of topic or situation including some or all of its: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B09CC1-5676-4C49-89FE-4C6219742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4881563"/>
            <a:ext cx="3887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44500"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 Qualities – Birds have feathers.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AA5E51-519D-4123-AFED-C265497AE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5237163"/>
            <a:ext cx="4913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44500"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 Parts and their functions – The beak is…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65C1DA-7060-4858-8271-9CDC8FA3D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5595938"/>
            <a:ext cx="7912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44500"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 Habits or behaviours or uses – They build nests out of twigs and sticks.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86C0FD7-1C8C-4DA2-99C0-1D4FFCC9B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2"/>
          <a:stretch>
            <a:fillRect/>
          </a:stretch>
        </p:blipFill>
        <p:spPr bwMode="auto">
          <a:xfrm>
            <a:off x="5554663" y="1430338"/>
            <a:ext cx="320198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A10AAB0-B4AB-4338-AAC4-483EAFD6F2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01"/>
    </mc:Choice>
    <mc:Fallback xmlns="">
      <p:transition spd="slow" advTm="24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24" grpId="0" animBg="1"/>
      <p:bldP spid="4" grpId="0" animBg="1"/>
      <p:bldP spid="23" grpId="0" animBg="1"/>
      <p:bldP spid="12" grpId="0"/>
      <p:bldP spid="5" grpId="0"/>
      <p:bldP spid="9" grpId="0"/>
      <p:bldP spid="11" grpId="0"/>
      <p:bldP spid="13" grpId="0"/>
      <p:bldP spid="14" grpId="0"/>
      <p:bldP spid="16" grpId="0"/>
      <p:bldP spid="17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60A1B76-D782-41C8-8787-416B5581DAC0}"/>
              </a:ext>
            </a:extLst>
          </p:cNvPr>
          <p:cNvSpPr txBox="1">
            <a:spLocks/>
          </p:cNvSpPr>
          <p:nvPr/>
        </p:nvSpPr>
        <p:spPr bwMode="auto">
          <a:xfrm>
            <a:off x="723900" y="987425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>
                <a:latin typeface="Twinkl SemiBold" charset="0"/>
              </a:rPr>
              <a:t>The Report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CF7F24-84C4-4A46-8A03-118F0FA13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912938"/>
            <a:ext cx="3887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9888" indent="-285750"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Use </a:t>
            </a:r>
            <a:r>
              <a:rPr lang="en-GB" altLang="en-US">
                <a:solidFill>
                  <a:srgbClr val="E9C501"/>
                </a:solidFill>
                <a:cs typeface="Clear Sans" pitchFamily="34" charset="0"/>
              </a:rPr>
              <a:t>headings</a:t>
            </a:r>
            <a:r>
              <a:rPr lang="en-GB" altLang="en-US">
                <a:solidFill>
                  <a:srgbClr val="E9C501"/>
                </a:solidFill>
                <a:latin typeface="Twinkl Thin" pitchFamily="2" charset="0"/>
                <a:cs typeface="Clear Sans" pitchFamily="34" charset="0"/>
              </a:rPr>
              <a:t> </a:t>
            </a: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and </a:t>
            </a:r>
            <a:r>
              <a:rPr lang="en-GB" altLang="en-US">
                <a:solidFill>
                  <a:srgbClr val="E9C501"/>
                </a:solidFill>
                <a:cs typeface="Clear Sans" pitchFamily="34" charset="0"/>
              </a:rPr>
              <a:t>sub headings.</a:t>
            </a:r>
            <a:endParaRPr lang="en-GB" altLang="en-US">
              <a:solidFill>
                <a:srgbClr val="E9C50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2292FA-2DBD-4FAA-8E74-EE7E8C266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2333625"/>
            <a:ext cx="3130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9888" indent="-285750"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Use simple </a:t>
            </a:r>
            <a:r>
              <a:rPr lang="en-GB" altLang="en-US">
                <a:solidFill>
                  <a:srgbClr val="E9C501"/>
                </a:solidFill>
                <a:cs typeface="Clear Sans" pitchFamily="34" charset="0"/>
              </a:rPr>
              <a:t>clear titles.</a:t>
            </a:r>
            <a:endParaRPr lang="en-GB" altLang="en-US">
              <a:solidFill>
                <a:srgbClr val="E9C50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10E62F-C7A3-4A6A-98C3-FB6A05A7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3176588"/>
            <a:ext cx="67278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9888" indent="-285750"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Write using </a:t>
            </a:r>
            <a:r>
              <a:rPr lang="en-GB" altLang="en-US">
                <a:solidFill>
                  <a:srgbClr val="E9C501"/>
                </a:solidFill>
                <a:cs typeface="Clear Sans" pitchFamily="34" charset="0"/>
              </a:rPr>
              <a:t>short sentences</a:t>
            </a: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, </a:t>
            </a:r>
            <a:b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</a:b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it makes it clear and gives </a:t>
            </a:r>
            <a:b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</a:b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more emphasis on the point.</a:t>
            </a:r>
            <a:endParaRPr lang="en-GB" altLang="en-US">
              <a:latin typeface="Twinkl Thi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D9CF86-969E-4C20-8910-83DF5751A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2754313"/>
            <a:ext cx="589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9888" indent="-285750"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Tempt the reader using </a:t>
            </a:r>
            <a:r>
              <a:rPr lang="en-GB" altLang="en-US">
                <a:solidFill>
                  <a:srgbClr val="E7C501"/>
                </a:solidFill>
                <a:cs typeface="Clear Sans" pitchFamily="34" charset="0"/>
              </a:rPr>
              <a:t>questions</a:t>
            </a: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. Make them think.</a:t>
            </a:r>
            <a:endParaRPr lang="en-GB" altLang="en-US">
              <a:latin typeface="Twinkl Thi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5A8CAC-C06D-4918-BC5C-222DA70EA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4151313"/>
            <a:ext cx="6486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9888" indent="-285750">
              <a:defRPr>
                <a:solidFill>
                  <a:schemeClr val="tx1"/>
                </a:solidFill>
                <a:latin typeface="Twink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Use </a:t>
            </a:r>
            <a:r>
              <a:rPr lang="en-GB" altLang="en-US">
                <a:solidFill>
                  <a:srgbClr val="E9C501"/>
                </a:solidFill>
                <a:cs typeface="Clear Sans" pitchFamily="34" charset="0"/>
              </a:rPr>
              <a:t>diagrams</a:t>
            </a: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 and </a:t>
            </a:r>
            <a:r>
              <a:rPr lang="en-GB" altLang="en-US">
                <a:solidFill>
                  <a:srgbClr val="E9C501"/>
                </a:solidFill>
                <a:cs typeface="Clear Sans" pitchFamily="34" charset="0"/>
              </a:rPr>
              <a:t>captions</a:t>
            </a: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 </a:t>
            </a:r>
            <a:b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</a:b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to help explain leading </a:t>
            </a:r>
            <a:b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</a:br>
            <a:r>
              <a:rPr lang="en-GB" altLang="en-US">
                <a:solidFill>
                  <a:srgbClr val="232323"/>
                </a:solidFill>
                <a:latin typeface="Twinkl Thin" pitchFamily="2" charset="0"/>
                <a:cs typeface="Clear Sans" pitchFamily="34" charset="0"/>
              </a:rPr>
              <a:t>lines or interesting facts.</a:t>
            </a:r>
            <a:endParaRPr lang="en-GB" altLang="en-US">
              <a:solidFill>
                <a:srgbClr val="E9C50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A9058D-85D0-4F38-B7B0-D986C69411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314700"/>
            <a:ext cx="38957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4FFC510-8CA0-44F8-9484-C44282D4A7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8"/>
    </mc:Choice>
    <mc:Fallback xmlns="">
      <p:transition spd="slow" advTm="23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7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3361AC-20CA-43A9-9963-88EF3B2E0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78" y="533400"/>
            <a:ext cx="4448175" cy="579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29B44C-C5F7-457A-9218-18F0DEBC7D0C}"/>
              </a:ext>
            </a:extLst>
          </p:cNvPr>
          <p:cNvSpPr txBox="1"/>
          <p:nvPr/>
        </p:nvSpPr>
        <p:spPr>
          <a:xfrm>
            <a:off x="665825" y="2467993"/>
            <a:ext cx="32137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An example of a </a:t>
            </a:r>
          </a:p>
          <a:p>
            <a:pPr algn="ctr"/>
            <a:r>
              <a:rPr lang="en-GB" sz="3200" dirty="0"/>
              <a:t>non-chronological report.</a:t>
            </a:r>
          </a:p>
        </p:txBody>
      </p:sp>
    </p:spTree>
    <p:extLst>
      <p:ext uri="{BB962C8B-B14F-4D97-AF65-F5344CB8AC3E}">
        <p14:creationId xmlns:p14="http://schemas.microsoft.com/office/powerpoint/2010/main" val="284409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CCCDAA-3573-46DA-8BB5-9E946A7C0D2C}"/>
              </a:ext>
            </a:extLst>
          </p:cNvPr>
          <p:cNvSpPr txBox="1"/>
          <p:nvPr/>
        </p:nvSpPr>
        <p:spPr>
          <a:xfrm>
            <a:off x="505326" y="402804"/>
            <a:ext cx="82055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Your Turn…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sz="3600" dirty="0"/>
              <a:t>Use your plan from yesterday to write your non-chronological report on fireworks.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2400" dirty="0">
                <a:solidFill>
                  <a:srgbClr val="00B050"/>
                </a:solidFill>
              </a:rPr>
              <a:t>Mild – use sub-headings to sort the information.</a:t>
            </a:r>
          </a:p>
          <a:p>
            <a:r>
              <a:rPr lang="en-GB" sz="2400" dirty="0">
                <a:solidFill>
                  <a:srgbClr val="FF9900"/>
                </a:solidFill>
              </a:rPr>
              <a:t>Medium – include paragraphs and diagrams. </a:t>
            </a:r>
          </a:p>
          <a:p>
            <a:r>
              <a:rPr lang="en-GB" sz="2400" dirty="0">
                <a:solidFill>
                  <a:srgbClr val="DE1E5A"/>
                </a:solidFill>
              </a:rPr>
              <a:t>Spicy – include questions, paragraphs and diagrams.</a:t>
            </a:r>
          </a:p>
        </p:txBody>
      </p:sp>
    </p:spTree>
    <p:extLst>
      <p:ext uri="{BB962C8B-B14F-4D97-AF65-F5344CB8AC3E}">
        <p14:creationId xmlns:p14="http://schemas.microsoft.com/office/powerpoint/2010/main" val="14068161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6|0.9|0.6|3.7|4.3|2.6|1.6|3.8|0.7|0.7|0.6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|0.8|1.7|2.7|3.8|4.8"/>
</p:tagLst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159</TotalTime>
  <Words>231</Words>
  <Application>Microsoft Office PowerPoint</Application>
  <PresentationFormat>On-screen Show (4:3)</PresentationFormat>
  <Paragraphs>39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Twinkl</vt:lpstr>
      <vt:lpstr>Arial</vt:lpstr>
      <vt:lpstr>Twinkl Thin</vt:lpstr>
      <vt:lpstr>Twinkl SemiBold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Ward</dc:creator>
  <cp:lastModifiedBy>Stacy Corrigan</cp:lastModifiedBy>
  <cp:revision>16</cp:revision>
  <dcterms:created xsi:type="dcterms:W3CDTF">2018-08-30T12:03:26Z</dcterms:created>
  <dcterms:modified xsi:type="dcterms:W3CDTF">2021-01-12T11:10:09Z</dcterms:modified>
</cp:coreProperties>
</file>