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9" r:id="rId2"/>
    <p:sldId id="260" r:id="rId3"/>
    <p:sldId id="261" r:id="rId4"/>
    <p:sldId id="263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65199-48F6-4CE6-98E0-77AAEAD4466C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3BCCA-045B-4055-8718-0F0F5DAB82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7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41FB06-1D9B-4317-BE37-4218AB7856F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04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753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05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433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24052" y="6520172"/>
            <a:ext cx="577492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2">
                    <a:lumMod val="75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48BAC8EC-B437-49E7-9790-CFA1DD0E61B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52" y="104675"/>
            <a:ext cx="1179086" cy="958007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902835" y="6520172"/>
            <a:ext cx="3046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© White</a:t>
            </a:r>
            <a:r>
              <a:rPr lang="en-GB" sz="1200" baseline="0" dirty="0"/>
              <a:t> Rose Maths 2019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50196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13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51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8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367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904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62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07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20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8E489-0E76-4FD0-9746-AFDDE27357E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A7DAD-F3E4-460B-BB6B-846A95A5D1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940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48BAC8EC-B437-49E7-9790-CFA1DD0E61BE}" type="slidenum">
              <a:rPr lang="en-GB" b="0">
                <a:solidFill>
                  <a:srgbClr val="E7E6E6">
                    <a:lumMod val="75000"/>
                  </a:srgbClr>
                </a:solidFill>
              </a:rPr>
              <a:pPr defTabSz="457200">
                <a:defRPr/>
              </a:pPr>
              <a:t>1</a:t>
            </a:fld>
            <a:endParaRPr lang="en-GB" b="0" dirty="0">
              <a:solidFill>
                <a:srgbClr val="E7E6E6">
                  <a:lumMod val="75000"/>
                </a:srgb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32551" y="736900"/>
            <a:ext cx="80562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  <a:latin typeface="Gill Sans MT" panose="020B0502020104020203" pitchFamily="34" charset="0"/>
              </a:rPr>
              <a:t>Amir and Whitney both receive some sweets.</a:t>
            </a: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  <a:latin typeface="Gill Sans MT" panose="020B0502020104020203" pitchFamily="34" charset="0"/>
              </a:rPr>
              <a:t>Amir</a:t>
            </a: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  <a:latin typeface="Gill Sans MT" panose="020B0502020104020203" pitchFamily="34" charset="0"/>
              </a:rPr>
              <a:t>Whitney</a:t>
            </a:r>
          </a:p>
          <a:p>
            <a:pPr lvl="0">
              <a:defRPr/>
            </a:pPr>
            <a:endParaRPr lang="en-GB" sz="2800" dirty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  <a:latin typeface="Gill Sans MT" panose="020B0502020104020203" pitchFamily="34" charset="0"/>
              </a:rPr>
              <a:t>Who has more sweets? Explain your reasoning.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581" y="1366571"/>
            <a:ext cx="1998888" cy="1541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461" y="1290429"/>
            <a:ext cx="1504492" cy="1098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4207" y="3813299"/>
            <a:ext cx="1306784" cy="1846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659" y="3628990"/>
            <a:ext cx="3380177" cy="1107489"/>
          </a:xfrm>
          <a:prstGeom prst="rect">
            <a:avLst/>
          </a:prstGeom>
        </p:spPr>
      </p:pic>
      <p:sp>
        <p:nvSpPr>
          <p:cNvPr id="10" name="Rounded Rectangular Callout 9"/>
          <p:cNvSpPr>
            <a:spLocks noChangeAspect="1"/>
          </p:cNvSpPr>
          <p:nvPr/>
        </p:nvSpPr>
        <p:spPr>
          <a:xfrm>
            <a:off x="3648534" y="1382124"/>
            <a:ext cx="3039365" cy="1471025"/>
          </a:xfrm>
          <a:prstGeom prst="wedgeRoundRectCallout">
            <a:avLst>
              <a:gd name="adj1" fmla="val -60863"/>
              <a:gd name="adj2" fmla="val 7376"/>
              <a:gd name="adj3" fmla="val 16667"/>
            </a:avLst>
          </a:prstGeom>
          <a:solidFill>
            <a:schemeClr val="accent6">
              <a:alpha val="2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GB" sz="280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I have more sweets because I have more rows.</a:t>
            </a:r>
            <a:endParaRPr lang="en-US" sz="2800" dirty="0">
              <a:solidFill>
                <a:sysClr val="windowText" lastClr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ounded Rectangular Callout 11"/>
          <p:cNvSpPr>
            <a:spLocks noChangeAspect="1"/>
          </p:cNvSpPr>
          <p:nvPr/>
        </p:nvSpPr>
        <p:spPr>
          <a:xfrm>
            <a:off x="3648534" y="3283834"/>
            <a:ext cx="3039365" cy="1797798"/>
          </a:xfrm>
          <a:prstGeom prst="wedgeRoundRectCallout">
            <a:avLst>
              <a:gd name="adj1" fmla="val -61123"/>
              <a:gd name="adj2" fmla="val 38002"/>
              <a:gd name="adj3" fmla="val 16667"/>
            </a:avLst>
          </a:prstGeom>
          <a:solidFill>
            <a:schemeClr val="accent4">
              <a:alpha val="2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GB" sz="2800" dirty="0">
                <a:solidFill>
                  <a:sysClr val="windowText" lastClr="000000"/>
                </a:solidFill>
                <a:latin typeface="Gill Sans MT" panose="020B0502020104020203" pitchFamily="34" charset="0"/>
              </a:rPr>
              <a:t>I have more sweets because I have more in each row.</a:t>
            </a:r>
            <a:endParaRPr lang="en-US" sz="2800" dirty="0">
              <a:solidFill>
                <a:sysClr val="windowText" lastClr="000000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69AAC2EA-65FB-1844-AE68-CE9EC913FDC5}"/>
              </a:ext>
            </a:extLst>
          </p:cNvPr>
          <p:cNvSpPr txBox="1">
            <a:spLocks/>
          </p:cNvSpPr>
          <p:nvPr/>
        </p:nvSpPr>
        <p:spPr>
          <a:xfrm>
            <a:off x="328374" y="215120"/>
            <a:ext cx="10058400" cy="7974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LO: Use the expanded multiplication method to multiply.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FA15DF-BC38-B34E-8AB6-E5704911BD09}"/>
              </a:ext>
            </a:extLst>
          </p:cNvPr>
          <p:cNvSpPr txBox="1"/>
          <p:nvPr/>
        </p:nvSpPr>
        <p:spPr>
          <a:xfrm>
            <a:off x="10169836" y="1316782"/>
            <a:ext cx="19025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Success Criteria:</a:t>
            </a:r>
          </a:p>
          <a:p>
            <a:r>
              <a:rPr lang="en-GB" sz="1600" dirty="0"/>
              <a:t>-Place the largest number on top of the smaller number.</a:t>
            </a:r>
          </a:p>
          <a:p>
            <a:r>
              <a:rPr lang="en-GB" sz="1600" dirty="0"/>
              <a:t>-Partition the larger number and multiply each part by the smaller number, starting with the ones column.</a:t>
            </a:r>
          </a:p>
          <a:p>
            <a:r>
              <a:rPr lang="en-GB" sz="1600" dirty="0"/>
              <a:t>-Add both of the numbers made together.</a:t>
            </a:r>
          </a:p>
          <a:p>
            <a:endParaRPr lang="en-US" u="sng" dirty="0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1"/>
    </mc:Choice>
    <mc:Fallback xmlns="">
      <p:transition spd="slow" advTm="3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36" y="1915104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Questions- Now it is your turn to practise this method!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9070731" cy="4351338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If you are finding this difficult: </a:t>
            </a:r>
          </a:p>
          <a:p>
            <a:pPr marL="0" indent="0">
              <a:buNone/>
            </a:pPr>
            <a:r>
              <a:rPr lang="en-GB" dirty="0"/>
              <a:t>The multiplication square is there to support you with any tricky times tables.</a:t>
            </a:r>
          </a:p>
          <a:p>
            <a:pPr marL="0" indent="0">
              <a:buNone/>
            </a:pPr>
            <a:r>
              <a:rPr lang="en-GB" dirty="0"/>
              <a:t>It might also help you to write next to your calculation what numbers you are multiplying together.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AAC2EA-65FB-1844-AE68-CE9EC913FDC5}"/>
              </a:ext>
            </a:extLst>
          </p:cNvPr>
          <p:cNvSpPr txBox="1">
            <a:spLocks/>
          </p:cNvSpPr>
          <p:nvPr/>
        </p:nvSpPr>
        <p:spPr>
          <a:xfrm>
            <a:off x="328374" y="215120"/>
            <a:ext cx="10058400" cy="7974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LO: Use the expanded multiplication method to multiply.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A15DF-BC38-B34E-8AB6-E5704911BD09}"/>
              </a:ext>
            </a:extLst>
          </p:cNvPr>
          <p:cNvSpPr txBox="1"/>
          <p:nvPr/>
        </p:nvSpPr>
        <p:spPr>
          <a:xfrm>
            <a:off x="10169836" y="1316782"/>
            <a:ext cx="19025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Success Criteria:</a:t>
            </a:r>
          </a:p>
          <a:p>
            <a:r>
              <a:rPr lang="en-GB" sz="1600" dirty="0"/>
              <a:t>-Place the largest number on top of the smaller number.</a:t>
            </a:r>
          </a:p>
          <a:p>
            <a:r>
              <a:rPr lang="en-GB" sz="1600" dirty="0"/>
              <a:t>-Partition the larger number and multiply each part by the smaller number, starting with the ones column.</a:t>
            </a:r>
          </a:p>
          <a:p>
            <a:r>
              <a:rPr lang="en-GB" sz="1600" dirty="0"/>
              <a:t>-Add both of the numbers made together.</a:t>
            </a:r>
          </a:p>
          <a:p>
            <a:endParaRPr lang="en-US" u="sng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21"/>
    </mc:Choice>
    <mc:Fallback xmlns="">
      <p:transition spd="slow" advTm="33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AAC2EA-65FB-1844-AE68-CE9EC913FDC5}"/>
              </a:ext>
            </a:extLst>
          </p:cNvPr>
          <p:cNvSpPr txBox="1">
            <a:spLocks/>
          </p:cNvSpPr>
          <p:nvPr/>
        </p:nvSpPr>
        <p:spPr>
          <a:xfrm>
            <a:off x="328374" y="215120"/>
            <a:ext cx="10058400" cy="7974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LO: Use the expanded multiplication method to multiply.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A15DF-BC38-B34E-8AB6-E5704911BD09}"/>
              </a:ext>
            </a:extLst>
          </p:cNvPr>
          <p:cNvSpPr txBox="1"/>
          <p:nvPr/>
        </p:nvSpPr>
        <p:spPr>
          <a:xfrm>
            <a:off x="10169836" y="1316782"/>
            <a:ext cx="190259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Success Criteria:</a:t>
            </a:r>
          </a:p>
          <a:p>
            <a:r>
              <a:rPr lang="en-GB" sz="1600" dirty="0"/>
              <a:t>-Place the largest number on top of the smaller number.</a:t>
            </a:r>
          </a:p>
          <a:p>
            <a:r>
              <a:rPr lang="en-GB" sz="1600" dirty="0"/>
              <a:t>-Partition the larger number and multiply each part by the smaller number, starting with the ones column.</a:t>
            </a:r>
          </a:p>
          <a:p>
            <a:r>
              <a:rPr lang="en-GB" sz="1600" dirty="0"/>
              <a:t>-Add both of the numbers made together.</a:t>
            </a:r>
          </a:p>
          <a:p>
            <a:endParaRPr lang="en-US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317" t="28698" r="30780" b="5113"/>
          <a:stretch/>
        </p:blipFill>
        <p:spPr>
          <a:xfrm>
            <a:off x="1863967" y="1012567"/>
            <a:ext cx="6162543" cy="56094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62480" y="1788160"/>
            <a:ext cx="5892800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133710" y="3248660"/>
            <a:ext cx="5892800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062480" y="4741672"/>
            <a:ext cx="5892800" cy="731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863967" y="6199632"/>
            <a:ext cx="6162543" cy="536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8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5" t="3988" r="17582" b="24628"/>
          <a:stretch/>
        </p:blipFill>
        <p:spPr>
          <a:xfrm>
            <a:off x="2631439" y="101599"/>
            <a:ext cx="5984339" cy="6664961"/>
          </a:xfrm>
        </p:spPr>
      </p:pic>
    </p:spTree>
    <p:extLst>
      <p:ext uri="{BB962C8B-B14F-4D97-AF65-F5344CB8AC3E}">
        <p14:creationId xmlns:p14="http://schemas.microsoft.com/office/powerpoint/2010/main" val="118846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1284" y="215626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600" dirty="0">
                <a:latin typeface="Arial" panose="020B0604020202020204" pitchFamily="34" charset="0"/>
                <a:ea typeface="Calibri" panose="020F0502020204030204" pitchFamily="34" charset="0"/>
              </a:rPr>
              <a:t>Challenge: Try to use the  method to work out 532 x 5.</a:t>
            </a:r>
          </a:p>
          <a:p>
            <a:r>
              <a:rPr lang="en-GB" sz="3600" dirty="0">
                <a:latin typeface="Arial" panose="020B0604020202020204" pitchFamily="34" charset="0"/>
              </a:rPr>
              <a:t>What might you need to do this time?</a:t>
            </a:r>
            <a:endParaRPr lang="en-GB" sz="3600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69AAC2EA-65FB-1844-AE68-CE9EC913FDC5}"/>
              </a:ext>
            </a:extLst>
          </p:cNvPr>
          <p:cNvSpPr txBox="1">
            <a:spLocks/>
          </p:cNvSpPr>
          <p:nvPr/>
        </p:nvSpPr>
        <p:spPr>
          <a:xfrm>
            <a:off x="328373" y="215120"/>
            <a:ext cx="11198341" cy="79744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/>
              <a:t>LO: Use the expanded multiplication method to multiply.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A15DF-BC38-B34E-8AB6-E5704911BD09}"/>
              </a:ext>
            </a:extLst>
          </p:cNvPr>
          <p:cNvSpPr txBox="1"/>
          <p:nvPr/>
        </p:nvSpPr>
        <p:spPr>
          <a:xfrm>
            <a:off x="10169836" y="1316782"/>
            <a:ext cx="21182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Success Criteria:</a:t>
            </a:r>
          </a:p>
          <a:p>
            <a:r>
              <a:rPr lang="en-GB" sz="1600" dirty="0"/>
              <a:t>-Place the largest number on top of the smaller number.</a:t>
            </a:r>
          </a:p>
          <a:p>
            <a:r>
              <a:rPr lang="en-GB" sz="1600" dirty="0"/>
              <a:t>-Partition the larger number and multiply each part by the smaller number, starting with the ones column.</a:t>
            </a:r>
          </a:p>
          <a:p>
            <a:r>
              <a:rPr lang="en-GB" sz="1600" dirty="0"/>
              <a:t>-Add both of the numbers made together.</a:t>
            </a:r>
          </a:p>
          <a:p>
            <a:endParaRPr lang="en-US" u="sn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0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29"/>
    </mc:Choice>
    <mc:Fallback xmlns="">
      <p:transition spd="slow" advTm="19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3084" y="57548"/>
            <a:ext cx="1163978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u="sng" dirty="0"/>
              <a:t>Answers</a:t>
            </a:r>
          </a:p>
          <a:p>
            <a:r>
              <a:rPr lang="en-GB" sz="2000" dirty="0"/>
              <a:t>Starter: Both have the same amount of sweets.</a:t>
            </a:r>
          </a:p>
          <a:p>
            <a:pPr marL="514350" indent="-514350">
              <a:buAutoNum type="arabicPeriod"/>
            </a:pPr>
            <a:r>
              <a:rPr lang="en-GB" sz="3200" dirty="0"/>
              <a:t>96</a:t>
            </a:r>
          </a:p>
          <a:p>
            <a:pPr marL="514350" indent="-514350">
              <a:buAutoNum type="arabicPeriod"/>
            </a:pPr>
            <a:r>
              <a:rPr lang="en-GB" sz="3200" dirty="0"/>
              <a:t>110</a:t>
            </a:r>
          </a:p>
          <a:p>
            <a:pPr marL="514350" indent="-514350">
              <a:buAutoNum type="arabicPeriod"/>
            </a:pPr>
            <a:r>
              <a:rPr lang="en-GB" sz="3200" dirty="0"/>
              <a:t>90</a:t>
            </a:r>
          </a:p>
          <a:p>
            <a:pPr marL="514350" indent="-514350">
              <a:buAutoNum type="arabicPeriod"/>
            </a:pPr>
            <a:r>
              <a:rPr lang="en-GB" sz="3200" dirty="0"/>
              <a:t>78</a:t>
            </a:r>
          </a:p>
          <a:p>
            <a:pPr marL="514350" indent="-514350">
              <a:buAutoNum type="arabicPeriod"/>
            </a:pPr>
            <a:r>
              <a:rPr lang="en-GB" sz="3200" dirty="0"/>
              <a:t>60</a:t>
            </a:r>
          </a:p>
          <a:p>
            <a:pPr marL="514350" indent="-514350">
              <a:buAutoNum type="arabicPeriod"/>
            </a:pPr>
            <a:r>
              <a:rPr lang="en-GB" sz="3200" dirty="0"/>
              <a:t>96</a:t>
            </a:r>
          </a:p>
          <a:p>
            <a:pPr marL="514350" indent="-514350">
              <a:buAutoNum type="arabicPeriod"/>
            </a:pPr>
            <a:r>
              <a:rPr lang="en-GB" sz="3200" dirty="0"/>
              <a:t>369</a:t>
            </a:r>
          </a:p>
          <a:p>
            <a:pPr marL="514350" indent="-514350">
              <a:buAutoNum type="arabicPeriod"/>
            </a:pPr>
            <a:r>
              <a:rPr lang="en-GB" sz="3200" dirty="0"/>
              <a:t>217</a:t>
            </a:r>
          </a:p>
          <a:p>
            <a:pPr marL="514350" indent="-514350">
              <a:buAutoNum type="arabicPeriod"/>
            </a:pPr>
            <a:r>
              <a:rPr lang="en-GB" sz="3200" dirty="0"/>
              <a:t>308</a:t>
            </a:r>
          </a:p>
          <a:p>
            <a:pPr marL="514350" indent="-514350">
              <a:buAutoNum type="arabicPeriod"/>
            </a:pPr>
            <a:r>
              <a:rPr lang="en-GB" sz="3200" dirty="0"/>
              <a:t>224</a:t>
            </a:r>
          </a:p>
          <a:p>
            <a:pPr marL="514350" indent="-514350">
              <a:buAutoNum type="arabicPeriod"/>
            </a:pPr>
            <a:r>
              <a:rPr lang="en-GB" sz="3200" dirty="0"/>
              <a:t>186</a:t>
            </a:r>
          </a:p>
          <a:p>
            <a:pPr marL="514350" indent="-514350">
              <a:buAutoNum type="arabicPeriod"/>
            </a:pPr>
            <a:r>
              <a:rPr lang="en-GB" sz="3200" dirty="0"/>
              <a:t>264</a:t>
            </a:r>
          </a:p>
          <a:p>
            <a:endParaRPr lang="en-GB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749305" y="813686"/>
            <a:ext cx="59260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13. 328</a:t>
            </a:r>
          </a:p>
          <a:p>
            <a:r>
              <a:rPr lang="en-GB" sz="3200" dirty="0"/>
              <a:t>14. 696</a:t>
            </a:r>
          </a:p>
          <a:p>
            <a:r>
              <a:rPr lang="en-GB" sz="3200" dirty="0"/>
              <a:t>15. 752</a:t>
            </a:r>
          </a:p>
          <a:p>
            <a:r>
              <a:rPr lang="en-GB" sz="3200" dirty="0"/>
              <a:t>16. 424</a:t>
            </a:r>
          </a:p>
          <a:p>
            <a:r>
              <a:rPr lang="en-GB" sz="3200" dirty="0"/>
              <a:t>Challenge: 2660 </a:t>
            </a:r>
          </a:p>
        </p:txBody>
      </p:sp>
    </p:spTree>
    <p:extLst>
      <p:ext uri="{BB962C8B-B14F-4D97-AF65-F5344CB8AC3E}">
        <p14:creationId xmlns:p14="http://schemas.microsoft.com/office/powerpoint/2010/main" val="3495434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36 x 4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4563" y="2152650"/>
            <a:ext cx="15700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649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48"/>
    </mc:Choice>
    <mc:Fallback xmlns="">
      <p:transition spd="slow" advTm="29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0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36 x 4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4563" y="2152650"/>
            <a:ext cx="15700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97836" y="2844800"/>
            <a:ext cx="3140075" cy="923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4x6=   24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4125" y="3192463"/>
            <a:ext cx="10620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2" name="Oval 1"/>
          <p:cNvSpPr/>
          <p:nvPr/>
        </p:nvSpPr>
        <p:spPr>
          <a:xfrm>
            <a:off x="5539581" y="1389185"/>
            <a:ext cx="785019" cy="1803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01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45"/>
    </mc:Choice>
    <mc:Fallback xmlns="">
      <p:transition spd="slow" advTm="33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1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  <p:bldP spid="15" grpId="0"/>
      <p:bldP spid="15" grpId="1"/>
      <p:bldP spid="21" grpId="0"/>
      <p:bldP spid="21" grpId="1"/>
      <p:bldP spid="2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36 x 4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4563" y="2152650"/>
            <a:ext cx="15700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17825" y="2738438"/>
            <a:ext cx="17033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4x6=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5575" y="2808288"/>
            <a:ext cx="95091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35238" y="3490913"/>
            <a:ext cx="20859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4x30=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4125" y="3192463"/>
            <a:ext cx="10620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18163" y="28051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54625" y="2797175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 rot="19555197">
            <a:off x="5339074" y="1488042"/>
            <a:ext cx="576873" cy="1635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994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8"/>
    </mc:Choice>
    <mc:Fallback xmlns="">
      <p:transition spd="slow" advTm="4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6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2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  <p:bldP spid="15" grpId="0"/>
      <p:bldP spid="15" grpId="1"/>
      <p:bldP spid="16" grpId="0"/>
      <p:bldP spid="16" grpId="1"/>
      <p:bldP spid="16" grpId="2"/>
      <p:bldP spid="17" grpId="0"/>
      <p:bldP spid="17" grpId="1"/>
      <p:bldP spid="21" grpId="0"/>
      <p:bldP spid="21" grpId="1"/>
      <p:bldP spid="21" grpId="2"/>
      <p:bldP spid="22" grpId="0"/>
      <p:bldP spid="22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36 x 4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4563" y="2152650"/>
            <a:ext cx="15700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17825" y="2738438"/>
            <a:ext cx="17033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4x6=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5575" y="2808288"/>
            <a:ext cx="95091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35238" y="3490913"/>
            <a:ext cx="20859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4x30=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65688" y="3490913"/>
            <a:ext cx="1333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120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41863" y="4341813"/>
            <a:ext cx="1568450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64088" y="3608388"/>
            <a:ext cx="1570037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4125" y="3192463"/>
            <a:ext cx="10620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18163" y="28051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54625" y="2797175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2450" y="34988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41925" y="3478213"/>
            <a:ext cx="56832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5213" y="3490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2075" y="424973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27688" y="4260850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4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54575" y="42608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66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89"/>
    </mc:Choice>
    <mc:Fallback xmlns="">
      <p:transition spd="slow" advTm="30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8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5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2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9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0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8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4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5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1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2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2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3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9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0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0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1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  <p:bldP spid="15" grpId="0"/>
      <p:bldP spid="15" grpId="1"/>
      <p:bldP spid="16" grpId="0"/>
      <p:bldP spid="16" grpId="1"/>
      <p:bldP spid="16" grpId="2"/>
      <p:bldP spid="17" grpId="0"/>
      <p:bldP spid="17" grpId="1"/>
      <p:bldP spid="18" grpId="0"/>
      <p:bldP spid="18" grpId="1"/>
      <p:bldP spid="18" grpId="2"/>
      <p:bldP spid="19" grpId="0"/>
      <p:bldP spid="20" grpId="0"/>
      <p:bldP spid="21" grpId="0"/>
      <p:bldP spid="21" grpId="1"/>
      <p:bldP spid="21" grpId="2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92 x 3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4088" y="2159000"/>
            <a:ext cx="1570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17825" y="2738438"/>
            <a:ext cx="17033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3x2=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5575" y="2808288"/>
            <a:ext cx="952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35238" y="3490913"/>
            <a:ext cx="20859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3x90=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65688" y="3490913"/>
            <a:ext cx="1333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270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91063" y="3551238"/>
            <a:ext cx="1570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4125" y="3192463"/>
            <a:ext cx="10620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08638" y="2801938"/>
            <a:ext cx="56832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21338" y="3471863"/>
            <a:ext cx="56832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40338" y="348138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2038" y="348138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 rot="19555197">
            <a:off x="5339074" y="1488042"/>
            <a:ext cx="576873" cy="1635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5684227" y="1341315"/>
            <a:ext cx="576873" cy="16353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7"/>
    </mc:Choice>
    <mc:Fallback xmlns="">
      <p:transition spd="slow" advTm="53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8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3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0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  <p:bldP spid="15" grpId="0"/>
      <p:bldP spid="15" grpId="1"/>
      <p:bldP spid="16" grpId="0"/>
      <p:bldP spid="16" grpId="1"/>
      <p:bldP spid="16" grpId="2"/>
      <p:bldP spid="17" grpId="0"/>
      <p:bldP spid="17" grpId="1"/>
      <p:bldP spid="18" grpId="0"/>
      <p:bldP spid="18" grpId="1"/>
      <p:bldP spid="18" grpId="2"/>
      <p:bldP spid="20" grpId="0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92 x 3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4088" y="2159000"/>
            <a:ext cx="1570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17825" y="2738438"/>
            <a:ext cx="17033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3x2=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5575" y="2808288"/>
            <a:ext cx="952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 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35238" y="3490913"/>
            <a:ext cx="20859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3x90=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65688" y="3490913"/>
            <a:ext cx="1333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270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41863" y="4341813"/>
            <a:ext cx="1568450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91063" y="3551238"/>
            <a:ext cx="1570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4125" y="3192463"/>
            <a:ext cx="10620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08638" y="2801938"/>
            <a:ext cx="56832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21338" y="3471863"/>
            <a:ext cx="56832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40338" y="348138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2038" y="348138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2075" y="424973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27688" y="4260850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54575" y="42608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25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2"/>
    </mc:Choice>
    <mc:Fallback xmlns="">
      <p:transition spd="slow" advTm="23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8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9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0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6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8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4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5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5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6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  <p:bldP spid="15" grpId="0"/>
      <p:bldP spid="15" grpId="1"/>
      <p:bldP spid="16" grpId="0"/>
      <p:bldP spid="16" grpId="1"/>
      <p:bldP spid="16" grpId="2"/>
      <p:bldP spid="17" grpId="0"/>
      <p:bldP spid="17" grpId="1"/>
      <p:bldP spid="18" grpId="0"/>
      <p:bldP spid="18" grpId="1"/>
      <p:bldP spid="18" grpId="2"/>
      <p:bldP spid="19" grpId="0"/>
      <p:bldP spid="20" grpId="0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22 x 8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4563" y="2152650"/>
            <a:ext cx="15700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5575" y="2808288"/>
            <a:ext cx="95091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16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65688" y="3490913"/>
            <a:ext cx="1333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160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54563" y="4319588"/>
            <a:ext cx="15700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97413" y="3578225"/>
            <a:ext cx="156845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4125" y="3192463"/>
            <a:ext cx="10620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99113" y="280828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54625" y="2794000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2450" y="34988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32400" y="3490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5213" y="3490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2075" y="424973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27688" y="4260850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6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54575" y="42608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462" y="2083777"/>
            <a:ext cx="30773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You don’t have to add what you are multiplying on the side if you don’t think it is helpful. </a:t>
            </a:r>
          </a:p>
          <a:p>
            <a:r>
              <a:rPr lang="en-GB" dirty="0"/>
              <a:t>But it is good way to check you are multiplying correctly.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5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15"/>
    </mc:Choice>
    <mc:Fallback xmlns="">
      <p:transition spd="slow" advTm="8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9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0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8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4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5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2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0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1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6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7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8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7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8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9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  <p:bldP spid="16" grpId="0"/>
      <p:bldP spid="16" grpId="1"/>
      <p:bldP spid="16" grpId="2"/>
      <p:bldP spid="18" grpId="0"/>
      <p:bldP spid="18" grpId="1"/>
      <p:bldP spid="18" grpId="2"/>
      <p:bldP spid="19" grpId="0"/>
      <p:bldP spid="20" grpId="0"/>
      <p:bldP spid="21" grpId="0"/>
      <p:bldP spid="21" grpId="1"/>
      <p:bldP spid="21" grpId="2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64025" y="120650"/>
            <a:ext cx="2663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99 x 8 =</a:t>
            </a:r>
          </a:p>
        </p:txBody>
      </p:sp>
      <p:sp>
        <p:nvSpPr>
          <p:cNvPr id="6" name="Rectangle 5"/>
          <p:cNvSpPr/>
          <p:nvPr/>
        </p:nvSpPr>
        <p:spPr>
          <a:xfrm>
            <a:off x="5173663" y="1458913"/>
            <a:ext cx="566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8163" y="1458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4621213" y="1920875"/>
            <a:ext cx="5159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54563" y="2152650"/>
            <a:ext cx="1570037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2450" y="21526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917825" y="2738438"/>
            <a:ext cx="17033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8x9=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235575" y="2808288"/>
            <a:ext cx="950913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535238" y="3490913"/>
            <a:ext cx="208597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8x90=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65688" y="3490913"/>
            <a:ext cx="13335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720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41863" y="4341813"/>
            <a:ext cx="1568450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27575" y="3578225"/>
            <a:ext cx="157003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____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4125" y="3192463"/>
            <a:ext cx="1062038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+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03875" y="2820988"/>
            <a:ext cx="56673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29225" y="2809875"/>
            <a:ext cx="56673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32450" y="34988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41925" y="3478213"/>
            <a:ext cx="568325" cy="922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67275" y="3490913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72075" y="4249738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9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627688" y="4260850"/>
            <a:ext cx="5683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54575" y="4260850"/>
            <a:ext cx="566738" cy="922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7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067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3"/>
    </mc:Choice>
    <mc:Fallback xmlns="">
      <p:transition spd="slow" advTm="72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7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mph" presetSubtype="0" fill="remove" grpId="1" nodeType="click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6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4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7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4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7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7" presetClass="emph" presetSubtype="0" fill="remove" grpId="0" nodeType="clickEffect">
                                  <p:stCondLst>
                                    <p:cond delay="2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5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7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9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9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9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7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9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8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9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5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6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9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 nodeType="clickPar">
                      <p:stCondLst>
                        <p:cond delay="indefinite"/>
                      </p:stCondLst>
                      <p:childTnLst>
                        <p:par>
                          <p:cTn id="1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1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2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9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0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9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950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7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8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9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4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5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9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1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2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900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1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2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3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9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99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0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9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 nodeType="clickPar">
                      <p:stCondLst>
                        <p:cond delay="indefinite"/>
                      </p:stCondLst>
                      <p:childTnLst>
                        <p:par>
                          <p:cTn id="2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9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0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1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10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6" grpId="1"/>
      <p:bldP spid="7" grpId="0"/>
      <p:bldP spid="7" grpId="1"/>
      <p:bldP spid="9" grpId="0"/>
      <p:bldP spid="9" grpId="1"/>
      <p:bldP spid="9" grpId="2"/>
      <p:bldP spid="11" grpId="0"/>
      <p:bldP spid="13" grpId="0"/>
      <p:bldP spid="13" grpId="1"/>
      <p:bldP spid="13" grpId="2"/>
      <p:bldP spid="15" grpId="0"/>
      <p:bldP spid="15" grpId="1"/>
      <p:bldP spid="16" grpId="0"/>
      <p:bldP spid="16" grpId="1"/>
      <p:bldP spid="16" grpId="2"/>
      <p:bldP spid="17" grpId="0"/>
      <p:bldP spid="17" grpId="1"/>
      <p:bldP spid="18" grpId="0"/>
      <p:bldP spid="18" grpId="1"/>
      <p:bldP spid="18" grpId="2"/>
      <p:bldP spid="19" grpId="0"/>
      <p:bldP spid="20" grpId="0"/>
      <p:bldP spid="21" grpId="0"/>
      <p:bldP spid="21" grpId="1"/>
      <p:bldP spid="21" grpId="2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0.8|0.7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|0.8|4.4|5.5|1.3|1.6|3.5|1.5|6.2|0.9|0.7|1.7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0.5|0.5|1.1|0.5|1.4|0.4|0.6|1.5|0.7|3.7|1.3|0.8|1.3|8.4|18.6|0.6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1|0.1|0.1|0.1|0.1|0.1|0.1|0.5|2.8|0.5|0.4|0.4|0.4|6.9|0.3|0.9|1.7|0.3|0.3|0.4|0.4|0.6|0.3|0.5|0.3|0.5|0.4|0.3|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4|0.3|1|10.2|1.3|0.5|0.7|1.8|0.6|15|0.4|0.6|0.4|0.4|13.2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|0.3|0.3|0.2|0.3|0.3|0.3|0.3|0.6|0.5|0.3|0.3|0.3|0.3|0.4|0.3|0.3|9.2|0.3|0.4|0.5|0.4|0.3|0.6|0.3|0.3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3|1.7|3.3|1.9|0.7|0.3|0.5|41.2|0.9|0.5|0.4|0.8|3.2|3.8|1.1|0.5|0.9|0.6|0.5|0.9|0.8|0.8|0.8|0.4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1|0.7|4.3|4.9|0.9|0.8|1.1|1.2|1.6|10.3|1.1|0.4|0.6|0.6|8.9|1|2.6|3|0.8|0.5|0.8|1|0.7|0.7|0.6|0.7|1|0.5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563</Words>
  <Application>Microsoft Office PowerPoint</Application>
  <PresentationFormat>Widescreen</PresentationFormat>
  <Paragraphs>191</Paragraphs>
  <Slides>14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Questions- Now it is your turn to practise this method! </vt:lpstr>
      <vt:lpstr>PowerPoint Presentation</vt:lpstr>
      <vt:lpstr>PowerPoint Presentation</vt:lpstr>
      <vt:lpstr>PowerPoint Presentation</vt:lpstr>
      <vt:lpstr>PowerPoint Presentation</vt:lpstr>
    </vt:vector>
  </TitlesOfParts>
  <Company>ALT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Payne</dc:creator>
  <cp:lastModifiedBy>Paula Candish</cp:lastModifiedBy>
  <cp:revision>33</cp:revision>
  <dcterms:created xsi:type="dcterms:W3CDTF">2021-01-04T14:29:29Z</dcterms:created>
  <dcterms:modified xsi:type="dcterms:W3CDTF">2021-01-08T11:26:15Z</dcterms:modified>
</cp:coreProperties>
</file>