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7" r:id="rId9"/>
    <p:sldId id="276" r:id="rId10"/>
    <p:sldId id="278" r:id="rId11"/>
    <p:sldId id="275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5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5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3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9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6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2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7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E489-0E76-4FD0-9746-AFDDE27357E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86321" y="1385082"/>
            <a:ext cx="8056280" cy="5262979"/>
            <a:chOff x="889551" y="632728"/>
            <a:chExt cx="8056280" cy="5262979"/>
          </a:xfrm>
        </p:grpSpPr>
        <p:sp>
          <p:nvSpPr>
            <p:cNvPr id="3" name="Rectangle 2"/>
            <p:cNvSpPr/>
            <p:nvPr/>
          </p:nvSpPr>
          <p:spPr>
            <a:xfrm>
              <a:off x="889551" y="632728"/>
              <a:ext cx="8056280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rPr>
                <a:t>Teddy says,</a:t>
              </a:r>
            </a:p>
            <a:p>
              <a:pPr lvl="0">
                <a:defRPr/>
              </a:pPr>
              <a:endParaRPr lang="en-GB" sz="2800" dirty="0">
                <a:solidFill>
                  <a:prstClr val="black"/>
                </a:solidFill>
                <a:latin typeface="Gill Sans MT" panose="020B0502020104020203" pitchFamily="34" charset="0"/>
              </a:endParaRPr>
            </a:p>
            <a:p>
              <a:pPr lvl="0">
                <a:defRPr/>
              </a:pPr>
              <a:endParaRPr lang="en-GB" sz="2800" dirty="0">
                <a:solidFill>
                  <a:prstClr val="black"/>
                </a:solidFill>
                <a:latin typeface="Gill Sans MT" panose="020B0502020104020203" pitchFamily="34" charset="0"/>
              </a:endParaRPr>
            </a:p>
            <a:p>
              <a:pPr lvl="0">
                <a:defRPr/>
              </a:pPr>
              <a:endParaRPr lang="en-GB" sz="2800" dirty="0">
                <a:solidFill>
                  <a:prstClr val="black"/>
                </a:solidFill>
                <a:latin typeface="Gill Sans MT" panose="020B0502020104020203" pitchFamily="34" charset="0"/>
              </a:endParaRPr>
            </a:p>
            <a:p>
              <a:pPr lvl="0">
                <a:defRPr/>
              </a:pPr>
              <a:endParaRPr lang="en-GB" sz="2800" dirty="0">
                <a:solidFill>
                  <a:prstClr val="black"/>
                </a:solidFill>
                <a:latin typeface="Gill Sans MT" panose="020B0502020104020203" pitchFamily="34" charset="0"/>
              </a:endParaRPr>
            </a:p>
            <a:p>
              <a:pPr lvl="0">
                <a:defRPr/>
              </a:pPr>
              <a:endParaRPr lang="en-GB" sz="2800" dirty="0">
                <a:solidFill>
                  <a:prstClr val="black"/>
                </a:solidFill>
                <a:latin typeface="Gill Sans MT" panose="020B0502020104020203" pitchFamily="34" charset="0"/>
              </a:endParaRPr>
            </a:p>
            <a:p>
              <a:pPr lvl="0">
                <a:defRPr/>
              </a:pPr>
              <a:endParaRPr lang="en-GB" sz="2800" dirty="0">
                <a:solidFill>
                  <a:prstClr val="black"/>
                </a:solidFill>
                <a:latin typeface="Gill Sans MT" panose="020B0502020104020203" pitchFamily="34" charset="0"/>
              </a:endParaRPr>
            </a:p>
            <a:p>
              <a:pPr lvl="0">
                <a:defRPr/>
              </a:pPr>
              <a:endPara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endParaRPr>
            </a:p>
            <a:p>
              <a:pPr lvl="0">
                <a:defRPr/>
              </a:pPr>
              <a:endParaRPr lang="en-GB" sz="2800" dirty="0">
                <a:solidFill>
                  <a:prstClr val="black"/>
                </a:solidFill>
                <a:latin typeface="Gill Sans MT" panose="020B0502020104020203" pitchFamily="34" charset="0"/>
              </a:endParaRPr>
            </a:p>
            <a:p>
              <a:pPr lvl="0">
                <a:defRPr/>
              </a:pPr>
              <a:r>
                <a: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rPr>
                <a:t>Is </a:t>
              </a:r>
              <a:r>
                <a: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rPr>
                <a:t>Teddy correct</a:t>
              </a:r>
              <a:r>
                <a: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rPr>
                <a:t>?</a:t>
              </a:r>
            </a:p>
            <a:p>
              <a:pPr lvl="0">
                <a:defRPr/>
              </a:pPr>
              <a:r>
                <a: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rPr>
                <a:t/>
              </a:r>
              <a:br>
                <a: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rPr>
              </a:br>
              <a:r>
                <a: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rPr>
                <a:t>Explain your answer.</a:t>
              </a:r>
              <a:endParaRPr lang="en-US" sz="2800" dirty="0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ular Callout 3"/>
                <p:cNvSpPr/>
                <p:nvPr/>
              </p:nvSpPr>
              <p:spPr>
                <a:xfrm>
                  <a:off x="1828366" y="1900488"/>
                  <a:ext cx="3372888" cy="1923800"/>
                </a:xfrm>
                <a:prstGeom prst="wedgeRoundRectCallout">
                  <a:avLst>
                    <a:gd name="adj1" fmla="val 63278"/>
                    <a:gd name="adj2" fmla="val 15581"/>
                    <a:gd name="adj3" fmla="val 16667"/>
                  </a:avLst>
                </a:prstGeom>
                <a:solidFill>
                  <a:schemeClr val="accent5">
                    <a:alpha val="20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cs typeface="+mn-cs"/>
                    </a:rPr>
                    <a:t>If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cs typeface="+mn-cs"/>
                    </a:rPr>
                    <a:t> 6 </a:t>
                  </a:r>
                  <a14:m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cs typeface="+mn-cs"/>
                    </a:rPr>
                    <a:t> 12 </a:t>
                  </a:r>
                  <a14:m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a14:m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cs typeface="+mn-cs"/>
                    </a:rPr>
                    <a:t> 72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cs typeface="+mn-cs"/>
                    </a:rPr>
                    <a:t> then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cs typeface="+mn-cs"/>
                    </a:rPr>
                    <a:t>12 </a:t>
                  </a:r>
                  <a14:m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÷</m:t>
                      </m:r>
                    </m:oMath>
                  </a14:m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cs typeface="+mn-cs"/>
                    </a:rPr>
                    <a:t> 6 </a:t>
                  </a:r>
                  <a14:m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a14:m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cs typeface="+mn-cs"/>
                    </a:rPr>
                    <a:t> 72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Rounded Rectangular Callout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366" y="1900488"/>
                  <a:ext cx="3372888" cy="1923800"/>
                </a:xfrm>
                <a:prstGeom prst="wedgeRoundRectCallout">
                  <a:avLst>
                    <a:gd name="adj1" fmla="val 63278"/>
                    <a:gd name="adj2" fmla="val 15581"/>
                    <a:gd name="adj3" fmla="val 16667"/>
                  </a:avLst>
                </a:prstGeom>
                <a:blipFill>
                  <a:blip r:embed="rId4"/>
                  <a:stretch>
                    <a:fillRect b="-4361"/>
                  </a:stretch>
                </a:blip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49278" y="2240065"/>
              <a:ext cx="1696648" cy="1227041"/>
            </a:xfrm>
            <a:prstGeom prst="rect">
              <a:avLst/>
            </a:prstGeom>
          </p:spPr>
        </p:pic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462844" y="526965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LO: Use the grid method to multiply.</a:t>
            </a:r>
            <a:endParaRPr lang="en-US" sz="28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60844" y="526965"/>
            <a:ext cx="2331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</a:t>
            </a:r>
            <a:r>
              <a:rPr lang="en-US" u="sng" dirty="0" smtClean="0"/>
              <a:t>:</a:t>
            </a:r>
          </a:p>
          <a:p>
            <a:endParaRPr lang="en-GB" dirty="0"/>
          </a:p>
          <a:p>
            <a:r>
              <a:rPr lang="en-GB" dirty="0"/>
              <a:t>- Partition the large number.</a:t>
            </a:r>
          </a:p>
          <a:p>
            <a:r>
              <a:rPr lang="en-GB" dirty="0"/>
              <a:t>- Draw a grid.</a:t>
            </a:r>
          </a:p>
          <a:p>
            <a:r>
              <a:rPr lang="en-GB" dirty="0"/>
              <a:t>- Write the numbers into the grid.</a:t>
            </a:r>
          </a:p>
          <a:p>
            <a:r>
              <a:rPr lang="en-GB" dirty="0"/>
              <a:t>- Solve the calculations.</a:t>
            </a:r>
          </a:p>
          <a:p>
            <a:r>
              <a:rPr lang="en-GB" dirty="0"/>
              <a:t>- Add the answers together.</a:t>
            </a:r>
          </a:p>
          <a:p>
            <a:r>
              <a:rPr lang="en-GB" dirty="0"/>
              <a:t>- Write this number at the end of the problem to finish answering the question.</a:t>
            </a:r>
          </a:p>
          <a:p>
            <a:endParaRPr lang="en-US" u="sng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-36989" y="2558290"/>
            <a:ext cx="1888113" cy="645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Starter</a:t>
            </a:r>
            <a:endParaRPr lang="en-US" sz="2800" u="sng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7"/>
    </mc:Choice>
    <mc:Fallback xmlns="">
      <p:transition spd="slow" advTm="22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138" y="2022231"/>
            <a:ext cx="7798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Extension:</a:t>
            </a:r>
          </a:p>
          <a:p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grid method to answer 146 x 6</a:t>
            </a:r>
            <a:endParaRPr lang="en-GB" sz="36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462844" y="526964"/>
            <a:ext cx="8478933" cy="5592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LO: Use grid method to multiply.</a:t>
            </a:r>
          </a:p>
          <a:p>
            <a:endParaRPr lang="en-US" sz="2800" u="sng" dirty="0"/>
          </a:p>
          <a:p>
            <a:endParaRPr lang="en-US" sz="2800" b="0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60844" y="526965"/>
            <a:ext cx="2331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</a:t>
            </a:r>
            <a:r>
              <a:rPr lang="en-US" u="sng" dirty="0" smtClean="0"/>
              <a:t>:</a:t>
            </a:r>
          </a:p>
          <a:p>
            <a:endParaRPr lang="en-GB" dirty="0"/>
          </a:p>
          <a:p>
            <a:r>
              <a:rPr lang="en-GB" dirty="0"/>
              <a:t>- Partition the large number.</a:t>
            </a:r>
          </a:p>
          <a:p>
            <a:r>
              <a:rPr lang="en-GB" dirty="0"/>
              <a:t>- Draw a grid.</a:t>
            </a:r>
          </a:p>
          <a:p>
            <a:r>
              <a:rPr lang="en-GB" dirty="0"/>
              <a:t>- Write the numbers into the grid.</a:t>
            </a:r>
          </a:p>
          <a:p>
            <a:r>
              <a:rPr lang="en-GB" dirty="0"/>
              <a:t>- Solve the calculations.</a:t>
            </a:r>
          </a:p>
          <a:p>
            <a:r>
              <a:rPr lang="en-GB" dirty="0"/>
              <a:t>- Add the answers together.</a:t>
            </a:r>
          </a:p>
          <a:p>
            <a:r>
              <a:rPr lang="en-GB" dirty="0"/>
              <a:t>- Write this number at the end of the problem to finish answering the question.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921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462844" y="526965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LO: Use grid method to multiply.</a:t>
            </a:r>
          </a:p>
          <a:p>
            <a:endParaRPr lang="en-US" sz="2800" u="sng" dirty="0"/>
          </a:p>
          <a:p>
            <a:endParaRPr lang="en-US" sz="2800" u="sng" dirty="0" smtClea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60844" y="526965"/>
            <a:ext cx="2331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</a:t>
            </a:r>
            <a:r>
              <a:rPr lang="en-US" u="sng" dirty="0" smtClean="0"/>
              <a:t>:</a:t>
            </a:r>
          </a:p>
          <a:p>
            <a:endParaRPr lang="en-GB" dirty="0"/>
          </a:p>
          <a:p>
            <a:r>
              <a:rPr lang="en-GB" dirty="0"/>
              <a:t>- Partition the large number.</a:t>
            </a:r>
          </a:p>
          <a:p>
            <a:r>
              <a:rPr lang="en-GB" dirty="0"/>
              <a:t>- Draw a grid.</a:t>
            </a:r>
          </a:p>
          <a:p>
            <a:r>
              <a:rPr lang="en-GB" dirty="0"/>
              <a:t>- Write the numbers into the grid.</a:t>
            </a:r>
          </a:p>
          <a:p>
            <a:r>
              <a:rPr lang="en-GB" dirty="0"/>
              <a:t>- Solve the calculations.</a:t>
            </a:r>
          </a:p>
          <a:p>
            <a:r>
              <a:rPr lang="en-GB" dirty="0"/>
              <a:t>- Add the answers together.</a:t>
            </a:r>
          </a:p>
          <a:p>
            <a:r>
              <a:rPr lang="en-GB" dirty="0"/>
              <a:t>- Write this number at the end of the problem to finish answering the question.</a:t>
            </a:r>
          </a:p>
          <a:p>
            <a:endParaRPr lang="en-US" u="sng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615244" y="2130175"/>
            <a:ext cx="8933490" cy="3198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Plenary</a:t>
            </a:r>
          </a:p>
          <a:p>
            <a:endParaRPr lang="en-US" sz="2800" dirty="0"/>
          </a:p>
          <a:p>
            <a:r>
              <a:rPr lang="en-US" sz="2800" dirty="0" smtClean="0"/>
              <a:t>How would you present 54 x 7 in the grid method?</a:t>
            </a:r>
          </a:p>
          <a:p>
            <a:endParaRPr lang="en-US" sz="2800" u="sng" dirty="0"/>
          </a:p>
          <a:p>
            <a:endParaRPr lang="en-US" sz="2800" u="sng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92548" y="4106649"/>
          <a:ext cx="5442771" cy="244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57">
                  <a:extLst>
                    <a:ext uri="{9D8B030D-6E8A-4147-A177-3AD203B41FA5}">
                      <a16:colId xmlns:a16="http://schemas.microsoft.com/office/drawing/2014/main" val="3013616238"/>
                    </a:ext>
                  </a:extLst>
                </a:gridCol>
                <a:gridCol w="1814257">
                  <a:extLst>
                    <a:ext uri="{9D8B030D-6E8A-4147-A177-3AD203B41FA5}">
                      <a16:colId xmlns:a16="http://schemas.microsoft.com/office/drawing/2014/main" val="3884346862"/>
                    </a:ext>
                  </a:extLst>
                </a:gridCol>
                <a:gridCol w="1814257">
                  <a:extLst>
                    <a:ext uri="{9D8B030D-6E8A-4147-A177-3AD203B41FA5}">
                      <a16:colId xmlns:a16="http://schemas.microsoft.com/office/drawing/2014/main" val="2555465775"/>
                    </a:ext>
                  </a:extLst>
                </a:gridCol>
              </a:tblGrid>
              <a:tr h="122163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4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78193"/>
                  </a:ext>
                </a:extLst>
              </a:tr>
              <a:tr h="1221630"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7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269" y="369276"/>
            <a:ext cx="9829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Answers</a:t>
            </a:r>
          </a:p>
          <a:p>
            <a:endParaRPr lang="en-GB" u="sng" dirty="0"/>
          </a:p>
          <a:p>
            <a:r>
              <a:rPr lang="en-GB" dirty="0" smtClean="0"/>
              <a:t>Starter: Teddy is incorrect. The biggest number should be at the front as this is what is being divided into smaller groups.</a:t>
            </a:r>
          </a:p>
          <a:p>
            <a:pPr marL="342900" indent="-342900">
              <a:buAutoNum type="arabicPeriod"/>
            </a:pPr>
            <a:r>
              <a:rPr lang="en-GB" dirty="0" smtClean="0"/>
              <a:t>36 </a:t>
            </a:r>
          </a:p>
          <a:p>
            <a:pPr marL="342900" indent="-342900">
              <a:buAutoNum type="arabicPeriod"/>
            </a:pPr>
            <a:r>
              <a:rPr lang="en-GB" dirty="0" smtClean="0"/>
              <a:t>48</a:t>
            </a:r>
          </a:p>
          <a:p>
            <a:pPr marL="342900" indent="-342900">
              <a:buAutoNum type="arabicPeriod"/>
            </a:pPr>
            <a:r>
              <a:rPr lang="en-GB" dirty="0" smtClean="0"/>
              <a:t>42</a:t>
            </a:r>
          </a:p>
          <a:p>
            <a:pPr marL="342900" indent="-342900">
              <a:buAutoNum type="arabicPeriod"/>
            </a:pPr>
            <a:r>
              <a:rPr lang="en-GB" dirty="0" smtClean="0"/>
              <a:t>36</a:t>
            </a:r>
          </a:p>
          <a:p>
            <a:pPr marL="342900" indent="-342900">
              <a:buAutoNum type="arabicPeriod"/>
            </a:pPr>
            <a:r>
              <a:rPr lang="en-GB" dirty="0" smtClean="0"/>
              <a:t>92</a:t>
            </a:r>
          </a:p>
          <a:p>
            <a:pPr marL="342900" indent="-342900">
              <a:buAutoNum type="arabicPeriod"/>
            </a:pPr>
            <a:r>
              <a:rPr lang="en-GB" dirty="0" smtClean="0"/>
              <a:t>176</a:t>
            </a:r>
          </a:p>
          <a:p>
            <a:pPr marL="342900" indent="-342900">
              <a:buAutoNum type="arabicPeriod"/>
            </a:pPr>
            <a:r>
              <a:rPr lang="en-GB" dirty="0" smtClean="0"/>
              <a:t>120</a:t>
            </a:r>
          </a:p>
          <a:p>
            <a:pPr marL="342900" indent="-342900">
              <a:buAutoNum type="arabicPeriod"/>
            </a:pPr>
            <a:r>
              <a:rPr lang="en-GB" dirty="0" smtClean="0"/>
              <a:t>135</a:t>
            </a:r>
          </a:p>
          <a:p>
            <a:pPr marL="342900" indent="-342900">
              <a:buAutoNum type="arabicPeriod"/>
            </a:pPr>
            <a:r>
              <a:rPr lang="en-GB" dirty="0" smtClean="0"/>
              <a:t>56</a:t>
            </a:r>
          </a:p>
          <a:p>
            <a:pPr marL="342900" indent="-342900">
              <a:buAutoNum type="arabicPeriod"/>
            </a:pPr>
            <a:r>
              <a:rPr lang="en-GB" dirty="0" smtClean="0"/>
              <a:t>54</a:t>
            </a:r>
          </a:p>
          <a:p>
            <a:pPr marL="342900" indent="-342900">
              <a:buAutoNum type="arabicPeriod"/>
            </a:pPr>
            <a:r>
              <a:rPr lang="en-GB" dirty="0" smtClean="0"/>
              <a:t>72</a:t>
            </a:r>
          </a:p>
          <a:p>
            <a:pPr marL="342900" indent="-342900">
              <a:buAutoNum type="arabicPeriod"/>
            </a:pPr>
            <a:r>
              <a:rPr lang="en-GB" dirty="0" smtClean="0"/>
              <a:t>115</a:t>
            </a:r>
          </a:p>
          <a:p>
            <a:pPr marL="342900" indent="-342900">
              <a:buAutoNum type="arabicPeriod"/>
            </a:pPr>
            <a:r>
              <a:rPr lang="en-GB" dirty="0" smtClean="0"/>
              <a:t>Extension: 876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17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78038"/>
          <a:stretch/>
        </p:blipFill>
        <p:spPr>
          <a:xfrm>
            <a:off x="1220834" y="2229504"/>
            <a:ext cx="6659026" cy="1096841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462844" y="526965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LO: Use the grid method to multiply.</a:t>
            </a:r>
            <a:endParaRPr lang="en-US" sz="28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60844" y="526965"/>
            <a:ext cx="2331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</a:t>
            </a:r>
            <a:r>
              <a:rPr lang="en-US" u="sng" dirty="0" smtClean="0"/>
              <a:t>:</a:t>
            </a:r>
          </a:p>
          <a:p>
            <a:endParaRPr lang="en-GB" dirty="0"/>
          </a:p>
          <a:p>
            <a:r>
              <a:rPr lang="en-GB" dirty="0"/>
              <a:t>- Partition the large number.</a:t>
            </a:r>
          </a:p>
          <a:p>
            <a:r>
              <a:rPr lang="en-GB" dirty="0"/>
              <a:t>- Draw a grid.</a:t>
            </a:r>
          </a:p>
          <a:p>
            <a:r>
              <a:rPr lang="en-GB" dirty="0"/>
              <a:t>- Write the numbers into the grid.</a:t>
            </a:r>
          </a:p>
          <a:p>
            <a:r>
              <a:rPr lang="en-GB" dirty="0"/>
              <a:t>- Solve the calculations.</a:t>
            </a:r>
          </a:p>
          <a:p>
            <a:r>
              <a:rPr lang="en-GB" dirty="0"/>
              <a:t>- Add the answers together.</a:t>
            </a:r>
          </a:p>
          <a:p>
            <a:r>
              <a:rPr lang="en-GB" dirty="0"/>
              <a:t>- Write this number at the end of the problem to finish answering the question.</a:t>
            </a:r>
          </a:p>
          <a:p>
            <a:endParaRPr lang="en-US" u="sng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5"/>
    </mc:Choice>
    <mc:Fallback xmlns="">
      <p:transition spd="slow" advTm="17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27" y="1541572"/>
            <a:ext cx="6659026" cy="499427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462844" y="526965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LO: Use the grid method to multiply.</a:t>
            </a:r>
            <a:endParaRPr lang="en-US" sz="28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60844" y="526965"/>
            <a:ext cx="2331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</a:t>
            </a:r>
            <a:r>
              <a:rPr lang="en-US" u="sng" dirty="0" smtClean="0"/>
              <a:t>:</a:t>
            </a:r>
          </a:p>
          <a:p>
            <a:endParaRPr lang="en-GB" dirty="0"/>
          </a:p>
          <a:p>
            <a:r>
              <a:rPr lang="en-GB" dirty="0"/>
              <a:t>- Partition the large number.</a:t>
            </a:r>
          </a:p>
          <a:p>
            <a:r>
              <a:rPr lang="en-GB" dirty="0"/>
              <a:t>- Draw a grid.</a:t>
            </a:r>
          </a:p>
          <a:p>
            <a:r>
              <a:rPr lang="en-GB" dirty="0"/>
              <a:t>- Write the numbers into the grid.</a:t>
            </a:r>
          </a:p>
          <a:p>
            <a:r>
              <a:rPr lang="en-GB" dirty="0"/>
              <a:t>- Solve the calculations.</a:t>
            </a:r>
          </a:p>
          <a:p>
            <a:r>
              <a:rPr lang="en-GB" dirty="0"/>
              <a:t>- Add the answers together.</a:t>
            </a:r>
          </a:p>
          <a:p>
            <a:r>
              <a:rPr lang="en-GB" dirty="0"/>
              <a:t>- Write this number at the end of the problem to finish answering the question.</a:t>
            </a:r>
          </a:p>
          <a:p>
            <a:endParaRPr lang="en-US" u="sng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4"/>
    </mc:Choice>
    <mc:Fallback xmlns="">
      <p:transition spd="slow" advTm="16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669" y="1037613"/>
            <a:ext cx="7520673" cy="564050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462844" y="526965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LO: Use the grid method to multiply.</a:t>
            </a:r>
            <a:endParaRPr lang="en-US" sz="28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60844" y="526965"/>
            <a:ext cx="2331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</a:t>
            </a:r>
            <a:r>
              <a:rPr lang="en-US" u="sng" dirty="0" smtClean="0"/>
              <a:t>:</a:t>
            </a:r>
          </a:p>
          <a:p>
            <a:endParaRPr lang="en-GB" dirty="0"/>
          </a:p>
          <a:p>
            <a:r>
              <a:rPr lang="en-GB" dirty="0"/>
              <a:t>- Partition the large number.</a:t>
            </a:r>
          </a:p>
          <a:p>
            <a:r>
              <a:rPr lang="en-GB" dirty="0"/>
              <a:t>- Draw a grid.</a:t>
            </a:r>
          </a:p>
          <a:p>
            <a:r>
              <a:rPr lang="en-GB" dirty="0"/>
              <a:t>- Write the numbers into the grid.</a:t>
            </a:r>
          </a:p>
          <a:p>
            <a:r>
              <a:rPr lang="en-GB" dirty="0"/>
              <a:t>- Solve the calculations.</a:t>
            </a:r>
          </a:p>
          <a:p>
            <a:r>
              <a:rPr lang="en-GB" dirty="0"/>
              <a:t>- Add the answers together.</a:t>
            </a:r>
          </a:p>
          <a:p>
            <a:r>
              <a:rPr lang="en-GB" dirty="0"/>
              <a:t>- Write this number at the end of the problem to finish answering the question.</a:t>
            </a:r>
          </a:p>
          <a:p>
            <a:endParaRPr lang="en-US" u="sng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68"/>
    </mc:Choice>
    <mc:Fallback xmlns="">
      <p:transition spd="slow" advTm="39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5074" y="2449182"/>
            <a:ext cx="10541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Can you work out 21 x 3 using the grid method?</a:t>
            </a:r>
            <a:endParaRPr lang="en-GB" sz="5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462844" y="526965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LO: Use the grid method to multiply.</a:t>
            </a:r>
            <a:endParaRPr lang="en-US" sz="28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60844" y="526965"/>
            <a:ext cx="2331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</a:t>
            </a:r>
            <a:r>
              <a:rPr lang="en-US" u="sng" dirty="0" smtClean="0"/>
              <a:t>:</a:t>
            </a:r>
          </a:p>
          <a:p>
            <a:endParaRPr lang="en-GB" dirty="0"/>
          </a:p>
          <a:p>
            <a:r>
              <a:rPr lang="en-GB" dirty="0"/>
              <a:t>- Partition the large number.</a:t>
            </a:r>
          </a:p>
          <a:p>
            <a:r>
              <a:rPr lang="en-GB" dirty="0"/>
              <a:t>- Draw a grid.</a:t>
            </a:r>
          </a:p>
          <a:p>
            <a:r>
              <a:rPr lang="en-GB" dirty="0"/>
              <a:t>- Write the numbers into the grid.</a:t>
            </a:r>
          </a:p>
          <a:p>
            <a:r>
              <a:rPr lang="en-GB" dirty="0"/>
              <a:t>- Solve the calculations.</a:t>
            </a:r>
          </a:p>
          <a:p>
            <a:r>
              <a:rPr lang="en-GB" dirty="0"/>
              <a:t>- Add the answers together.</a:t>
            </a:r>
          </a:p>
          <a:p>
            <a:r>
              <a:rPr lang="en-GB" dirty="0"/>
              <a:t>- Write this number at the end of the problem to finish answering the question.</a:t>
            </a:r>
          </a:p>
          <a:p>
            <a:endParaRPr lang="en-US" u="sng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67"/>
    </mc:Choice>
    <mc:Fallback xmlns="">
      <p:transition spd="slow" advTm="21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263" y="925688"/>
            <a:ext cx="7532077" cy="564905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462844" y="526965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LO: Use the grid method to multiply.</a:t>
            </a:r>
            <a:endParaRPr lang="en-US" sz="28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60844" y="526965"/>
            <a:ext cx="2331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</a:t>
            </a:r>
            <a:r>
              <a:rPr lang="en-US" u="sng" dirty="0" smtClean="0"/>
              <a:t>:</a:t>
            </a:r>
          </a:p>
          <a:p>
            <a:endParaRPr lang="en-GB" dirty="0"/>
          </a:p>
          <a:p>
            <a:r>
              <a:rPr lang="en-GB" dirty="0"/>
              <a:t>- Partition the large number.</a:t>
            </a:r>
          </a:p>
          <a:p>
            <a:r>
              <a:rPr lang="en-GB" dirty="0"/>
              <a:t>- Draw a grid.</a:t>
            </a:r>
          </a:p>
          <a:p>
            <a:r>
              <a:rPr lang="en-GB" dirty="0"/>
              <a:t>- Write the numbers into the grid.</a:t>
            </a:r>
          </a:p>
          <a:p>
            <a:r>
              <a:rPr lang="en-GB" dirty="0"/>
              <a:t>- Solve the calculations.</a:t>
            </a:r>
          </a:p>
          <a:p>
            <a:r>
              <a:rPr lang="en-GB" dirty="0"/>
              <a:t>- Add the answers together.</a:t>
            </a:r>
          </a:p>
          <a:p>
            <a:r>
              <a:rPr lang="en-GB" dirty="0"/>
              <a:t>- Write this number at the end of the problem to finish answering the question.</a:t>
            </a:r>
          </a:p>
          <a:p>
            <a:endParaRPr lang="en-US" u="sng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07"/>
    </mc:Choice>
    <mc:Fallback xmlns="">
      <p:transition spd="slow" advTm="23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719" y="925688"/>
            <a:ext cx="8004250" cy="600318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462844" y="526965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LO: Use the grid method to multiply.</a:t>
            </a:r>
            <a:endParaRPr lang="en-US" sz="28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60844" y="526965"/>
            <a:ext cx="2331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</a:t>
            </a:r>
            <a:r>
              <a:rPr lang="en-US" u="sng" dirty="0" smtClean="0"/>
              <a:t>:</a:t>
            </a:r>
          </a:p>
          <a:p>
            <a:endParaRPr lang="en-GB" dirty="0"/>
          </a:p>
          <a:p>
            <a:r>
              <a:rPr lang="en-GB" dirty="0"/>
              <a:t>- Partition the large number.</a:t>
            </a:r>
          </a:p>
          <a:p>
            <a:r>
              <a:rPr lang="en-GB" dirty="0"/>
              <a:t>- Draw a grid.</a:t>
            </a:r>
          </a:p>
          <a:p>
            <a:r>
              <a:rPr lang="en-GB" dirty="0"/>
              <a:t>- Write the numbers into the grid.</a:t>
            </a:r>
          </a:p>
          <a:p>
            <a:r>
              <a:rPr lang="en-GB" dirty="0"/>
              <a:t>- Solve the calculations.</a:t>
            </a:r>
          </a:p>
          <a:p>
            <a:r>
              <a:rPr lang="en-GB" dirty="0"/>
              <a:t>- Add the answers together.</a:t>
            </a:r>
          </a:p>
          <a:p>
            <a:r>
              <a:rPr lang="en-GB" dirty="0"/>
              <a:t>- Write this number at the end of the problem to finish answering the question.</a:t>
            </a:r>
          </a:p>
          <a:p>
            <a:endParaRPr lang="en-US" u="sng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4"/>
    </mc:Choice>
    <mc:Fallback xmlns="">
      <p:transition spd="slow" advTm="32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462844" y="526964"/>
            <a:ext cx="8478933" cy="5592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LO: Use the grid method to multiply.</a:t>
            </a:r>
          </a:p>
          <a:p>
            <a:endParaRPr lang="en-US" sz="2800" u="sng" dirty="0"/>
          </a:p>
          <a:p>
            <a:endParaRPr lang="en-US" sz="2800" b="0" dirty="0" smtClean="0"/>
          </a:p>
          <a:p>
            <a:r>
              <a:rPr lang="en-US" sz="2800" b="0" dirty="0" smtClean="0"/>
              <a:t>On the following slide there are some questions for you to try so you can practice using the grid method.</a:t>
            </a:r>
            <a:endParaRPr lang="en-US" sz="28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60844" y="526965"/>
            <a:ext cx="2331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</a:t>
            </a:r>
            <a:r>
              <a:rPr lang="en-US" u="sng" dirty="0" smtClean="0"/>
              <a:t>:</a:t>
            </a:r>
          </a:p>
          <a:p>
            <a:endParaRPr lang="en-GB" dirty="0"/>
          </a:p>
          <a:p>
            <a:r>
              <a:rPr lang="en-GB" dirty="0"/>
              <a:t>- Partition the large number.</a:t>
            </a:r>
          </a:p>
          <a:p>
            <a:r>
              <a:rPr lang="en-GB" dirty="0"/>
              <a:t>- Draw a grid.</a:t>
            </a:r>
          </a:p>
          <a:p>
            <a:r>
              <a:rPr lang="en-GB" dirty="0"/>
              <a:t>- Write the numbers into the grid.</a:t>
            </a:r>
          </a:p>
          <a:p>
            <a:r>
              <a:rPr lang="en-GB" dirty="0"/>
              <a:t>- Solve the calculations.</a:t>
            </a:r>
          </a:p>
          <a:p>
            <a:r>
              <a:rPr lang="en-GB" dirty="0"/>
              <a:t>- Add the answers together.</a:t>
            </a:r>
          </a:p>
          <a:p>
            <a:r>
              <a:rPr lang="en-GB" dirty="0"/>
              <a:t>- Write this number at the end of the problem to finish answering the question.</a:t>
            </a:r>
          </a:p>
          <a:p>
            <a:endParaRPr lang="en-US" u="sng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3"/>
    </mc:Choice>
    <mc:Fallback xmlns="">
      <p:transition spd="slow" advTm="12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522" y="304282"/>
            <a:ext cx="10506810" cy="6067201"/>
            <a:chOff x="0" y="129540"/>
            <a:chExt cx="6004560" cy="37865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8" t="13708" r="51474" b="10421"/>
            <a:stretch/>
          </p:blipFill>
          <p:spPr bwMode="auto">
            <a:xfrm>
              <a:off x="0" y="129540"/>
              <a:ext cx="1910715" cy="37865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22" t="16072" r="51341" b="8529"/>
            <a:stretch/>
          </p:blipFill>
          <p:spPr bwMode="auto">
            <a:xfrm>
              <a:off x="1958340" y="129540"/>
              <a:ext cx="1950720" cy="37719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 Box 5"/>
            <p:cNvSpPr txBox="1"/>
            <p:nvPr/>
          </p:nvSpPr>
          <p:spPr>
            <a:xfrm>
              <a:off x="1958340" y="152401"/>
              <a:ext cx="335280" cy="376364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6.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7.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r>
                <a:rPr lang="en-GB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69080" y="182880"/>
              <a:ext cx="1935480" cy="3733165"/>
              <a:chOff x="15240" y="160020"/>
              <a:chExt cx="1935480" cy="373316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89" t="15600" r="51075" b="9710"/>
              <a:stretch/>
            </p:blipFill>
            <p:spPr bwMode="auto">
              <a:xfrm>
                <a:off x="15240" y="160020"/>
                <a:ext cx="1935480" cy="370649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" name="Text Box 6"/>
              <p:cNvSpPr txBox="1"/>
              <p:nvPr/>
            </p:nvSpPr>
            <p:spPr>
              <a:xfrm>
                <a:off x="15240" y="160020"/>
                <a:ext cx="350520" cy="373316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10.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11.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12.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4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746</Words>
  <Application>Microsoft Office PowerPoint</Application>
  <PresentationFormat>Widescreen</PresentationFormat>
  <Paragraphs>169</Paragraphs>
  <Slides>12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Payne</dc:creator>
  <cp:lastModifiedBy>Paula Candish</cp:lastModifiedBy>
  <cp:revision>15</cp:revision>
  <dcterms:created xsi:type="dcterms:W3CDTF">2021-01-04T14:29:29Z</dcterms:created>
  <dcterms:modified xsi:type="dcterms:W3CDTF">2021-01-05T14:39:23Z</dcterms:modified>
</cp:coreProperties>
</file>