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3" r:id="rId11"/>
    <p:sldId id="282" r:id="rId12"/>
    <p:sldId id="284" r:id="rId13"/>
    <p:sldId id="285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eCY4lN73r0G0KV1rDWITzRhTQ2IZqpBOsW8cFVoooF9UNVlMS1dCVkdaM0k0WlhFTE9WVFBTWEg1Ti4u" TargetMode="External"/><Relationship Id="rId2" Type="http://schemas.openxmlformats.org/officeDocument/2006/relationships/hyperlink" Target="https://forms.office.com/Pages/ShareFormPage.aspx?id=eCY4lN73r0G0KV1rDWITzRhTQ2IZqpBOsW8cFVoooF9UNVlMS1dCVkdaM0k0WlhFTE9WVFBTWEg1Ti4u&amp;sharetoken=0wn6HbazNMBTOJNIa3O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2.m4a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hyperlink" Target="https://coolscienceexperimentshq.com/conducting-hea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Science – Properties and Changes of Materials </a:t>
            </a:r>
            <a:br>
              <a:rPr lang="en-GB" dirty="0" smtClean="0"/>
            </a:br>
            <a:r>
              <a:rPr lang="en-GB" dirty="0" smtClean="0"/>
              <a:t>Lesson 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Monday 1</a:t>
            </a:r>
            <a:r>
              <a:rPr lang="en-GB" baseline="30000" dirty="0" smtClean="0"/>
              <a:t>st</a:t>
            </a:r>
            <a:r>
              <a:rPr lang="en-GB" dirty="0" smtClean="0"/>
              <a:t> March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2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"/>
    </mc:Choice>
    <mc:Fallback xmlns="">
      <p:transition spd="slow" advTm="169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Task - Support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785783"/>
              </p:ext>
            </p:extLst>
          </p:nvPr>
        </p:nvGraphicFramePr>
        <p:xfrm>
          <a:off x="677334" y="1568751"/>
          <a:ext cx="8596668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167">
                  <a:extLst>
                    <a:ext uri="{9D8B030D-6E8A-4147-A177-3AD203B41FA5}">
                      <a16:colId xmlns:a16="http://schemas.microsoft.com/office/drawing/2014/main" val="2309617737"/>
                    </a:ext>
                  </a:extLst>
                </a:gridCol>
                <a:gridCol w="2149167">
                  <a:extLst>
                    <a:ext uri="{9D8B030D-6E8A-4147-A177-3AD203B41FA5}">
                      <a16:colId xmlns:a16="http://schemas.microsoft.com/office/drawing/2014/main" val="3467263863"/>
                    </a:ext>
                  </a:extLst>
                </a:gridCol>
                <a:gridCol w="2149167">
                  <a:extLst>
                    <a:ext uri="{9D8B030D-6E8A-4147-A177-3AD203B41FA5}">
                      <a16:colId xmlns:a16="http://schemas.microsoft.com/office/drawing/2014/main" val="2629766442"/>
                    </a:ext>
                  </a:extLst>
                </a:gridCol>
                <a:gridCol w="2149167">
                  <a:extLst>
                    <a:ext uri="{9D8B030D-6E8A-4147-A177-3AD203B41FA5}">
                      <a16:colId xmlns:a16="http://schemas.microsoft.com/office/drawing/2014/main" val="32865878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Hard/</a:t>
                      </a:r>
                      <a:r>
                        <a:rPr lang="en-GB" sz="1400" baseline="0" dirty="0" smtClean="0"/>
                        <a:t> Soft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Soluble/</a:t>
                      </a:r>
                      <a:r>
                        <a:rPr lang="en-GB" sz="1400" baseline="0" dirty="0" smtClean="0"/>
                        <a:t> Insoluble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Transparent/</a:t>
                      </a:r>
                      <a:r>
                        <a:rPr lang="en-GB" sz="1400" baseline="0" dirty="0" smtClean="0"/>
                        <a:t> Opaque/ Translucent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9410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Aluminium Foil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Soft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Insoluble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Opaque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66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77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05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806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87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52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7"/>
    </mc:Choice>
    <mc:Fallback xmlns="">
      <p:transition spd="slow" advTm="2511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33571"/>
            <a:ext cx="8596668" cy="3880773"/>
          </a:xfrm>
        </p:spPr>
        <p:txBody>
          <a:bodyPr/>
          <a:lstStyle/>
          <a:p>
            <a:r>
              <a:rPr lang="en-GB" dirty="0" smtClean="0"/>
              <a:t>Choose one word from our properties list e.g. magnetic.</a:t>
            </a:r>
          </a:p>
          <a:p>
            <a:r>
              <a:rPr lang="en-GB" dirty="0" smtClean="0"/>
              <a:t>Plan and carry out a fair test investigation to find out more about this property (use materials you’ve already collected during this lesson).</a:t>
            </a:r>
          </a:p>
          <a:p>
            <a:r>
              <a:rPr lang="en-GB" dirty="0" smtClean="0"/>
              <a:t>Then, compare and group together materials according to your results.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3"/>
    </mc:Choice>
    <mc:Fallback xmlns="">
      <p:transition spd="slow" advTm="40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69966"/>
            <a:ext cx="8596668" cy="1320800"/>
          </a:xfrm>
        </p:spPr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1270000"/>
            <a:ext cx="7042815" cy="522457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3"/>
    </mc:Choice>
    <mc:Fallback xmlns="">
      <p:transition spd="slow" advTm="44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69966"/>
            <a:ext cx="8596668" cy="1320800"/>
          </a:xfrm>
        </p:spPr>
        <p:txBody>
          <a:bodyPr/>
          <a:lstStyle/>
          <a:p>
            <a:r>
              <a:rPr lang="en-GB" dirty="0" smtClean="0"/>
              <a:t>Plenary - ANSWERS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062581"/>
            <a:ext cx="7447763" cy="55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Remote Learning Tracking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Please click on the link below to let us know that you have accessed the lesson.</a:t>
            </a:r>
          </a:p>
          <a:p>
            <a:pPr marL="0" indent="0" algn="ctr">
              <a:buNone/>
            </a:pPr>
            <a:endParaRPr lang="en-GB" dirty="0" smtClean="0">
              <a:hlinkClick r:id="rId2"/>
            </a:endParaRPr>
          </a:p>
          <a:p>
            <a:pPr marL="0" indent="0" algn="ctr">
              <a:buNone/>
            </a:pPr>
            <a:endParaRPr lang="en-GB" dirty="0">
              <a:hlinkClick r:id="rId2"/>
            </a:endParaRPr>
          </a:p>
          <a:p>
            <a:pPr marL="0" indent="0" algn="ctr">
              <a:buNone/>
            </a:pPr>
            <a:r>
              <a:rPr lang="en-GB" smtClean="0">
                <a:hlinkClick r:id="rId3"/>
              </a:rPr>
              <a:t>https://forms.office.com/Pages/ResponsePage.aspx?id=eCY4lN73r0G0KV1rDWITzRhTQ2IZqpBOsW8cFVoooF9UNVlMS1dCVkdaM0k0WlhFTE9WVFBTWEg1Ti4u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072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"/>
    </mc:Choice>
    <mc:Fallback xmlns="">
      <p:transition spd="slow" advTm="23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LO: Compare and group together everyday materials on the basis of their properties.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Success Criteria:</a:t>
            </a:r>
          </a:p>
          <a:p>
            <a:r>
              <a:rPr lang="en-GB" sz="2400" dirty="0" smtClean="0"/>
              <a:t>Generate vocabulary to describe properties of materials.</a:t>
            </a:r>
          </a:p>
          <a:p>
            <a:r>
              <a:rPr lang="en-GB" sz="2400" dirty="0" smtClean="0"/>
              <a:t>List antonyms.</a:t>
            </a:r>
          </a:p>
          <a:p>
            <a:r>
              <a:rPr lang="en-GB" sz="2400" dirty="0" smtClean="0"/>
              <a:t>Label properties.</a:t>
            </a:r>
          </a:p>
          <a:p>
            <a:r>
              <a:rPr lang="en-GB" sz="2400" dirty="0" smtClean="0"/>
              <a:t>Define key vocabulary.</a:t>
            </a:r>
          </a:p>
          <a:p>
            <a:r>
              <a:rPr lang="en-GB" sz="2400" dirty="0" smtClean="0"/>
              <a:t>Investigate properties of materials.</a:t>
            </a:r>
          </a:p>
          <a:p>
            <a:r>
              <a:rPr lang="en-GB" sz="2400" dirty="0" smtClean="0"/>
              <a:t>Compare and group materials using a Venn Diagram.</a:t>
            </a:r>
            <a:endParaRPr lang="en-GB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46"/>
    </mc:Choice>
    <mc:Fallback xmlns="">
      <p:transition spd="slow" advTm="4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96" y="490537"/>
            <a:ext cx="1369339" cy="1199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225" y="1891019"/>
            <a:ext cx="1979717" cy="1304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932" y="490537"/>
            <a:ext cx="1150143" cy="1201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625" y="490537"/>
            <a:ext cx="1287928" cy="1199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9810" y="490537"/>
            <a:ext cx="1977132" cy="1199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1915" y="3108901"/>
            <a:ext cx="962839" cy="1549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9489" y="3186515"/>
            <a:ext cx="1018419" cy="1327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9384" y="3108901"/>
            <a:ext cx="1431637" cy="1478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6677" y="4722313"/>
            <a:ext cx="1775174" cy="1265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9340" y="4686299"/>
            <a:ext cx="2407147" cy="1301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6060" y="4867193"/>
            <a:ext cx="1957556" cy="481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996" y="4534118"/>
            <a:ext cx="1369339" cy="1453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4649" y="3121365"/>
            <a:ext cx="1828967" cy="1350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997" y="3125347"/>
            <a:ext cx="1455064" cy="1298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39708" y="1802607"/>
            <a:ext cx="1827517" cy="1105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76060" y="1696065"/>
            <a:ext cx="578515" cy="1318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0996" y="1897551"/>
            <a:ext cx="1369931" cy="11171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06677" y="490537"/>
            <a:ext cx="2183662" cy="1181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24780" y="1891019"/>
            <a:ext cx="2265559" cy="1184011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8488802" y="3774390"/>
            <a:ext cx="2259874" cy="1223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Properties</a:t>
            </a:r>
            <a:endParaRPr lang="en-GB" sz="2400" dirty="0"/>
          </a:p>
        </p:txBody>
      </p:sp>
      <p:sp>
        <p:nvSpPr>
          <p:cNvPr id="22" name="Up Arrow 21"/>
          <p:cNvSpPr/>
          <p:nvPr/>
        </p:nvSpPr>
        <p:spPr>
          <a:xfrm>
            <a:off x="9568331" y="2483024"/>
            <a:ext cx="230966" cy="11194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8647399" y="2013222"/>
            <a:ext cx="184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waterproof</a:t>
            </a:r>
            <a:endParaRPr lang="en-GB" dirty="0"/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8"/>
    </mc:Choice>
    <mc:Fallback xmlns="">
      <p:transition spd="slow" advTm="39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Antonyms (Opposites)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41417"/>
            <a:ext cx="4184035" cy="449994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Shiny</a:t>
            </a:r>
          </a:p>
          <a:p>
            <a:r>
              <a:rPr lang="en-GB" dirty="0" smtClean="0"/>
              <a:t>Stretchy</a:t>
            </a:r>
          </a:p>
          <a:p>
            <a:r>
              <a:rPr lang="en-GB" dirty="0" smtClean="0"/>
              <a:t>Bouncy</a:t>
            </a:r>
          </a:p>
          <a:p>
            <a:r>
              <a:rPr lang="en-GB" dirty="0" smtClean="0"/>
              <a:t>Hard</a:t>
            </a:r>
          </a:p>
          <a:p>
            <a:r>
              <a:rPr lang="en-GB" dirty="0" smtClean="0"/>
              <a:t>Rough</a:t>
            </a:r>
          </a:p>
          <a:p>
            <a:r>
              <a:rPr lang="en-GB" dirty="0" smtClean="0"/>
              <a:t>Flexible</a:t>
            </a:r>
          </a:p>
          <a:p>
            <a:r>
              <a:rPr lang="en-GB" dirty="0" smtClean="0"/>
              <a:t>Waterproof</a:t>
            </a:r>
          </a:p>
          <a:p>
            <a:r>
              <a:rPr lang="en-GB" dirty="0" smtClean="0"/>
              <a:t>Absorbent</a:t>
            </a:r>
          </a:p>
          <a:p>
            <a:r>
              <a:rPr lang="en-GB" dirty="0" smtClean="0"/>
              <a:t>Opaque</a:t>
            </a:r>
          </a:p>
          <a:p>
            <a:r>
              <a:rPr lang="en-GB" dirty="0" smtClean="0"/>
              <a:t>Magnetic</a:t>
            </a:r>
          </a:p>
          <a:p>
            <a:r>
              <a:rPr lang="en-GB" dirty="0" smtClean="0"/>
              <a:t>Electrical Conductor</a:t>
            </a:r>
          </a:p>
          <a:p>
            <a:r>
              <a:rPr lang="en-GB" dirty="0" smtClean="0"/>
              <a:t>Thermal Conductor</a:t>
            </a:r>
          </a:p>
          <a:p>
            <a:r>
              <a:rPr lang="en-GB" dirty="0" smtClean="0"/>
              <a:t>Strong</a:t>
            </a:r>
          </a:p>
          <a:p>
            <a:endParaRPr lang="en-GB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78"/>
    </mc:Choice>
    <mc:Fallback xmlns="">
      <p:transition spd="slow" advTm="55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Antonyms (Opposites)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41417"/>
            <a:ext cx="4184035" cy="449994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Shiny</a:t>
            </a:r>
          </a:p>
          <a:p>
            <a:r>
              <a:rPr lang="en-GB" dirty="0" smtClean="0"/>
              <a:t>Stretchy</a:t>
            </a:r>
          </a:p>
          <a:p>
            <a:r>
              <a:rPr lang="en-GB" dirty="0" smtClean="0"/>
              <a:t>Bouncy</a:t>
            </a:r>
          </a:p>
          <a:p>
            <a:r>
              <a:rPr lang="en-GB" dirty="0" smtClean="0"/>
              <a:t>Hard</a:t>
            </a:r>
          </a:p>
          <a:p>
            <a:r>
              <a:rPr lang="en-GB" dirty="0" smtClean="0"/>
              <a:t>Rough</a:t>
            </a:r>
          </a:p>
          <a:p>
            <a:r>
              <a:rPr lang="en-GB" dirty="0" smtClean="0"/>
              <a:t>Flexible</a:t>
            </a:r>
          </a:p>
          <a:p>
            <a:r>
              <a:rPr lang="en-GB" dirty="0" smtClean="0"/>
              <a:t>Waterproof</a:t>
            </a:r>
          </a:p>
          <a:p>
            <a:r>
              <a:rPr lang="en-GB" dirty="0" smtClean="0"/>
              <a:t>Absorbent</a:t>
            </a:r>
          </a:p>
          <a:p>
            <a:r>
              <a:rPr lang="en-GB" dirty="0" smtClean="0"/>
              <a:t>Opaque</a:t>
            </a:r>
          </a:p>
          <a:p>
            <a:r>
              <a:rPr lang="en-GB" dirty="0" smtClean="0"/>
              <a:t>Magnetic</a:t>
            </a:r>
          </a:p>
          <a:p>
            <a:r>
              <a:rPr lang="en-GB" dirty="0" smtClean="0"/>
              <a:t>Electrical Conductor</a:t>
            </a:r>
          </a:p>
          <a:p>
            <a:r>
              <a:rPr lang="en-GB" dirty="0" smtClean="0"/>
              <a:t>Thermal Conductor</a:t>
            </a:r>
          </a:p>
          <a:p>
            <a:r>
              <a:rPr lang="en-GB" dirty="0" smtClean="0"/>
              <a:t>Strong</a:t>
            </a:r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1541417"/>
            <a:ext cx="4184034" cy="449994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Dull</a:t>
            </a:r>
          </a:p>
          <a:p>
            <a:r>
              <a:rPr lang="en-GB" dirty="0" smtClean="0"/>
              <a:t>Not stretchy</a:t>
            </a:r>
          </a:p>
          <a:p>
            <a:r>
              <a:rPr lang="en-GB" dirty="0" smtClean="0"/>
              <a:t>Not bouncy</a:t>
            </a:r>
          </a:p>
          <a:p>
            <a:r>
              <a:rPr lang="en-GB" dirty="0" smtClean="0"/>
              <a:t>Soft</a:t>
            </a:r>
          </a:p>
          <a:p>
            <a:r>
              <a:rPr lang="en-GB" dirty="0" smtClean="0"/>
              <a:t>Smooth</a:t>
            </a:r>
          </a:p>
          <a:p>
            <a:r>
              <a:rPr lang="en-GB" dirty="0" smtClean="0"/>
              <a:t>Rigid</a:t>
            </a:r>
          </a:p>
          <a:p>
            <a:r>
              <a:rPr lang="en-GB" dirty="0" smtClean="0"/>
              <a:t>Not waterproof</a:t>
            </a:r>
          </a:p>
          <a:p>
            <a:r>
              <a:rPr lang="en-GB" dirty="0" smtClean="0"/>
              <a:t>Not absorbent</a:t>
            </a:r>
          </a:p>
          <a:p>
            <a:r>
              <a:rPr lang="en-GB" dirty="0" smtClean="0"/>
              <a:t>Transparent/ translucent </a:t>
            </a:r>
          </a:p>
          <a:p>
            <a:r>
              <a:rPr lang="en-GB" dirty="0" smtClean="0"/>
              <a:t>Non magnetic</a:t>
            </a:r>
          </a:p>
          <a:p>
            <a:r>
              <a:rPr lang="en-GB" dirty="0" smtClean="0"/>
              <a:t>Electrical insulator</a:t>
            </a:r>
          </a:p>
          <a:p>
            <a:r>
              <a:rPr lang="en-GB" dirty="0" smtClean="0"/>
              <a:t>Thermal insulator</a:t>
            </a:r>
          </a:p>
          <a:p>
            <a:r>
              <a:rPr lang="en-GB" dirty="0" smtClean="0"/>
              <a:t>Fragile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0"/>
    </mc:Choice>
    <mc:Fallback xmlns="">
      <p:transition spd="slow" advTm="1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Starter Task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518" y="1930400"/>
            <a:ext cx="4686300" cy="24574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6035040" y="1270000"/>
            <a:ext cx="587829" cy="7547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185954" y="80632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Not stretchy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318818" y="1838291"/>
            <a:ext cx="587829" cy="7547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05435" y="144249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Shiny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259722" y="3779188"/>
            <a:ext cx="1048255" cy="13464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83849" y="378151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Flexible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328954" y="4005944"/>
            <a:ext cx="19987" cy="10423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85954" y="514259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Not absorbent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820334" y="2100051"/>
            <a:ext cx="812184" cy="49298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7334" y="162716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Non magnetic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242950" y="3476554"/>
            <a:ext cx="803014" cy="5573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8052" y="388842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Opaque</a:t>
            </a:r>
            <a:endParaRPr lang="en-GB" dirty="0"/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13"/>
    </mc:Choice>
    <mc:Fallback xmlns="">
      <p:transition spd="slow" advTm="50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  <p:bldP spid="13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Vocabulary Check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1593669"/>
            <a:ext cx="4256173" cy="5068388"/>
          </a:xfrm>
        </p:spPr>
        <p:txBody>
          <a:bodyPr>
            <a:normAutofit/>
          </a:bodyPr>
          <a:lstStyle/>
          <a:p>
            <a:r>
              <a:rPr lang="en-GB" dirty="0" smtClean="0"/>
              <a:t>Hard</a:t>
            </a:r>
          </a:p>
          <a:p>
            <a:r>
              <a:rPr lang="en-GB" dirty="0" smtClean="0"/>
              <a:t>Soft</a:t>
            </a:r>
          </a:p>
          <a:p>
            <a:r>
              <a:rPr lang="en-GB" dirty="0" smtClean="0"/>
              <a:t>Soluble</a:t>
            </a:r>
          </a:p>
          <a:p>
            <a:r>
              <a:rPr lang="en-GB" dirty="0" smtClean="0"/>
              <a:t>Insoluble</a:t>
            </a:r>
          </a:p>
          <a:p>
            <a:r>
              <a:rPr lang="en-GB" dirty="0" smtClean="0"/>
              <a:t>Transparent</a:t>
            </a:r>
          </a:p>
          <a:p>
            <a:r>
              <a:rPr lang="en-GB" dirty="0" smtClean="0"/>
              <a:t>Opaque</a:t>
            </a:r>
          </a:p>
          <a:p>
            <a:r>
              <a:rPr lang="en-GB" dirty="0" smtClean="0"/>
              <a:t>Translucent</a:t>
            </a:r>
          </a:p>
          <a:p>
            <a:r>
              <a:rPr lang="en-GB" dirty="0" smtClean="0"/>
              <a:t>Electrical Conductor</a:t>
            </a:r>
          </a:p>
          <a:p>
            <a:r>
              <a:rPr lang="en-GB" dirty="0" smtClean="0"/>
              <a:t>Thermal Conductor</a:t>
            </a:r>
          </a:p>
          <a:p>
            <a:r>
              <a:rPr lang="en-GB" dirty="0" smtClean="0"/>
              <a:t>Magnetic</a:t>
            </a:r>
          </a:p>
          <a:p>
            <a:r>
              <a:rPr lang="en-GB" dirty="0" smtClean="0"/>
              <a:t>Non magnetic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359150" y="1698173"/>
            <a:ext cx="6933166" cy="4297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Solid, firm and rigid, not easily broke, scratched or pierced.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A material that can easily change shape.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When it is put in water it ‘disappears.’ It has dissolved and the resulting liquid is called a solution.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When it is put in water it stays as a solid.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Light completely passes through it and you can clearly see through it.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Can not be seen through and does not allow light to pass through it.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Some light passes through it but the light is scattered, so you can’t see clearly through it.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Electric charges can pass through without difficulty.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Materials that allow heat to pas through them easily.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A material that will be attracted to a magnet.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A material that will not be attracted to a magnet.</a:t>
            </a:r>
          </a:p>
          <a:p>
            <a:endParaRPr lang="en-GB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3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01"/>
    </mc:Choice>
    <mc:Fallback xmlns="">
      <p:transition spd="slow" advTm="4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Task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818248"/>
              </p:ext>
            </p:extLst>
          </p:nvPr>
        </p:nvGraphicFramePr>
        <p:xfrm>
          <a:off x="677334" y="1568751"/>
          <a:ext cx="8596665" cy="258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095">
                  <a:extLst>
                    <a:ext uri="{9D8B030D-6E8A-4147-A177-3AD203B41FA5}">
                      <a16:colId xmlns:a16="http://schemas.microsoft.com/office/drawing/2014/main" val="2309617737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3467263863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2629766442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3286587863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453401262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963014193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3953781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Hard/</a:t>
                      </a:r>
                      <a:r>
                        <a:rPr lang="en-GB" sz="1400" baseline="0" dirty="0" smtClean="0"/>
                        <a:t> Soft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Soluble/</a:t>
                      </a:r>
                      <a:r>
                        <a:rPr lang="en-GB" sz="1400" baseline="0" dirty="0" smtClean="0"/>
                        <a:t> Insoluble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Transparent/</a:t>
                      </a:r>
                      <a:r>
                        <a:rPr lang="en-GB" sz="1400" baseline="0" dirty="0" smtClean="0"/>
                        <a:t> Opaque/ Translucent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Electrical Conductor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Thermal Conductor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Magnetic/</a:t>
                      </a:r>
                      <a:r>
                        <a:rPr lang="en-GB" sz="1400" baseline="0" dirty="0" smtClean="0"/>
                        <a:t> Non magnetic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9410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6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77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05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806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87807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7"/>
    </mc:Choice>
    <mc:Fallback xmlns="">
      <p:transition spd="slow" advTm="25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Task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194155"/>
              </p:ext>
            </p:extLst>
          </p:nvPr>
        </p:nvGraphicFramePr>
        <p:xfrm>
          <a:off x="677334" y="1568751"/>
          <a:ext cx="8596665" cy="273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095">
                  <a:extLst>
                    <a:ext uri="{9D8B030D-6E8A-4147-A177-3AD203B41FA5}">
                      <a16:colId xmlns:a16="http://schemas.microsoft.com/office/drawing/2014/main" val="2309617737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3467263863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2629766442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3286587863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453401262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963014193"/>
                    </a:ext>
                  </a:extLst>
                </a:gridCol>
                <a:gridCol w="1228095">
                  <a:extLst>
                    <a:ext uri="{9D8B030D-6E8A-4147-A177-3AD203B41FA5}">
                      <a16:colId xmlns:a16="http://schemas.microsoft.com/office/drawing/2014/main" val="3953781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Hard/</a:t>
                      </a:r>
                      <a:r>
                        <a:rPr lang="en-GB" sz="1400" baseline="0" dirty="0" smtClean="0"/>
                        <a:t> Soft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Soluble/</a:t>
                      </a:r>
                      <a:r>
                        <a:rPr lang="en-GB" sz="1400" baseline="0" dirty="0" smtClean="0"/>
                        <a:t> Insoluble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Transparent/</a:t>
                      </a:r>
                      <a:r>
                        <a:rPr lang="en-GB" sz="1400" baseline="0" dirty="0" smtClean="0"/>
                        <a:t> Opaque/ Translucent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Electrical Conductor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Thermal Conductor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Magnetic/</a:t>
                      </a:r>
                      <a:r>
                        <a:rPr lang="en-GB" sz="1400" baseline="0" dirty="0" smtClean="0"/>
                        <a:t> Non magnetic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9410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Aluminium Foil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Soft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Insoluble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Opaque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Yes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Yes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Non Magnetic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668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77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05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806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87807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77333" y="4614611"/>
            <a:ext cx="8596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https://coolscienceexperimentshq.com/conducting-heat</a:t>
            </a:r>
            <a:r>
              <a:rPr lang="en-GB" dirty="0" smtClean="0">
                <a:hlinkClick r:id="rId4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03"/>
    </mc:Choice>
    <mc:Fallback xmlns="">
      <p:transition spd="slow" advTm="126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1.6|1|0.9|1.2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8" ma:contentTypeDescription="Create a new document." ma:contentTypeScope="" ma:versionID="4ffa799b3fec6bf57bd2356f06067178">
  <xsd:schema xmlns:xsd="http://www.w3.org/2001/XMLSchema" xmlns:xs="http://www.w3.org/2001/XMLSchema" xmlns:p="http://schemas.microsoft.com/office/2006/metadata/properties" xmlns:ns2="b56fac23-60d4-4943-8ef5-74c6083a7b6c" xmlns:ns3="f0bbde43-3ec2-47f7-a6eb-570433dfb687" targetNamespace="http://schemas.microsoft.com/office/2006/metadata/properties" ma:root="true" ma:fieldsID="51f00e166561fa6f343066c065b1ad7b" ns2:_="" ns3:_="">
    <xsd:import namespace="b56fac23-60d4-4943-8ef5-74c6083a7b6c"/>
    <xsd:import namespace="f0bbde43-3ec2-47f7-a6eb-570433df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bde43-3ec2-47f7-a6eb-570433df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0B3B310-4335-4AC5-BF7E-02EF68B8C027}"/>
</file>

<file path=customXml/itemProps2.xml><?xml version="1.0" encoding="utf-8"?>
<ds:datastoreItem xmlns:ds="http://schemas.openxmlformats.org/officeDocument/2006/customXml" ds:itemID="{A9BE0C13-F586-4D3B-8EDF-8DBF0BA023A7}"/>
</file>

<file path=customXml/itemProps3.xml><?xml version="1.0" encoding="utf-8"?>
<ds:datastoreItem xmlns:ds="http://schemas.openxmlformats.org/officeDocument/2006/customXml" ds:itemID="{81BCC893-58D1-4C19-AAB5-7F694CD49582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636</TotalTime>
  <Words>446</Words>
  <Application>Microsoft Office PowerPoint</Application>
  <PresentationFormat>Widescreen</PresentationFormat>
  <Paragraphs>124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</vt:lpstr>
      <vt:lpstr>Science – Properties and Changes of Materials  Lesson 1</vt:lpstr>
      <vt:lpstr>LO: Compare and group together everyday materials on the basis of their properties.</vt:lpstr>
      <vt:lpstr>PowerPoint Presentation</vt:lpstr>
      <vt:lpstr>Antonyms (Opposites)</vt:lpstr>
      <vt:lpstr>Antonyms (Opposites)</vt:lpstr>
      <vt:lpstr>Starter Task</vt:lpstr>
      <vt:lpstr>Vocabulary Check</vt:lpstr>
      <vt:lpstr>Your Task</vt:lpstr>
      <vt:lpstr>Your Task</vt:lpstr>
      <vt:lpstr>Your Task - Support</vt:lpstr>
      <vt:lpstr>Challenge</vt:lpstr>
      <vt:lpstr>Plenary</vt:lpstr>
      <vt:lpstr>Plenary - ANSWERS</vt:lpstr>
      <vt:lpstr>Remote Learning Tracking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– Forces  Lesson 1</dc:title>
  <dc:creator>Amber Dickinson</dc:creator>
  <cp:lastModifiedBy>Paula Candish</cp:lastModifiedBy>
  <cp:revision>97</cp:revision>
  <dcterms:created xsi:type="dcterms:W3CDTF">2021-01-06T13:31:53Z</dcterms:created>
  <dcterms:modified xsi:type="dcterms:W3CDTF">2021-02-26T09:59:47Z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