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9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6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3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8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1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93ED-9982-4CBA-BE98-67B0A7B5C5D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A5DA-C6E5-4431-B69C-B6B5166A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7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75" y="159741"/>
            <a:ext cx="11658631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dirty="0" smtClean="0">
              <a:ln w="0"/>
              <a:latin typeface="Trebuchet MS" panose="020B0603020202020204" pitchFamily="34" charset="0"/>
            </a:endParaRPr>
          </a:p>
          <a:p>
            <a:pPr algn="ctr"/>
            <a:r>
              <a:rPr lang="en-US" sz="4800" dirty="0" smtClean="0">
                <a:ln w="0"/>
                <a:latin typeface="Trebuchet MS" panose="020B0603020202020204" pitchFamily="34" charset="0"/>
              </a:rPr>
              <a:t>Friday 8</a:t>
            </a:r>
            <a:r>
              <a:rPr lang="en-US" sz="4800" baseline="30000" dirty="0" smtClean="0">
                <a:ln w="0"/>
                <a:latin typeface="Trebuchet MS" panose="020B0603020202020204" pitchFamily="34" charset="0"/>
              </a:rPr>
              <a:t>th</a:t>
            </a:r>
            <a:r>
              <a:rPr lang="en-US" sz="4800" dirty="0" smtClean="0">
                <a:ln w="0"/>
                <a:latin typeface="Trebuchet MS" panose="020B0603020202020204" pitchFamily="34" charset="0"/>
              </a:rPr>
              <a:t> January 2020</a:t>
            </a:r>
          </a:p>
          <a:p>
            <a:pPr algn="ctr"/>
            <a:endParaRPr lang="en-US" sz="4800" dirty="0">
              <a:ln w="0"/>
              <a:latin typeface="Trebuchet MS" panose="020B0603020202020204" pitchFamily="34" charset="0"/>
            </a:endParaRPr>
          </a:p>
          <a:p>
            <a:pPr algn="ctr"/>
            <a:r>
              <a:rPr lang="en-US" sz="4800" dirty="0" smtClean="0">
                <a:ln w="0"/>
                <a:latin typeface="Trebuchet MS" panose="020B0603020202020204" pitchFamily="34" charset="0"/>
              </a:rPr>
              <a:t>A</a:t>
            </a:r>
            <a:r>
              <a:rPr lang="en-US" sz="4800" dirty="0" smtClean="0">
                <a:ln w="0"/>
                <a:latin typeface="Trebuchet MS" panose="020B0603020202020204" pitchFamily="34" charset="0"/>
              </a:rPr>
              <a:t>dd </a:t>
            </a:r>
            <a:r>
              <a:rPr lang="en-US" sz="4800" dirty="0" smtClean="0">
                <a:ln w="0"/>
                <a:latin typeface="Trebuchet MS" panose="020B0603020202020204" pitchFamily="34" charset="0"/>
              </a:rPr>
              <a:t>fractions with the same denominator. </a:t>
            </a:r>
          </a:p>
          <a:p>
            <a:endParaRPr lang="en-US" sz="480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21"/>
    </mc:Choice>
    <mc:Fallback>
      <p:transition spd="slow" advTm="13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0614" y="1204070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89408" y="1204070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68202" y="1204070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146996" y="1204070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125790" y="1204070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104584" y="1204070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083378" y="1204070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062172" y="1204070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210614" y="2607581"/>
            <a:ext cx="978794" cy="6825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189408" y="2607581"/>
            <a:ext cx="978794" cy="6825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68202" y="2607581"/>
            <a:ext cx="978794" cy="682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46996" y="2607581"/>
            <a:ext cx="978794" cy="682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125790" y="2607581"/>
            <a:ext cx="978794" cy="682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04584" y="2607581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083378" y="2607581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062172" y="2607581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660450" y="405108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60450" y="457430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514859" y="4574300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63924" y="431269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6034" y="4312690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0479" y="407992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60479" y="460314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4888" y="4603141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94377" y="4079921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69479" y="460314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23888" y="4603141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24208" y="432383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27653" y="409106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27653" y="461428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082062" y="461428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75390" y="763549"/>
            <a:ext cx="112583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How </a:t>
            </a:r>
            <a:r>
              <a:rPr lang="en-US" sz="2000" dirty="0" smtClean="0">
                <a:ln w="0"/>
                <a:latin typeface="Trebuchet MS" panose="020B0603020202020204" pitchFamily="34" charset="0"/>
              </a:rPr>
              <a:t>far do they travel altogether</a:t>
            </a:r>
            <a:r>
              <a:rPr lang="en-US" sz="20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en-US" sz="200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4821653" y="1738688"/>
            <a:ext cx="587107" cy="8729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210614" y="5595346"/>
            <a:ext cx="978794" cy="682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189408" y="5595346"/>
            <a:ext cx="978794" cy="682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168202" y="5595346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146996" y="5595346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25790" y="5595346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104584" y="5595346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083378" y="5595346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8062172" y="5595346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8"/>
    </mc:Choice>
    <mc:Fallback>
      <p:transition spd="slow" advTm="14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Your Turn</a:t>
            </a:r>
            <a:endParaRPr lang="en-US" sz="280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171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365" y="1472276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2580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96494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688" y="1472276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2380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2395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2589" y="1472276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46804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95869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80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32586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82592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32598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82604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32610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782616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32622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482628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332634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182640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67"/>
    </mc:Choice>
    <mc:Fallback>
      <p:transition spd="slow" advTm="2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171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365" y="1472276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2580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96494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688" y="1472276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4386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2395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2589" y="1472276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46804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95869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80" y="3812147"/>
            <a:ext cx="850006" cy="811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32586" y="3812147"/>
            <a:ext cx="850006" cy="811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82592" y="3812147"/>
            <a:ext cx="850006" cy="811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32598" y="3812147"/>
            <a:ext cx="850006" cy="811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82604" y="3812147"/>
            <a:ext cx="850006" cy="811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32610" y="3812147"/>
            <a:ext cx="850006" cy="8113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782616" y="3812147"/>
            <a:ext cx="850006" cy="811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632622" y="3812147"/>
            <a:ext cx="850006" cy="811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482628" y="3812147"/>
            <a:ext cx="850006" cy="811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332634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182640" y="3812147"/>
            <a:ext cx="850006" cy="811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27341" y="2188241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one elevenths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5280" y="1083485"/>
            <a:ext cx="1904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+ 4 + 3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08113" y="1661557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757488" y="1617984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38096" y="127593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02613" y="1014329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91029" y="1537549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055244" y="153754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56649" y="2184776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Nine one elevenths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95664" y="2184778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Four one elevenths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91565" y="2184777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 one elevenths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56"/>
    </mc:Choice>
    <mc:Fallback>
      <p:transition spd="slow" advTm="17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Your Turn</a:t>
            </a:r>
            <a:endParaRPr lang="en-US" sz="280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445" y="10649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445" y="158818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9854" y="158818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0903" y="83351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50903" y="161834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22700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7217" y="949056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5439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39848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9854" y="37287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854" y="42519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4263" y="425196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05312" y="413605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54377" y="38744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5312" y="349729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505312" y="428212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577109" y="38744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3654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76168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48682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21196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93710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66224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38738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22922" y="3685347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654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76168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48682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21196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93710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966224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0387383" y="3844656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6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97"/>
    </mc:Choice>
    <mc:Fallback>
      <p:transition spd="slow" advTm="41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5445" y="10649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445" y="158818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9854" y="158818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0903" y="83351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50903" y="161834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22700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7217" y="949056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5439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39848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9854" y="37287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854" y="42519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4263" y="425196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05312" y="413605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54377" y="38744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5312" y="349729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505312" y="4282121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577109" y="387444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36543" y="1230219"/>
            <a:ext cx="725140" cy="493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761683" y="1230219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486823" y="1230219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211963" y="1230219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937103" y="1230219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66224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387383" y="1230219"/>
            <a:ext cx="725140" cy="493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22922" y="3685347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36543" y="3844656"/>
            <a:ext cx="725140" cy="493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761683" y="3844656"/>
            <a:ext cx="725140" cy="493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486823" y="3844656"/>
            <a:ext cx="725140" cy="493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211963" y="3844656"/>
            <a:ext cx="725140" cy="4930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937103" y="3844656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9662243" y="3844656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0387383" y="3844656"/>
            <a:ext cx="725140" cy="49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795421" y="818433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06902" y="1627103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65743" y="4281757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65743" y="3496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22"/>
    </mc:Choice>
    <mc:Fallback>
      <p:transition spd="slow" advTm="22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254977"/>
            <a:ext cx="11702561" cy="6400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Challenge One                                                 Challenge Three</a:t>
            </a: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Challenge Two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171" y="905609"/>
            <a:ext cx="2758221" cy="2428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720" y="3595418"/>
            <a:ext cx="2643003" cy="2093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281" y="3595417"/>
            <a:ext cx="2923843" cy="2093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07" y="3898096"/>
            <a:ext cx="5022755" cy="2757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31" y="766725"/>
            <a:ext cx="6172586" cy="20142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2"/>
    </mc:Choice>
    <mc:Fallback>
      <p:transition spd="slow" advTm="15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48015" y="2347185"/>
            <a:ext cx="1292469" cy="107266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82" y="3650263"/>
            <a:ext cx="1341236" cy="1121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0475" y="2495550"/>
            <a:ext cx="70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+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6315075" y="2495550"/>
            <a:ext cx="85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=</a:t>
            </a:r>
            <a:endParaRPr lang="en-GB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7191375" y="1951226"/>
            <a:ext cx="93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7</a:t>
            </a:r>
            <a:endParaRPr lang="en-GB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172325" y="3280380"/>
            <a:ext cx="1571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9</a:t>
            </a:r>
            <a:endParaRPr lang="en-GB" sz="9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96125" y="3385038"/>
            <a:ext cx="10572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" y="4772025"/>
            <a:ext cx="1207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This is the answer. What could the question be?</a:t>
            </a:r>
            <a:endParaRPr lang="en-GB" sz="4800" dirty="0"/>
          </a:p>
        </p:txBody>
      </p:sp>
      <p:sp>
        <p:nvSpPr>
          <p:cNvPr id="13" name="Rectangle 12"/>
          <p:cNvSpPr/>
          <p:nvPr/>
        </p:nvSpPr>
        <p:spPr>
          <a:xfrm>
            <a:off x="2339956" y="3699364"/>
            <a:ext cx="1292469" cy="107266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28797" y="2347184"/>
            <a:ext cx="1292469" cy="107266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24"/>
    </mc:Choice>
    <mc:Fallback>
      <p:transition spd="slow" advTm="2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" y="5886450"/>
            <a:ext cx="1207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This is the answer. What could the question be?</a:t>
            </a:r>
            <a:endParaRPr lang="en-GB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47" y="1560422"/>
            <a:ext cx="4428845" cy="20495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4950" y="1690688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1</a:t>
            </a:r>
            <a:endParaRPr lang="en-GB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775" y="1690688"/>
            <a:ext cx="1189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6</a:t>
            </a:r>
            <a:endParaRPr lang="en-GB" sz="6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117" y="1476375"/>
            <a:ext cx="4384054" cy="20288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33542" y="1552434"/>
            <a:ext cx="1152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2</a:t>
            </a:r>
            <a:endParaRPr lang="en-GB" sz="6600" dirty="0"/>
          </a:p>
        </p:txBody>
      </p:sp>
      <p:sp>
        <p:nvSpPr>
          <p:cNvPr id="20" name="TextBox 19"/>
          <p:cNvSpPr txBox="1"/>
          <p:nvPr/>
        </p:nvSpPr>
        <p:spPr>
          <a:xfrm>
            <a:off x="8338492" y="1570899"/>
            <a:ext cx="956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5</a:t>
            </a:r>
            <a:endParaRPr lang="en-GB" sz="6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846" y="3781668"/>
            <a:ext cx="4548188" cy="21047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46937" y="3947457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3</a:t>
            </a:r>
            <a:endParaRPr lang="en-GB" sz="6600" dirty="0"/>
          </a:p>
        </p:txBody>
      </p:sp>
      <p:sp>
        <p:nvSpPr>
          <p:cNvPr id="23" name="TextBox 22"/>
          <p:cNvSpPr txBox="1"/>
          <p:nvPr/>
        </p:nvSpPr>
        <p:spPr>
          <a:xfrm>
            <a:off x="5267325" y="3886974"/>
            <a:ext cx="885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4</a:t>
            </a:r>
            <a:endParaRPr lang="en-GB" sz="6600" dirty="0"/>
          </a:p>
        </p:txBody>
      </p:sp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7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87"/>
    </mc:Choice>
    <mc:Fallback>
      <p:transition spd="slow" advTm="37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634" y="-721580"/>
            <a:ext cx="11702561" cy="6400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Challenge One                                                 Challenge Three</a:t>
            </a: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Trebuchet MS" panose="020B0603020202020204" pitchFamily="34" charset="0"/>
              </a:rPr>
              <a:t>Challenge Two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71" y="905609"/>
            <a:ext cx="2758221" cy="2428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20" y="3595418"/>
            <a:ext cx="2643003" cy="2093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281" y="3595417"/>
            <a:ext cx="2923843" cy="2093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7" y="3993346"/>
            <a:ext cx="5022755" cy="2757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31" y="766725"/>
            <a:ext cx="6172586" cy="201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8112" y="-67962"/>
            <a:ext cx="328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Answers</a:t>
            </a:r>
            <a:endParaRPr lang="en-GB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52625" y="90560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</a:p>
          <a:p>
            <a:r>
              <a:rPr lang="en-GB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2625" y="1952625"/>
            <a:ext cx="54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</a:p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591175" y="905609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</a:p>
          <a:p>
            <a:r>
              <a:rPr lang="en-GB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91175" y="2065622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</a:p>
          <a:p>
            <a:r>
              <a:rPr lang="en-GB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874" y="3947842"/>
            <a:ext cx="35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13709" y="4505143"/>
            <a:ext cx="42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013709" y="5042291"/>
            <a:ext cx="4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</a:p>
          <a:p>
            <a:r>
              <a:rPr lang="en-GB" dirty="0"/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2625" y="5600254"/>
            <a:ext cx="42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</a:t>
            </a:r>
          </a:p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979391" y="6177262"/>
            <a:ext cx="5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</a:p>
          <a:p>
            <a:r>
              <a:rPr lang="en-GB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3378" y="392078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651414" y="4478414"/>
            <a:ext cx="41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33378" y="5049020"/>
            <a:ext cx="35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</a:p>
          <a:p>
            <a:r>
              <a:rPr lang="en-GB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3378" y="5606654"/>
            <a:ext cx="40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</a:p>
          <a:p>
            <a:r>
              <a:rPr lang="en-GB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04803" y="6177262"/>
            <a:ext cx="47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</a:p>
          <a:p>
            <a:r>
              <a:rPr lang="en-GB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4260" y="1952624"/>
            <a:ext cx="54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</a:p>
          <a:p>
            <a:r>
              <a:rPr lang="en-GB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5288" y="1952623"/>
            <a:ext cx="76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</a:p>
          <a:p>
            <a:r>
              <a:rPr lang="en-GB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20175" y="12287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</a:t>
            </a:r>
          </a:p>
          <a:p>
            <a:r>
              <a:rPr lang="en-GB" dirty="0"/>
              <a:t>8</a:t>
            </a:r>
          </a:p>
        </p:txBody>
      </p:sp>
      <p:cxnSp>
        <p:nvCxnSpPr>
          <p:cNvPr id="32" name="Straight Connector 31"/>
          <p:cNvCxnSpPr>
            <a:stCxn id="28" idx="1"/>
          </p:cNvCxnSpPr>
          <p:nvPr/>
        </p:nvCxnSpPr>
        <p:spPr>
          <a:xfrm flipV="1">
            <a:off x="8614260" y="2275788"/>
            <a:ext cx="271462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341" y="1548890"/>
            <a:ext cx="280440" cy="60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341" y="1590697"/>
            <a:ext cx="280440" cy="60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746" y="2275788"/>
            <a:ext cx="280440" cy="609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94392" y="3997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7354776" y="4098589"/>
            <a:ext cx="59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2</a:t>
            </a:r>
          </a:p>
          <a:p>
            <a:r>
              <a:rPr lang="en-GB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50987" y="4064299"/>
            <a:ext cx="65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</a:p>
          <a:p>
            <a:r>
              <a:rPr lang="en-GB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3987" y="4895382"/>
            <a:ext cx="63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</a:p>
          <a:p>
            <a:r>
              <a:rPr lang="en-GB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4696" y="5259578"/>
            <a:ext cx="43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9686186" y="4018132"/>
            <a:ext cx="49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0357046" y="4000649"/>
            <a:ext cx="45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10371710" y="4434336"/>
            <a:ext cx="47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11023362" y="4022863"/>
            <a:ext cx="49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3252" y="4346359"/>
            <a:ext cx="548688" cy="63344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141277" y="4810179"/>
            <a:ext cx="49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0114454" y="5239567"/>
            <a:ext cx="54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0835757" y="4819641"/>
            <a:ext cx="43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10815258" y="527695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7115" y="2130208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115" y="3300039"/>
            <a:ext cx="559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85934" y="3128168"/>
            <a:ext cx="1262129" cy="1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96884" y="1791355"/>
            <a:ext cx="1004552" cy="430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47309" y="1330935"/>
            <a:ext cx="21194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Numerator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4549" y="4301271"/>
            <a:ext cx="21194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Denominator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10637" y="3867821"/>
            <a:ext cx="927278" cy="433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0913" y="936002"/>
            <a:ext cx="901521" cy="7642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442434" y="936002"/>
            <a:ext cx="901521" cy="7642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343955" y="936002"/>
            <a:ext cx="901521" cy="76426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196758" y="936002"/>
            <a:ext cx="901521" cy="7642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141816" y="177079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1816" y="2294011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992550" y="2294011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429868" y="2678651"/>
            <a:ext cx="2569051" cy="23183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ie 30"/>
          <p:cNvSpPr/>
          <p:nvPr/>
        </p:nvSpPr>
        <p:spPr>
          <a:xfrm>
            <a:off x="8431543" y="2678651"/>
            <a:ext cx="2567376" cy="2318352"/>
          </a:xfrm>
          <a:prstGeom prst="pie">
            <a:avLst>
              <a:gd name="adj1" fmla="val 25988"/>
              <a:gd name="adj2" fmla="val 1620000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727273" y="2678651"/>
            <a:ext cx="0" cy="2318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2"/>
            <a:endCxn id="31" idx="0"/>
          </p:cNvCxnSpPr>
          <p:nvPr/>
        </p:nvCxnSpPr>
        <p:spPr>
          <a:xfrm>
            <a:off x="8429868" y="3837827"/>
            <a:ext cx="25690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525134" y="511007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25134" y="5633299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379543" y="5633299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107732" y="5644474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07732" y="6167694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962141" y="6167694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83685" y="-8071"/>
            <a:ext cx="562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Trebuchet MS" panose="020B0603020202020204" pitchFamily="34" charset="0"/>
              </a:rPr>
              <a:t>Let’s Revise! </a:t>
            </a:r>
            <a:endParaRPr lang="en-GB" sz="48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94" y="4949432"/>
            <a:ext cx="1676400" cy="1676400"/>
          </a:xfrm>
          <a:prstGeom prst="rect">
            <a:avLst/>
          </a:prstGeom>
        </p:spPr>
      </p:pic>
      <p:pic>
        <p:nvPicPr>
          <p:cNvPr id="1026" name="Picture 2" descr="Fraction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4949432"/>
            <a:ext cx="2143216" cy="16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096" y="5488745"/>
            <a:ext cx="1009650" cy="120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740" y="375038"/>
            <a:ext cx="1885950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0174" y="584084"/>
            <a:ext cx="1012024" cy="1213209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59"/>
    </mc:Choice>
    <mc:Fallback>
      <p:transition spd="slow" advTm="44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1354" y="47253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35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576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89677" y="47253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9677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44086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9315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5261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5854" y="472538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+ 3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8000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12409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77975" y="73414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2492" y="472538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0714" y="995758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895123" y="995758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0524" y="1703644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fifth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88847" y="1703644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 one fifths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7429" y="4778062"/>
            <a:ext cx="1071797" cy="862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567284" y="4778062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37139" y="4778062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06994" y="4778062"/>
            <a:ext cx="1071797" cy="862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777375" y="4778062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21354" y="275013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1354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5763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89677" y="275013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89677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844086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93151" y="3011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5261" y="3011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35854" y="2750135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8000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812409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77975" y="301174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42492" y="2750135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40714" y="327335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895123" y="3273355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20524" y="3981241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fifth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88847" y="3981241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 one fifths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1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60"/>
    </mc:Choice>
    <mc:Fallback>
      <p:transition spd="slow" advTm="6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2925" y="122845"/>
            <a:ext cx="41750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u="sng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Recap</a:t>
            </a:r>
            <a:endParaRPr lang="en-US" sz="2800" u="sng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6461" y="1138129"/>
            <a:ext cx="80879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How do you </a:t>
            </a:r>
            <a:r>
              <a:rPr lang="en-US" sz="28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add </a:t>
            </a:r>
            <a:r>
              <a:rPr lang="en-US" sz="28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fractions when the denominator is the same?</a:t>
            </a:r>
            <a:endParaRPr lang="en-US" sz="280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090172"/>
            <a:ext cx="8443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n w="0"/>
                <a:solidFill>
                  <a:prstClr val="black"/>
                </a:solidFill>
                <a:latin typeface="Trebuchet MS" panose="020B0603020202020204" pitchFamily="34" charset="0"/>
              </a:rPr>
              <a:t>S.C:</a:t>
            </a:r>
          </a:p>
          <a:p>
            <a:pPr lvl="0"/>
            <a:endParaRPr lang="en-US" sz="2800" dirty="0">
              <a:ln w="0"/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latin typeface="Trebuchet MS" panose="020B0603020202020204" pitchFamily="34" charset="0"/>
              </a:rPr>
              <a:t>Identify the numerator and denominator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latin typeface="Trebuchet MS" panose="020B0603020202020204" pitchFamily="34" charset="0"/>
              </a:rPr>
              <a:t>Calculate with the numerators</a:t>
            </a:r>
          </a:p>
          <a:p>
            <a:pPr lvl="0"/>
            <a:r>
              <a:rPr lang="en-US" sz="2800" dirty="0">
                <a:ln w="0"/>
                <a:solidFill>
                  <a:prstClr val="black"/>
                </a:solidFill>
                <a:latin typeface="Trebuchet MS" panose="020B0603020202020204" pitchFamily="34" charset="0"/>
              </a:rPr>
              <a:t>Keep the denominator the same</a:t>
            </a:r>
            <a:endParaRPr lang="en-US" sz="2800" dirty="0">
              <a:ln w="0"/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0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10"/>
    </mc:Choice>
    <mc:Fallback>
      <p:transition spd="slow" advTm="24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1762" y="3245476"/>
            <a:ext cx="1661374" cy="1828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8052" y="141668"/>
            <a:ext cx="11412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Your Turn</a:t>
            </a:r>
            <a:endParaRPr lang="en-US" sz="400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171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171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2580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96494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494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Pie 1"/>
          <p:cNvSpPr/>
          <p:nvPr/>
        </p:nvSpPr>
        <p:spPr>
          <a:xfrm>
            <a:off x="391028" y="3245476"/>
            <a:ext cx="1672108" cy="1828800"/>
          </a:xfrm>
          <a:prstGeom prst="pie">
            <a:avLst>
              <a:gd name="adj1" fmla="val 10750434"/>
              <a:gd name="adj2" fmla="val 162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86777" y="3245476"/>
            <a:ext cx="1661374" cy="1828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e 13"/>
          <p:cNvSpPr/>
          <p:nvPr/>
        </p:nvSpPr>
        <p:spPr>
          <a:xfrm>
            <a:off x="3449582" y="3245476"/>
            <a:ext cx="1609303" cy="1828800"/>
          </a:xfrm>
          <a:prstGeom prst="pie">
            <a:avLst>
              <a:gd name="adj1" fmla="val 16216686"/>
              <a:gd name="adj2" fmla="val 215999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3" idx="4"/>
          </p:cNvCxnSpPr>
          <p:nvPr/>
        </p:nvCxnSpPr>
        <p:spPr>
          <a:xfrm>
            <a:off x="1232449" y="3245476"/>
            <a:ext cx="0" cy="1828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6"/>
          </p:cNvCxnSpPr>
          <p:nvPr/>
        </p:nvCxnSpPr>
        <p:spPr>
          <a:xfrm flipV="1">
            <a:off x="401762" y="4159876"/>
            <a:ext cx="1661374" cy="12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5574" y="3232674"/>
            <a:ext cx="0" cy="1828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76043" y="4147074"/>
            <a:ext cx="1661374" cy="12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2084" y="3885464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47347" y="389186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49955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64707" y="3013502"/>
            <a:ext cx="2569051" cy="23183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8362112" y="3013502"/>
            <a:ext cx="0" cy="2318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2"/>
          </p:cNvCxnSpPr>
          <p:nvPr/>
        </p:nvCxnSpPr>
        <p:spPr>
          <a:xfrm>
            <a:off x="7064707" y="4172678"/>
            <a:ext cx="25690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99" y="498826"/>
            <a:ext cx="4537128" cy="1235059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78"/>
    </mc:Choice>
    <mc:Fallback>
      <p:transition spd="slow" advTm="25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1762" y="3245476"/>
            <a:ext cx="1661374" cy="1828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171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171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2580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96494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494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Pie 1"/>
          <p:cNvSpPr/>
          <p:nvPr/>
        </p:nvSpPr>
        <p:spPr>
          <a:xfrm>
            <a:off x="391028" y="3245476"/>
            <a:ext cx="1672108" cy="1828800"/>
          </a:xfrm>
          <a:prstGeom prst="pie">
            <a:avLst>
              <a:gd name="adj1" fmla="val 10750434"/>
              <a:gd name="adj2" fmla="val 162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86777" y="3245476"/>
            <a:ext cx="1661374" cy="1828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e 13"/>
          <p:cNvSpPr/>
          <p:nvPr/>
        </p:nvSpPr>
        <p:spPr>
          <a:xfrm>
            <a:off x="3449582" y="3245476"/>
            <a:ext cx="1609303" cy="1828800"/>
          </a:xfrm>
          <a:prstGeom prst="pie">
            <a:avLst>
              <a:gd name="adj1" fmla="val 16216686"/>
              <a:gd name="adj2" fmla="val 215999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endCxn id="3" idx="4"/>
          </p:cNvCxnSpPr>
          <p:nvPr/>
        </p:nvCxnSpPr>
        <p:spPr>
          <a:xfrm>
            <a:off x="1232449" y="3245476"/>
            <a:ext cx="0" cy="1828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" idx="6"/>
          </p:cNvCxnSpPr>
          <p:nvPr/>
        </p:nvCxnSpPr>
        <p:spPr>
          <a:xfrm flipV="1">
            <a:off x="401762" y="4159876"/>
            <a:ext cx="1661374" cy="12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5574" y="3232674"/>
            <a:ext cx="0" cy="1828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76043" y="4147074"/>
            <a:ext cx="1661374" cy="12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2084" y="3885464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47347" y="3891865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49955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64707" y="3013502"/>
            <a:ext cx="2569051" cy="23183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8362112" y="3013502"/>
            <a:ext cx="0" cy="2318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2"/>
          </p:cNvCxnSpPr>
          <p:nvPr/>
        </p:nvCxnSpPr>
        <p:spPr>
          <a:xfrm>
            <a:off x="7064707" y="4172678"/>
            <a:ext cx="25690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2181" y="2153907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quarter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10504" y="2151127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quarter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81644" y="949056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+ 1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94513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748922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1448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79005" y="949056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77227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831636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18766" y="2151127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o</a:t>
            </a:r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 quarters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Pie 36"/>
          <p:cNvSpPr/>
          <p:nvPr/>
        </p:nvSpPr>
        <p:spPr>
          <a:xfrm>
            <a:off x="7075442" y="3013502"/>
            <a:ext cx="2558316" cy="2318352"/>
          </a:xfrm>
          <a:prstGeom prst="pie">
            <a:avLst>
              <a:gd name="adj1" fmla="val 16216686"/>
              <a:gd name="adj2" fmla="val 215999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>
            <a:off x="7053973" y="3013502"/>
            <a:ext cx="2579785" cy="2318352"/>
          </a:xfrm>
          <a:prstGeom prst="pie">
            <a:avLst>
              <a:gd name="adj1" fmla="val 10750434"/>
              <a:gd name="adj2" fmla="val 1620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37" y="403278"/>
            <a:ext cx="4535817" cy="1231499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0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66"/>
    </mc:Choice>
    <mc:Fallback>
      <p:transition spd="slow" advTm="15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Your Turn</a:t>
            </a:r>
            <a:endParaRPr lang="en-US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171" y="110360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171" y="162682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2580" y="1626822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96494" y="110360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6494" y="162682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50903" y="1626822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99968" y="136521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9955" y="1365212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4246" y="3627131"/>
            <a:ext cx="1071797" cy="862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374101" y="3627131"/>
            <a:ext cx="1071797" cy="862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43956" y="3627131"/>
            <a:ext cx="1071797" cy="862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513811" y="3627131"/>
            <a:ext cx="1071797" cy="8628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584192" y="3627131"/>
            <a:ext cx="1071797" cy="862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417" y="399301"/>
            <a:ext cx="4535817" cy="1231499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80"/>
    </mc:Choice>
    <mc:Fallback>
      <p:transition spd="slow" advTm="19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411" y="3790699"/>
            <a:ext cx="1071797" cy="86288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64266" y="3790699"/>
            <a:ext cx="1071797" cy="86288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634121" y="3790699"/>
            <a:ext cx="1071797" cy="86288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703976" y="3790699"/>
            <a:ext cx="1071797" cy="86288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74357" y="3790699"/>
            <a:ext cx="1071797" cy="862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828171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8171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82580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796494" y="94905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96494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650903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899968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9955" y="12106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2181" y="2153907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Three one fifths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10504" y="2151127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one fifths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81645" y="949056"/>
            <a:ext cx="11544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28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94513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748922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8047463" y="13630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79005" y="949056"/>
            <a:ext cx="404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77227" y="147227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831636" y="1472276"/>
            <a:ext cx="725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418766" y="2151127"/>
            <a:ext cx="16059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Five one fifths 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66888" y="1363066"/>
            <a:ext cx="404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95285" y="1210666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49602" y="2151127"/>
            <a:ext cx="16059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whole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602" y="0"/>
            <a:ext cx="4535817" cy="12314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2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89"/>
    </mc:Choice>
    <mc:Fallback>
      <p:transition spd="slow" advTm="1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52" y="141668"/>
            <a:ext cx="114129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Your Turn</a:t>
            </a:r>
            <a:endParaRPr lang="en-US" sz="2800" cap="none" spc="0" dirty="0">
              <a:ln w="0"/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0614" y="2253804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89408" y="2253804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168202" y="2253804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146996" y="2253804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125790" y="2253804"/>
            <a:ext cx="978794" cy="6825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104584" y="2253804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083378" y="2253804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062172" y="2253804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78052" y="1394086"/>
            <a:ext cx="112583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mouse travels 5/8 of a </a:t>
            </a:r>
            <a:r>
              <a:rPr lang="en-US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metre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0614" y="4569855"/>
            <a:ext cx="978794" cy="6825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189408" y="4569855"/>
            <a:ext cx="978794" cy="6825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68202" y="4569855"/>
            <a:ext cx="978794" cy="682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46996" y="4569855"/>
            <a:ext cx="978794" cy="682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125790" y="4569855"/>
            <a:ext cx="978794" cy="6825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04584" y="4569855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083378" y="4569855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062172" y="4569855"/>
            <a:ext cx="978794" cy="68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78051" y="3890441"/>
            <a:ext cx="112583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other mouse travels 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2/8 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of a </a:t>
            </a:r>
            <a:r>
              <a:rPr lang="en-US" sz="2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metre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8051" y="5791617"/>
            <a:ext cx="112583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</a:t>
            </a:r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far do they travel altogether?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90"/>
    </mc:Choice>
    <mc:Fallback>
      <p:transition spd="slow" advTm="22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363</Words>
  <Application>Microsoft Office PowerPoint</Application>
  <PresentationFormat>Widescreen</PresentationFormat>
  <Paragraphs>243</Paragraphs>
  <Slides>18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  <vt:lpstr>Plenary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Gregory</dc:creator>
  <cp:lastModifiedBy>Paula Candish</cp:lastModifiedBy>
  <cp:revision>17</cp:revision>
  <dcterms:created xsi:type="dcterms:W3CDTF">2016-12-12T20:54:55Z</dcterms:created>
  <dcterms:modified xsi:type="dcterms:W3CDTF">2021-01-07T12:22:27Z</dcterms:modified>
</cp:coreProperties>
</file>