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37D355-2AD4-44EE-A716-1A91DDB87A1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379734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37D355-2AD4-44EE-A716-1A91DDB87A1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169910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37D355-2AD4-44EE-A716-1A91DDB87A1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367134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37D355-2AD4-44EE-A716-1A91DDB87A1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35080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37D355-2AD4-44EE-A716-1A91DDB87A1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289544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37D355-2AD4-44EE-A716-1A91DDB87A1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110668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37D355-2AD4-44EE-A716-1A91DDB87A1A}"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67163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37D355-2AD4-44EE-A716-1A91DDB87A1A}"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188744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7D355-2AD4-44EE-A716-1A91DDB87A1A}"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228859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37D355-2AD4-44EE-A716-1A91DDB87A1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240725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37D355-2AD4-44EE-A716-1A91DDB87A1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F77CC-CD72-4FF2-8B09-1CD51CEF9F97}" type="slidenum">
              <a:rPr lang="en-GB" smtClean="0"/>
              <a:t>‹#›</a:t>
            </a:fld>
            <a:endParaRPr lang="en-GB"/>
          </a:p>
        </p:txBody>
      </p:sp>
    </p:spTree>
    <p:extLst>
      <p:ext uri="{BB962C8B-B14F-4D97-AF65-F5344CB8AC3E}">
        <p14:creationId xmlns:p14="http://schemas.microsoft.com/office/powerpoint/2010/main" val="323960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7D355-2AD4-44EE-A716-1A91DDB87A1A}" type="datetimeFigureOut">
              <a:rPr lang="en-GB" smtClean="0"/>
              <a:t>12/01/2021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F77CC-CD72-4FF2-8B09-1CD51CEF9F97}" type="slidenum">
              <a:rPr lang="en-GB" smtClean="0"/>
              <a:t>‹#›</a:t>
            </a:fld>
            <a:endParaRPr lang="en-GB"/>
          </a:p>
        </p:txBody>
      </p:sp>
    </p:spTree>
    <p:extLst>
      <p:ext uri="{BB962C8B-B14F-4D97-AF65-F5344CB8AC3E}">
        <p14:creationId xmlns:p14="http://schemas.microsoft.com/office/powerpoint/2010/main" val="129934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hyperlink" Target="https://www.youtube.com/watch?v=q94mPWu0Ej8"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64699"/>
          </a:xfrm>
        </p:spPr>
        <p:txBody>
          <a:bodyPr>
            <a:normAutofit fontScale="90000"/>
          </a:bodyPr>
          <a:lstStyle/>
          <a:p>
            <a:r>
              <a:rPr lang="en-GB" dirty="0" smtClean="0"/>
              <a:t>L.O</a:t>
            </a:r>
            <a:r>
              <a:rPr lang="en-GB" dirty="0" smtClean="0"/>
              <a:t>. Use </a:t>
            </a:r>
            <a:r>
              <a:rPr lang="en-GB" dirty="0" smtClean="0"/>
              <a:t>past tense consistently</a:t>
            </a:r>
            <a:endParaRPr lang="en-GB" dirty="0"/>
          </a:p>
        </p:txBody>
      </p:sp>
      <p:sp>
        <p:nvSpPr>
          <p:cNvPr id="3" name="Subtitle 2"/>
          <p:cNvSpPr>
            <a:spLocks noGrp="1"/>
          </p:cNvSpPr>
          <p:nvPr>
            <p:ph type="subTitle" idx="1"/>
          </p:nvPr>
        </p:nvSpPr>
        <p:spPr>
          <a:xfrm>
            <a:off x="1524000" y="2145323"/>
            <a:ext cx="9144000" cy="3112477"/>
          </a:xfrm>
        </p:spPr>
        <p:txBody>
          <a:bodyPr/>
          <a:lstStyle/>
          <a:p>
            <a:pPr algn="l"/>
            <a:r>
              <a:rPr lang="en-GB" dirty="0" smtClean="0"/>
              <a:t>Explain that we use past tense when we recount things that have happened in the past.</a:t>
            </a:r>
          </a:p>
          <a:p>
            <a:pPr algn="l"/>
            <a:r>
              <a:rPr lang="en-GB" dirty="0" smtClean="0"/>
              <a:t>Identify verbs in </a:t>
            </a:r>
            <a:r>
              <a:rPr lang="en-GB" dirty="0" smtClean="0"/>
              <a:t>sentences.</a:t>
            </a:r>
            <a:endParaRPr lang="en-GB" dirty="0" smtClean="0"/>
          </a:p>
          <a:p>
            <a:pPr algn="l"/>
            <a:r>
              <a:rPr lang="en-GB" dirty="0" smtClean="0"/>
              <a:t>Identify the past tense of </a:t>
            </a:r>
            <a:r>
              <a:rPr lang="en-GB" dirty="0" smtClean="0"/>
              <a:t>verbs.</a:t>
            </a:r>
            <a:endParaRPr lang="en-GB" dirty="0" smtClean="0"/>
          </a:p>
          <a:p>
            <a:pPr algn="l"/>
            <a:r>
              <a:rPr lang="en-GB" dirty="0" smtClean="0"/>
              <a:t>Convert present tense verbs into past </a:t>
            </a:r>
            <a:r>
              <a:rPr lang="en-GB" dirty="0" smtClean="0"/>
              <a:t>tense.</a:t>
            </a:r>
            <a:endParaRPr lang="en-GB" dirty="0" smtClean="0"/>
          </a:p>
          <a:p>
            <a:pPr algn="l"/>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13742949"/>
      </p:ext>
    </p:extLst>
  </p:cSld>
  <p:clrMapOvr>
    <a:masterClrMapping/>
  </p:clrMapOvr>
  <mc:AlternateContent xmlns:mc="http://schemas.openxmlformats.org/markup-compatibility/2006" xmlns:p14="http://schemas.microsoft.com/office/powerpoint/2010/main">
    <mc:Choice Requires="p14">
      <p:transition spd="slow" p14:dur="2000" advTm="18566"/>
    </mc:Choice>
    <mc:Fallback xmlns="">
      <p:transition spd="slow" advTm="18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4"/>
          <a:stretch>
            <a:fillRect/>
          </a:stretch>
        </p:blipFill>
        <p:spPr>
          <a:xfrm>
            <a:off x="474332" y="365125"/>
            <a:ext cx="11546453" cy="5297121"/>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72856147"/>
      </p:ext>
    </p:extLst>
  </p:cSld>
  <p:clrMapOvr>
    <a:masterClrMapping/>
  </p:clrMapOvr>
  <mc:AlternateContent xmlns:mc="http://schemas.openxmlformats.org/markup-compatibility/2006" xmlns:p14="http://schemas.microsoft.com/office/powerpoint/2010/main">
    <mc:Choice Requires="p14">
      <p:transition spd="slow" p14:dur="2000" advTm="20474"/>
    </mc:Choice>
    <mc:Fallback xmlns="">
      <p:transition spd="slow" advTm="20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3844" y="486602"/>
            <a:ext cx="11644312" cy="4429977"/>
          </a:xfrm>
          <a:prstGeom prst="rect">
            <a:avLst/>
          </a:prstGeom>
        </p:spPr>
      </p:pic>
    </p:spTree>
    <p:extLst>
      <p:ext uri="{BB962C8B-B14F-4D97-AF65-F5344CB8AC3E}">
        <p14:creationId xmlns:p14="http://schemas.microsoft.com/office/powerpoint/2010/main" val="353228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66102" y="743268"/>
            <a:ext cx="11059795" cy="5623966"/>
          </a:xfrm>
          <a:prstGeom prst="rect">
            <a:avLst/>
          </a:prstGeom>
        </p:spPr>
      </p:pic>
    </p:spTree>
    <p:extLst>
      <p:ext uri="{BB962C8B-B14F-4D97-AF65-F5344CB8AC3E}">
        <p14:creationId xmlns:p14="http://schemas.microsoft.com/office/powerpoint/2010/main" val="400543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07987" y="567017"/>
            <a:ext cx="11376025" cy="5185130"/>
          </a:xfrm>
          <a:prstGeom prst="rect">
            <a:avLst/>
          </a:prstGeom>
        </p:spPr>
      </p:pic>
    </p:spTree>
    <p:extLst>
      <p:ext uri="{BB962C8B-B14F-4D97-AF65-F5344CB8AC3E}">
        <p14:creationId xmlns:p14="http://schemas.microsoft.com/office/powerpoint/2010/main" val="23937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75504" y="428014"/>
            <a:ext cx="10640991" cy="5748949"/>
          </a:xfrm>
          <a:prstGeom prst="rect">
            <a:avLst/>
          </a:prstGeom>
        </p:spPr>
      </p:pic>
    </p:spTree>
    <p:extLst>
      <p:ext uri="{BB962C8B-B14F-4D97-AF65-F5344CB8AC3E}">
        <p14:creationId xmlns:p14="http://schemas.microsoft.com/office/powerpoint/2010/main" val="1733015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615" y="0"/>
            <a:ext cx="10515600" cy="5887596"/>
          </a:xfrm>
        </p:spPr>
        <p:txBody>
          <a:bodyPr>
            <a:noAutofit/>
          </a:bodyPr>
          <a:lstStyle/>
          <a:p>
            <a:pPr marL="0" indent="0">
              <a:buNone/>
            </a:pPr>
            <a:r>
              <a:rPr lang="en-GB" sz="1800" dirty="0"/>
              <a:t>Joe Holt, like many climbing boys, came from a large family. He was sold to William Hope for a few guineas and never saw his family again. His world was bounded by Perkins Rents and the rough plaster walls of the fifteen chimneys he climbed each week</a:t>
            </a:r>
            <a:r>
              <a:rPr lang="en-GB" sz="1800" dirty="0" smtClean="0"/>
              <a:t>.</a:t>
            </a:r>
          </a:p>
          <a:p>
            <a:pPr marL="0" indent="0">
              <a:buNone/>
            </a:pPr>
            <a:endParaRPr lang="en-GB" sz="1800" dirty="0"/>
          </a:p>
          <a:p>
            <a:pPr marL="0" indent="0">
              <a:buNone/>
            </a:pPr>
            <a:r>
              <a:rPr lang="en-GB" sz="1800" dirty="0" smtClean="0"/>
              <a:t>Dear diary,</a:t>
            </a:r>
          </a:p>
          <a:p>
            <a:pPr marL="0" indent="0">
              <a:buNone/>
            </a:pPr>
            <a:endParaRPr lang="en-GB" sz="1800" dirty="0"/>
          </a:p>
          <a:p>
            <a:pPr marL="0" indent="0">
              <a:buNone/>
            </a:pPr>
            <a:r>
              <a:rPr lang="en-GB" sz="1800" dirty="0" smtClean="0"/>
              <a:t>I’ve </a:t>
            </a:r>
            <a:r>
              <a:rPr lang="en-GB" sz="1800" u="sng" dirty="0" smtClean="0"/>
              <a:t>had</a:t>
            </a:r>
            <a:r>
              <a:rPr lang="en-GB" sz="1800" dirty="0" smtClean="0"/>
              <a:t> such a long day.    At 6.00 a.m., </a:t>
            </a:r>
            <a:r>
              <a:rPr lang="en-GB" sz="1800" dirty="0"/>
              <a:t>Mr Hope </a:t>
            </a:r>
            <a:r>
              <a:rPr lang="en-GB" sz="1800" u="sng" dirty="0" smtClean="0"/>
              <a:t>bellowed</a:t>
            </a:r>
            <a:r>
              <a:rPr lang="en-GB" sz="1800" dirty="0" smtClean="0"/>
              <a:t> to me to wake up.  The first thing I </a:t>
            </a:r>
            <a:r>
              <a:rPr lang="en-GB" sz="1800" u="sng" dirty="0" smtClean="0"/>
              <a:t>felt</a:t>
            </a:r>
            <a:r>
              <a:rPr lang="en-GB" sz="1800" dirty="0" smtClean="0"/>
              <a:t> was pain.  I put my hands up to my face and </a:t>
            </a:r>
            <a:r>
              <a:rPr lang="en-GB" sz="1800" u="sng" dirty="0" smtClean="0"/>
              <a:t>felt</a:t>
            </a:r>
            <a:r>
              <a:rPr lang="en-GB" sz="1800" dirty="0" smtClean="0"/>
              <a:t> around my eyes.  I could feel they </a:t>
            </a:r>
            <a:r>
              <a:rPr lang="en-GB" sz="1800" u="sng" dirty="0" smtClean="0"/>
              <a:t>were</a:t>
            </a:r>
            <a:r>
              <a:rPr lang="en-GB" sz="1800" dirty="0" smtClean="0"/>
              <a:t> inflamed and sore where my filthy hands </a:t>
            </a:r>
            <a:r>
              <a:rPr lang="en-GB" sz="1800" u="sng" dirty="0" smtClean="0"/>
              <a:t>had rubbed </a:t>
            </a:r>
            <a:r>
              <a:rPr lang="en-GB" sz="1800" dirty="0" smtClean="0"/>
              <a:t>coal deep into my skin.  My knees and elbows</a:t>
            </a:r>
            <a:r>
              <a:rPr lang="en-GB" sz="1800" u="sng" dirty="0" smtClean="0"/>
              <a:t> throbbed </a:t>
            </a:r>
            <a:r>
              <a:rPr lang="en-GB" sz="1800" dirty="0" smtClean="0"/>
              <a:t>from grazes which, irritated by soot and ash, have never </a:t>
            </a:r>
            <a:r>
              <a:rPr lang="en-GB" sz="1800" u="sng" dirty="0" smtClean="0"/>
              <a:t>healed. </a:t>
            </a:r>
          </a:p>
          <a:p>
            <a:pPr marL="0" indent="0">
              <a:buNone/>
            </a:pPr>
            <a:r>
              <a:rPr lang="en-GB" sz="1800" dirty="0" smtClean="0"/>
              <a:t> Shortly after waking up, I was lucky enough to get a slice of bread and a mug of tea. </a:t>
            </a:r>
            <a:endParaRPr lang="en-GB" sz="1800" dirty="0"/>
          </a:p>
          <a:p>
            <a:pPr marL="0" indent="0">
              <a:buNone/>
            </a:pPr>
            <a:r>
              <a:rPr lang="en-GB" sz="1800" dirty="0" smtClean="0"/>
              <a:t>My first call of the day was at 6.45 </a:t>
            </a:r>
            <a:r>
              <a:rPr lang="en-GB" sz="1800" dirty="0"/>
              <a:t>a.m</a:t>
            </a:r>
            <a:r>
              <a:rPr lang="en-GB" sz="1800" dirty="0" smtClean="0"/>
              <a:t>. It was at 20 Dartmouth Street.  Tom </a:t>
            </a:r>
            <a:r>
              <a:rPr lang="en-GB" sz="1800" dirty="0" err="1" smtClean="0"/>
              <a:t>Honnett</a:t>
            </a:r>
            <a:r>
              <a:rPr lang="en-GB" sz="1800" dirty="0" smtClean="0"/>
              <a:t> was with me.  He is one of Mr Hope’s older boys who carries the soot bags.  We </a:t>
            </a:r>
            <a:r>
              <a:rPr lang="en-GB" sz="1800" u="sng" dirty="0" smtClean="0"/>
              <a:t>were</a:t>
            </a:r>
            <a:r>
              <a:rPr lang="en-GB" sz="1800" dirty="0" smtClean="0"/>
              <a:t> let into the house by a yawning servant and </a:t>
            </a:r>
            <a:r>
              <a:rPr lang="en-GB" sz="1800" u="sng" dirty="0" smtClean="0"/>
              <a:t>lead</a:t>
            </a:r>
            <a:r>
              <a:rPr lang="en-GB" sz="1800" dirty="0" smtClean="0"/>
              <a:t> into a bleak room, lit by a single candle.  We e</a:t>
            </a:r>
            <a:r>
              <a:rPr lang="en-GB" sz="1800" u="sng" dirty="0" smtClean="0"/>
              <a:t>xamined</a:t>
            </a:r>
            <a:r>
              <a:rPr lang="en-GB" sz="1800" dirty="0" smtClean="0"/>
              <a:t> the chimney and Tom said, because it was a ‘nine-incher’, I would have to go in ‘on the slant’.  I </a:t>
            </a:r>
            <a:r>
              <a:rPr lang="en-GB" sz="1800" u="sng" dirty="0" smtClean="0"/>
              <a:t>went</a:t>
            </a:r>
            <a:r>
              <a:rPr lang="en-GB" sz="1800" dirty="0" smtClean="0"/>
              <a:t> into the flue and put one hand by my side, pressing my palm against the wall, while putting my other hand above my head with my palm on the opposing wall. I kept my body rigid and shimmied up to the top in 12 minutes.</a:t>
            </a:r>
            <a:endParaRPr lang="en-GB" sz="1800" dirty="0"/>
          </a:p>
          <a:p>
            <a:pPr marL="0" indent="0">
              <a:buNone/>
            </a:pPr>
            <a:r>
              <a:rPr lang="en-GB" sz="1800" dirty="0"/>
              <a:t>When </a:t>
            </a:r>
            <a:r>
              <a:rPr lang="en-GB" sz="1800" dirty="0" smtClean="0"/>
              <a:t>I </a:t>
            </a:r>
            <a:r>
              <a:rPr lang="en-GB" sz="1800" u="sng" dirty="0" smtClean="0"/>
              <a:t>started</a:t>
            </a:r>
            <a:r>
              <a:rPr lang="en-GB" sz="1800" dirty="0" smtClean="0"/>
              <a:t> </a:t>
            </a:r>
            <a:r>
              <a:rPr lang="en-GB" sz="1800" dirty="0"/>
              <a:t>as an apprentice, I</a:t>
            </a:r>
            <a:r>
              <a:rPr lang="en-GB" sz="1800" dirty="0" smtClean="0"/>
              <a:t> </a:t>
            </a:r>
            <a:r>
              <a:rPr lang="en-GB" sz="1800" dirty="0"/>
              <a:t>wore pads on </a:t>
            </a:r>
            <a:r>
              <a:rPr lang="en-GB" sz="1800" dirty="0" smtClean="0"/>
              <a:t>my </a:t>
            </a:r>
            <a:r>
              <a:rPr lang="en-GB" sz="1800" dirty="0"/>
              <a:t>arms and legs until the skin toughened. Soon the pads took up too much room; without them </a:t>
            </a:r>
            <a:r>
              <a:rPr lang="en-GB" sz="1800" dirty="0" smtClean="0"/>
              <a:t>my </a:t>
            </a:r>
            <a:r>
              <a:rPr lang="en-GB" sz="1800" dirty="0"/>
              <a:t>skin was soon torn again. Once, half-way up a chimney, </a:t>
            </a:r>
            <a:r>
              <a:rPr lang="en-GB" sz="1800" dirty="0" smtClean="0"/>
              <a:t>I </a:t>
            </a:r>
            <a:r>
              <a:rPr lang="en-GB" sz="1800" dirty="0"/>
              <a:t>lost </a:t>
            </a:r>
            <a:r>
              <a:rPr lang="en-GB" sz="1800" dirty="0" smtClean="0"/>
              <a:t>my </a:t>
            </a:r>
            <a:r>
              <a:rPr lang="en-GB" sz="1800" dirty="0"/>
              <a:t>nerve and </a:t>
            </a:r>
            <a:r>
              <a:rPr lang="en-GB" sz="1800" u="sng" dirty="0"/>
              <a:t>refused</a:t>
            </a:r>
            <a:r>
              <a:rPr lang="en-GB" sz="1800" dirty="0"/>
              <a:t> to move; but the sweep who was with </a:t>
            </a:r>
            <a:r>
              <a:rPr lang="en-GB" sz="1800" dirty="0" smtClean="0"/>
              <a:t>me drove </a:t>
            </a:r>
            <a:r>
              <a:rPr lang="en-GB" sz="1800" dirty="0"/>
              <a:t>pins into </a:t>
            </a:r>
            <a:r>
              <a:rPr lang="en-GB" sz="1800" dirty="0" smtClean="0"/>
              <a:t>my </a:t>
            </a:r>
            <a:r>
              <a:rPr lang="en-GB" sz="1800" dirty="0"/>
              <a:t>feet until </a:t>
            </a:r>
            <a:r>
              <a:rPr lang="en-GB" sz="1800" dirty="0" smtClean="0"/>
              <a:t>I </a:t>
            </a:r>
            <a:r>
              <a:rPr lang="en-GB" sz="1800" u="sng" dirty="0" smtClean="0"/>
              <a:t>scrambled</a:t>
            </a:r>
            <a:r>
              <a:rPr lang="en-GB" sz="1800" dirty="0"/>
              <a:t>, screaming and choking, to the top. Even then, </a:t>
            </a:r>
            <a:r>
              <a:rPr lang="en-GB" sz="1800" dirty="0" smtClean="0"/>
              <a:t>I </a:t>
            </a:r>
            <a:r>
              <a:rPr lang="en-GB" sz="1800" dirty="0"/>
              <a:t>knew I</a:t>
            </a:r>
            <a:r>
              <a:rPr lang="en-GB" sz="1800" dirty="0" smtClean="0"/>
              <a:t> </a:t>
            </a:r>
            <a:r>
              <a:rPr lang="en-GB" sz="1800" dirty="0"/>
              <a:t>had got off lightly; </a:t>
            </a:r>
            <a:r>
              <a:rPr lang="en-GB" sz="1800" dirty="0" smtClean="0"/>
              <a:t>I have heard </a:t>
            </a:r>
            <a:r>
              <a:rPr lang="en-GB" sz="1800" dirty="0"/>
              <a:t>of sweeps who lit fires under their boys to make them climb more quickly.</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5493086"/>
      </p:ext>
    </p:extLst>
  </p:cSld>
  <p:clrMapOvr>
    <a:masterClrMapping/>
  </p:clrMapOvr>
  <mc:AlternateContent xmlns:mc="http://schemas.openxmlformats.org/markup-compatibility/2006" xmlns:p14="http://schemas.microsoft.com/office/powerpoint/2010/main">
    <mc:Choice Requires="p14">
      <p:transition spd="slow" p14:dur="2000" advTm="139538"/>
    </mc:Choice>
    <mc:Fallback xmlns="">
      <p:transition spd="slow" advTm="139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248" y="1635617"/>
            <a:ext cx="3992451" cy="584775"/>
          </a:xfrm>
          <a:prstGeom prst="rect">
            <a:avLst/>
          </a:prstGeom>
          <a:noFill/>
        </p:spPr>
        <p:txBody>
          <a:bodyPr wrap="square" rtlCol="0">
            <a:spAutoFit/>
          </a:bodyPr>
          <a:lstStyle/>
          <a:p>
            <a:r>
              <a:rPr lang="en-GB" sz="3200" dirty="0" smtClean="0">
                <a:latin typeface="SassoonPrimaryInfant" pitchFamily="2" charset="0"/>
              </a:rPr>
              <a:t>I usually </a:t>
            </a:r>
            <a:r>
              <a:rPr lang="en-GB" sz="3200" dirty="0" smtClean="0">
                <a:solidFill>
                  <a:srgbClr val="FF0000"/>
                </a:solidFill>
                <a:latin typeface="SassoonPrimaryInfant" pitchFamily="2" charset="0"/>
              </a:rPr>
              <a:t>play</a:t>
            </a:r>
            <a:r>
              <a:rPr lang="en-GB" sz="3200" dirty="0" smtClean="0">
                <a:latin typeface="SassoonPrimaryInfant" pitchFamily="2" charset="0"/>
              </a:rPr>
              <a:t> football. </a:t>
            </a:r>
            <a:endParaRPr lang="en-GB" sz="3200" dirty="0">
              <a:latin typeface="SassoonPrimaryInfant" pitchFamily="2" charset="0"/>
            </a:endParaRPr>
          </a:p>
        </p:txBody>
      </p:sp>
      <p:pic>
        <p:nvPicPr>
          <p:cNvPr id="1026" name="Picture 2" descr="Image result for girl playing football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271" y="2698861"/>
            <a:ext cx="2247900" cy="32099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95171" y="1582464"/>
            <a:ext cx="4705663" cy="584775"/>
          </a:xfrm>
          <a:prstGeom prst="rect">
            <a:avLst/>
          </a:prstGeom>
          <a:noFill/>
        </p:spPr>
        <p:txBody>
          <a:bodyPr wrap="square" rtlCol="0">
            <a:spAutoFit/>
          </a:bodyPr>
          <a:lstStyle/>
          <a:p>
            <a:r>
              <a:rPr lang="en-GB" sz="3200" dirty="0" smtClean="0">
                <a:latin typeface="SassoonPrimaryInfant" pitchFamily="2" charset="0"/>
              </a:rPr>
              <a:t>Yesterday I </a:t>
            </a:r>
            <a:r>
              <a:rPr lang="en-GB" sz="3200" dirty="0" smtClean="0">
                <a:solidFill>
                  <a:srgbClr val="FF0000"/>
                </a:solidFill>
                <a:latin typeface="SassoonPrimaryInfant" pitchFamily="2" charset="0"/>
              </a:rPr>
              <a:t>played</a:t>
            </a:r>
            <a:r>
              <a:rPr lang="en-GB" sz="3200" dirty="0" smtClean="0">
                <a:latin typeface="SassoonPrimaryInfant" pitchFamily="2" charset="0"/>
              </a:rPr>
              <a:t> football. </a:t>
            </a:r>
            <a:endParaRPr lang="en-GB" sz="3200" dirty="0">
              <a:latin typeface="SassoonPrimaryInfant" pitchFamily="2" charset="0"/>
            </a:endParaRPr>
          </a:p>
        </p:txBody>
      </p:sp>
      <p:cxnSp>
        <p:nvCxnSpPr>
          <p:cNvPr id="6" name="Straight Arrow Connector 5"/>
          <p:cNvCxnSpPr/>
          <p:nvPr/>
        </p:nvCxnSpPr>
        <p:spPr>
          <a:xfrm flipV="1">
            <a:off x="4971245" y="1854558"/>
            <a:ext cx="1545465" cy="128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460007171"/>
      </p:ext>
    </p:extLst>
  </p:cSld>
  <p:clrMapOvr>
    <a:masterClrMapping/>
  </p:clrMapOvr>
  <mc:AlternateContent xmlns:mc="http://schemas.openxmlformats.org/markup-compatibility/2006" xmlns:p14="http://schemas.microsoft.com/office/powerpoint/2010/main">
    <mc:Choice Requires="p14">
      <p:transition spd="slow" p14:dur="2000" advTm="13125"/>
    </mc:Choice>
    <mc:Fallback xmlns="">
      <p:transition spd="slow" advTm="13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7452" y="1628630"/>
            <a:ext cx="4816700" cy="1077218"/>
          </a:xfrm>
          <a:prstGeom prst="rect">
            <a:avLst/>
          </a:prstGeom>
          <a:noFill/>
        </p:spPr>
        <p:txBody>
          <a:bodyPr wrap="square" rtlCol="0">
            <a:spAutoFit/>
          </a:bodyPr>
          <a:lstStyle/>
          <a:p>
            <a:r>
              <a:rPr lang="en-GB" sz="3200" dirty="0" smtClean="0">
                <a:latin typeface="SassoonPrimaryInfant" pitchFamily="2" charset="0"/>
              </a:rPr>
              <a:t>Sometimes I </a:t>
            </a:r>
            <a:r>
              <a:rPr lang="en-GB" sz="3200" dirty="0" smtClean="0">
                <a:solidFill>
                  <a:srgbClr val="FF0000"/>
                </a:solidFill>
                <a:latin typeface="SassoonPrimaryInfant" pitchFamily="2" charset="0"/>
              </a:rPr>
              <a:t>run</a:t>
            </a:r>
            <a:r>
              <a:rPr lang="en-GB" sz="3200" dirty="0" smtClean="0">
                <a:latin typeface="SassoonPrimaryInfant" pitchFamily="2" charset="0"/>
              </a:rPr>
              <a:t> around playing tag. </a:t>
            </a:r>
            <a:endParaRPr lang="en-GB" sz="3200" dirty="0">
              <a:latin typeface="SassoonPrimaryInfant" pitchFamily="2" charset="0"/>
            </a:endParaRPr>
          </a:p>
        </p:txBody>
      </p:sp>
      <p:sp>
        <p:nvSpPr>
          <p:cNvPr id="5" name="TextBox 4"/>
          <p:cNvSpPr txBox="1"/>
          <p:nvPr/>
        </p:nvSpPr>
        <p:spPr>
          <a:xfrm>
            <a:off x="6795171" y="1582464"/>
            <a:ext cx="4705663" cy="1077218"/>
          </a:xfrm>
          <a:prstGeom prst="rect">
            <a:avLst/>
          </a:prstGeom>
          <a:noFill/>
        </p:spPr>
        <p:txBody>
          <a:bodyPr wrap="square" rtlCol="0">
            <a:spAutoFit/>
          </a:bodyPr>
          <a:lstStyle/>
          <a:p>
            <a:r>
              <a:rPr lang="en-GB" sz="3200" dirty="0" smtClean="0">
                <a:latin typeface="SassoonPrimaryInfant" pitchFamily="2" charset="0"/>
              </a:rPr>
              <a:t>This morning I </a:t>
            </a:r>
            <a:r>
              <a:rPr lang="en-GB" sz="3200" dirty="0" smtClean="0">
                <a:solidFill>
                  <a:srgbClr val="FF0000"/>
                </a:solidFill>
                <a:latin typeface="SassoonPrimaryInfant" pitchFamily="2" charset="0"/>
              </a:rPr>
              <a:t>ran </a:t>
            </a:r>
            <a:r>
              <a:rPr lang="en-GB" sz="3200" dirty="0" smtClean="0">
                <a:latin typeface="SassoonPrimaryInfant" pitchFamily="2" charset="0"/>
              </a:rPr>
              <a:t>around playing tag. </a:t>
            </a:r>
            <a:endParaRPr lang="en-GB" sz="3200" dirty="0">
              <a:latin typeface="SassoonPrimaryInfant" pitchFamily="2" charset="0"/>
            </a:endParaRPr>
          </a:p>
        </p:txBody>
      </p:sp>
      <p:cxnSp>
        <p:nvCxnSpPr>
          <p:cNvPr id="6" name="Straight Arrow Connector 5"/>
          <p:cNvCxnSpPr/>
          <p:nvPr/>
        </p:nvCxnSpPr>
        <p:spPr>
          <a:xfrm flipV="1">
            <a:off x="4971245" y="1854558"/>
            <a:ext cx="1545465" cy="128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hildren playing tag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4277" y="3229722"/>
            <a:ext cx="8121748" cy="327758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493728169"/>
      </p:ext>
    </p:extLst>
  </p:cSld>
  <p:clrMapOvr>
    <a:masterClrMapping/>
  </p:clrMapOvr>
  <mc:AlternateContent xmlns:mc="http://schemas.openxmlformats.org/markup-compatibility/2006" xmlns:p14="http://schemas.microsoft.com/office/powerpoint/2010/main">
    <mc:Choice Requires="p14">
      <p:transition spd="slow" p14:dur="2000" advTm="14138"/>
    </mc:Choice>
    <mc:Fallback xmlns="">
      <p:transition spd="slow" advTm="14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7452" y="1628630"/>
            <a:ext cx="4816700" cy="1077218"/>
          </a:xfrm>
          <a:prstGeom prst="rect">
            <a:avLst/>
          </a:prstGeom>
          <a:noFill/>
        </p:spPr>
        <p:txBody>
          <a:bodyPr wrap="square" rtlCol="0">
            <a:spAutoFit/>
          </a:bodyPr>
          <a:lstStyle/>
          <a:p>
            <a:r>
              <a:rPr lang="en-GB" sz="3200" dirty="0" smtClean="0">
                <a:latin typeface="SassoonPrimaryInfant" pitchFamily="2" charset="0"/>
              </a:rPr>
              <a:t>I </a:t>
            </a:r>
            <a:r>
              <a:rPr lang="en-GB" sz="3200" dirty="0" smtClean="0">
                <a:solidFill>
                  <a:srgbClr val="FF0000"/>
                </a:solidFill>
                <a:latin typeface="SassoonPrimaryInfant" pitchFamily="2" charset="0"/>
              </a:rPr>
              <a:t>throw</a:t>
            </a:r>
            <a:r>
              <a:rPr lang="en-GB" sz="3200" dirty="0" smtClean="0">
                <a:latin typeface="SassoonPrimaryInfant" pitchFamily="2" charset="0"/>
              </a:rPr>
              <a:t> the ball to my friend and she </a:t>
            </a:r>
            <a:r>
              <a:rPr lang="en-GB" sz="3200" dirty="0" smtClean="0">
                <a:solidFill>
                  <a:srgbClr val="FF0000"/>
                </a:solidFill>
                <a:latin typeface="SassoonPrimaryInfant" pitchFamily="2" charset="0"/>
              </a:rPr>
              <a:t>catches</a:t>
            </a:r>
            <a:r>
              <a:rPr lang="en-GB" sz="3200" dirty="0" smtClean="0">
                <a:latin typeface="SassoonPrimaryInfant" pitchFamily="2" charset="0"/>
              </a:rPr>
              <a:t> it</a:t>
            </a:r>
            <a:endParaRPr lang="en-GB" sz="3200" dirty="0">
              <a:latin typeface="SassoonPrimaryInfant" pitchFamily="2" charset="0"/>
            </a:endParaRPr>
          </a:p>
        </p:txBody>
      </p:sp>
      <p:sp>
        <p:nvSpPr>
          <p:cNvPr id="5" name="TextBox 4"/>
          <p:cNvSpPr txBox="1"/>
          <p:nvPr/>
        </p:nvSpPr>
        <p:spPr>
          <a:xfrm>
            <a:off x="6795171" y="1582464"/>
            <a:ext cx="4705663" cy="1077218"/>
          </a:xfrm>
          <a:prstGeom prst="rect">
            <a:avLst/>
          </a:prstGeom>
          <a:noFill/>
        </p:spPr>
        <p:txBody>
          <a:bodyPr wrap="square" rtlCol="0">
            <a:spAutoFit/>
          </a:bodyPr>
          <a:lstStyle/>
          <a:p>
            <a:r>
              <a:rPr lang="en-GB" sz="3200" dirty="0" smtClean="0">
                <a:latin typeface="SassoonPrimaryInfant" pitchFamily="2" charset="0"/>
              </a:rPr>
              <a:t>I </a:t>
            </a:r>
            <a:r>
              <a:rPr lang="en-GB" sz="3200" dirty="0" smtClean="0">
                <a:solidFill>
                  <a:srgbClr val="FF0000"/>
                </a:solidFill>
                <a:latin typeface="SassoonPrimaryInfant" pitchFamily="2" charset="0"/>
              </a:rPr>
              <a:t>threw</a:t>
            </a:r>
            <a:r>
              <a:rPr lang="en-GB" sz="3200" dirty="0" smtClean="0">
                <a:latin typeface="SassoonPrimaryInfant" pitchFamily="2" charset="0"/>
              </a:rPr>
              <a:t> the ball to my friend and she </a:t>
            </a:r>
            <a:r>
              <a:rPr lang="en-GB" sz="3200" dirty="0" smtClean="0">
                <a:solidFill>
                  <a:srgbClr val="FF0000"/>
                </a:solidFill>
                <a:latin typeface="SassoonPrimaryInfant" pitchFamily="2" charset="0"/>
              </a:rPr>
              <a:t>caught</a:t>
            </a:r>
            <a:r>
              <a:rPr lang="en-GB" sz="3200" dirty="0" smtClean="0">
                <a:latin typeface="SassoonPrimaryInfant" pitchFamily="2" charset="0"/>
              </a:rPr>
              <a:t> it. </a:t>
            </a:r>
            <a:endParaRPr lang="en-GB" sz="3200" dirty="0">
              <a:latin typeface="SassoonPrimaryInfant" pitchFamily="2" charset="0"/>
            </a:endParaRPr>
          </a:p>
        </p:txBody>
      </p:sp>
      <p:cxnSp>
        <p:nvCxnSpPr>
          <p:cNvPr id="6" name="Straight Arrow Connector 5"/>
          <p:cNvCxnSpPr/>
          <p:nvPr/>
        </p:nvCxnSpPr>
        <p:spPr>
          <a:xfrm flipV="1">
            <a:off x="4971245" y="1854558"/>
            <a:ext cx="1545465" cy="128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Image result for playing catch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430" y="2885610"/>
            <a:ext cx="3954061" cy="3593289"/>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931748757"/>
      </p:ext>
    </p:extLst>
  </p:cSld>
  <p:clrMapOvr>
    <a:masterClrMapping/>
  </p:clrMapOvr>
  <mc:AlternateContent xmlns:mc="http://schemas.openxmlformats.org/markup-compatibility/2006" xmlns:p14="http://schemas.microsoft.com/office/powerpoint/2010/main">
    <mc:Choice Requires="p14">
      <p:transition spd="slow" p14:dur="2000" advTm="19036"/>
    </mc:Choice>
    <mc:Fallback xmlns="">
      <p:transition spd="slow" advTm="19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234" y="323557"/>
            <a:ext cx="6611815" cy="5816977"/>
          </a:xfrm>
          <a:prstGeom prst="rect">
            <a:avLst/>
          </a:prstGeom>
          <a:noFill/>
        </p:spPr>
        <p:txBody>
          <a:bodyPr wrap="square" rtlCol="0">
            <a:spAutoFit/>
          </a:bodyPr>
          <a:lstStyle/>
          <a:p>
            <a:r>
              <a:rPr lang="en-GB" sz="3200" u="sng" dirty="0" smtClean="0">
                <a:latin typeface="SassoonPrimaryInfant" pitchFamily="2" charset="0"/>
              </a:rPr>
              <a:t>Regular verbs (add </a:t>
            </a:r>
            <a:r>
              <a:rPr lang="en-GB" sz="3200" u="sng" dirty="0" smtClean="0">
                <a:solidFill>
                  <a:srgbClr val="FF0000"/>
                </a:solidFill>
                <a:latin typeface="SassoonPrimaryInfant" pitchFamily="2" charset="0"/>
              </a:rPr>
              <a:t>–</a:t>
            </a:r>
            <a:r>
              <a:rPr lang="en-GB" sz="3200" u="sng" dirty="0" err="1" smtClean="0">
                <a:solidFill>
                  <a:srgbClr val="FF0000"/>
                </a:solidFill>
                <a:latin typeface="SassoonPrimaryInfant" pitchFamily="2" charset="0"/>
              </a:rPr>
              <a:t>ed</a:t>
            </a:r>
            <a:r>
              <a:rPr lang="en-GB" sz="3200" u="sng" dirty="0" smtClean="0">
                <a:solidFill>
                  <a:srgbClr val="FF0000"/>
                </a:solidFill>
                <a:latin typeface="SassoonPrimaryInfant" pitchFamily="2" charset="0"/>
              </a:rPr>
              <a:t> </a:t>
            </a:r>
            <a:r>
              <a:rPr lang="en-GB" sz="3200" u="sng" dirty="0" smtClean="0">
                <a:latin typeface="SassoonPrimaryInfant" pitchFamily="2" charset="0"/>
              </a:rPr>
              <a:t>in past tense)</a:t>
            </a:r>
          </a:p>
          <a:p>
            <a:endParaRPr lang="en-GB" sz="3200" dirty="0">
              <a:latin typeface="SassoonPrimaryInfant" pitchFamily="2" charset="0"/>
            </a:endParaRPr>
          </a:p>
          <a:p>
            <a:r>
              <a:rPr lang="en-GB" sz="2800" dirty="0" smtClean="0">
                <a:latin typeface="SassoonPrimaryInfant" pitchFamily="2" charset="0"/>
              </a:rPr>
              <a:t>play</a:t>
            </a:r>
          </a:p>
          <a:p>
            <a:r>
              <a:rPr lang="en-GB" sz="2800" dirty="0" smtClean="0">
                <a:latin typeface="SassoonPrimaryInfant" pitchFamily="2" charset="0"/>
              </a:rPr>
              <a:t>						</a:t>
            </a:r>
            <a:endParaRPr lang="en-GB" sz="2800" dirty="0">
              <a:latin typeface="SassoonPrimaryInfant" pitchFamily="2" charset="0"/>
            </a:endParaRPr>
          </a:p>
          <a:p>
            <a:r>
              <a:rPr lang="en-GB" sz="2800" dirty="0">
                <a:latin typeface="SassoonPrimaryInfant" pitchFamily="2" charset="0"/>
              </a:rPr>
              <a:t>l</a:t>
            </a:r>
            <a:r>
              <a:rPr lang="en-GB" sz="2800" dirty="0" smtClean="0">
                <a:latin typeface="SassoonPrimaryInfant" pitchFamily="2" charset="0"/>
              </a:rPr>
              <a:t>augh	</a:t>
            </a:r>
          </a:p>
          <a:p>
            <a:r>
              <a:rPr lang="en-GB" sz="2800" dirty="0" smtClean="0">
                <a:latin typeface="SassoonPrimaryInfant" pitchFamily="2" charset="0"/>
              </a:rPr>
              <a:t>					</a:t>
            </a:r>
            <a:endParaRPr lang="en-GB" sz="2800" dirty="0">
              <a:latin typeface="SassoonPrimaryInfant" pitchFamily="2" charset="0"/>
            </a:endParaRPr>
          </a:p>
          <a:p>
            <a:r>
              <a:rPr lang="en-GB" sz="2800" dirty="0">
                <a:latin typeface="SassoonPrimaryInfant" pitchFamily="2" charset="0"/>
              </a:rPr>
              <a:t>n</a:t>
            </a:r>
            <a:r>
              <a:rPr lang="en-GB" sz="2800" dirty="0" smtClean="0">
                <a:latin typeface="SassoonPrimaryInfant" pitchFamily="2" charset="0"/>
              </a:rPr>
              <a:t>eed</a:t>
            </a:r>
          </a:p>
          <a:p>
            <a:r>
              <a:rPr lang="en-GB" sz="2800" dirty="0" smtClean="0">
                <a:latin typeface="SassoonPrimaryInfant" pitchFamily="2" charset="0"/>
              </a:rPr>
              <a:t>					</a:t>
            </a:r>
            <a:endParaRPr lang="en-GB" sz="2800" dirty="0">
              <a:latin typeface="SassoonPrimaryInfant" pitchFamily="2" charset="0"/>
            </a:endParaRPr>
          </a:p>
          <a:p>
            <a:r>
              <a:rPr lang="en-GB" sz="2800" dirty="0">
                <a:latin typeface="SassoonPrimaryInfant" pitchFamily="2" charset="0"/>
              </a:rPr>
              <a:t>l</a:t>
            </a:r>
            <a:r>
              <a:rPr lang="en-GB" sz="2800" dirty="0" smtClean="0">
                <a:latin typeface="SassoonPrimaryInfant" pitchFamily="2" charset="0"/>
              </a:rPr>
              <a:t>ook</a:t>
            </a:r>
          </a:p>
          <a:p>
            <a:r>
              <a:rPr lang="en-GB" sz="2800" dirty="0" smtClean="0">
                <a:latin typeface="SassoonPrimaryInfant" pitchFamily="2" charset="0"/>
              </a:rPr>
              <a:t>						</a:t>
            </a:r>
          </a:p>
          <a:p>
            <a:r>
              <a:rPr lang="en-GB" sz="2800" dirty="0" smtClean="0">
                <a:latin typeface="SassoonPrimaryInfant" pitchFamily="2" charset="0"/>
              </a:rPr>
              <a:t>ask						</a:t>
            </a:r>
          </a:p>
          <a:p>
            <a:endParaRPr lang="en-GB" sz="2800" dirty="0">
              <a:latin typeface="SassoonPrimaryInfant" pitchFamily="2" charset="0"/>
            </a:endParaRPr>
          </a:p>
          <a:p>
            <a:r>
              <a:rPr lang="en-GB" sz="2800" dirty="0" smtClean="0">
                <a:latin typeface="SassoonPrimaryInfant" pitchFamily="2" charset="0"/>
              </a:rPr>
              <a:t>call						</a:t>
            </a:r>
          </a:p>
        </p:txBody>
      </p:sp>
      <p:cxnSp>
        <p:nvCxnSpPr>
          <p:cNvPr id="4" name="Straight Arrow Connector 3"/>
          <p:cNvCxnSpPr/>
          <p:nvPr/>
        </p:nvCxnSpPr>
        <p:spPr>
          <a:xfrm>
            <a:off x="1941342" y="1603717"/>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83545" y="2447778"/>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41342" y="3277772"/>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41342" y="4178104"/>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41342" y="4979963"/>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41342" y="5852160"/>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02326" y="492369"/>
            <a:ext cx="4586067" cy="6494085"/>
          </a:xfrm>
          <a:prstGeom prst="rect">
            <a:avLst/>
          </a:prstGeom>
          <a:noFill/>
        </p:spPr>
        <p:txBody>
          <a:bodyPr wrap="square" rtlCol="0">
            <a:spAutoFit/>
          </a:bodyPr>
          <a:lstStyle/>
          <a:p>
            <a:endParaRPr lang="en-GB" dirty="0" smtClean="0"/>
          </a:p>
          <a:p>
            <a:endParaRPr lang="en-GB" dirty="0"/>
          </a:p>
          <a:p>
            <a:endParaRPr lang="en-GB" dirty="0" smtClean="0"/>
          </a:p>
          <a:p>
            <a:r>
              <a:rPr lang="en-GB" sz="2800" dirty="0">
                <a:latin typeface="SassoonPrimaryInfant" pitchFamily="2" charset="0"/>
              </a:rPr>
              <a:t>p</a:t>
            </a:r>
            <a:r>
              <a:rPr lang="en-GB" sz="2800" dirty="0" smtClean="0">
                <a:latin typeface="SassoonPrimaryInfant" pitchFamily="2" charset="0"/>
              </a:rPr>
              <a:t>layed</a:t>
            </a:r>
            <a:endParaRPr lang="en-GB" sz="2800" dirty="0">
              <a:latin typeface="SassoonPrimaryInfant" pitchFamily="2" charset="0"/>
            </a:endParaRPr>
          </a:p>
          <a:p>
            <a:endParaRPr lang="en-GB" sz="2800" dirty="0" smtClean="0">
              <a:latin typeface="SassoonPrimaryInfant" pitchFamily="2" charset="0"/>
            </a:endParaRPr>
          </a:p>
          <a:p>
            <a:r>
              <a:rPr lang="en-GB" sz="2800" dirty="0" smtClean="0">
                <a:latin typeface="SassoonPrimaryInfant" pitchFamily="2" charset="0"/>
              </a:rPr>
              <a:t>laughed</a:t>
            </a:r>
          </a:p>
          <a:p>
            <a:endParaRPr lang="en-GB" sz="2800" dirty="0">
              <a:latin typeface="SassoonPrimaryInfant" pitchFamily="2" charset="0"/>
            </a:endParaRPr>
          </a:p>
          <a:p>
            <a:r>
              <a:rPr lang="en-GB" sz="2800" dirty="0">
                <a:latin typeface="SassoonPrimaryInfant" pitchFamily="2" charset="0"/>
              </a:rPr>
              <a:t>n</a:t>
            </a:r>
            <a:r>
              <a:rPr lang="en-GB" sz="2800" dirty="0" smtClean="0">
                <a:latin typeface="SassoonPrimaryInfant" pitchFamily="2" charset="0"/>
              </a:rPr>
              <a:t>eeded</a:t>
            </a:r>
          </a:p>
          <a:p>
            <a:endParaRPr lang="en-GB" sz="2800" dirty="0">
              <a:latin typeface="SassoonPrimaryInfant" pitchFamily="2" charset="0"/>
            </a:endParaRPr>
          </a:p>
          <a:p>
            <a:r>
              <a:rPr lang="en-GB" sz="2800" dirty="0">
                <a:latin typeface="SassoonPrimaryInfant" pitchFamily="2" charset="0"/>
              </a:rPr>
              <a:t>l</a:t>
            </a:r>
            <a:r>
              <a:rPr lang="en-GB" sz="2800" dirty="0" smtClean="0">
                <a:latin typeface="SassoonPrimaryInfant" pitchFamily="2" charset="0"/>
              </a:rPr>
              <a:t>ooked</a:t>
            </a:r>
          </a:p>
          <a:p>
            <a:endParaRPr lang="en-GB" sz="2800" dirty="0">
              <a:latin typeface="SassoonPrimaryInfant" pitchFamily="2" charset="0"/>
            </a:endParaRPr>
          </a:p>
          <a:p>
            <a:r>
              <a:rPr lang="en-GB" sz="2800" dirty="0">
                <a:latin typeface="SassoonPrimaryInfant" pitchFamily="2" charset="0"/>
              </a:rPr>
              <a:t>a</a:t>
            </a:r>
            <a:r>
              <a:rPr lang="en-GB" sz="2800" dirty="0" smtClean="0">
                <a:latin typeface="SassoonPrimaryInfant" pitchFamily="2" charset="0"/>
              </a:rPr>
              <a:t>sked</a:t>
            </a:r>
          </a:p>
          <a:p>
            <a:endParaRPr lang="en-GB" sz="2800" dirty="0">
              <a:latin typeface="SassoonPrimaryInfant" pitchFamily="2" charset="0"/>
            </a:endParaRPr>
          </a:p>
          <a:p>
            <a:r>
              <a:rPr lang="en-GB" sz="2800" dirty="0" smtClean="0">
                <a:latin typeface="SassoonPrimaryInfant" pitchFamily="2" charset="0"/>
              </a:rPr>
              <a:t>called </a:t>
            </a:r>
          </a:p>
          <a:p>
            <a:endParaRPr lang="en-GB" dirty="0">
              <a:latin typeface="SassoonPrimaryInfant" pitchFamily="2" charset="0"/>
            </a:endParaRPr>
          </a:p>
          <a:p>
            <a:endParaRPr lang="en-GB" dirty="0" smtClean="0">
              <a:latin typeface="SassoonPrimaryInfant" pitchFamily="2" charset="0"/>
            </a:endParaRPr>
          </a:p>
          <a:p>
            <a:endParaRPr lang="en-GB" dirty="0">
              <a:latin typeface="SassoonPrimaryInfant" pitchFamily="2"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295274917"/>
      </p:ext>
    </p:extLst>
  </p:cSld>
  <p:clrMapOvr>
    <a:masterClrMapping/>
  </p:clrMapOvr>
  <mc:AlternateContent xmlns:mc="http://schemas.openxmlformats.org/markup-compatibility/2006" xmlns:p14="http://schemas.microsoft.com/office/powerpoint/2010/main">
    <mc:Choice Requires="p14">
      <p:transition spd="slow" p14:dur="2000" advTm="30051"/>
    </mc:Choice>
    <mc:Fallback xmlns="">
      <p:transition spd="slow" advTm="30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9"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234" y="323557"/>
            <a:ext cx="11352628" cy="5816977"/>
          </a:xfrm>
          <a:prstGeom prst="rect">
            <a:avLst/>
          </a:prstGeom>
          <a:noFill/>
        </p:spPr>
        <p:txBody>
          <a:bodyPr wrap="square" rtlCol="0">
            <a:spAutoFit/>
          </a:bodyPr>
          <a:lstStyle/>
          <a:p>
            <a:r>
              <a:rPr lang="en-GB" sz="3200" u="sng" dirty="0" smtClean="0">
                <a:latin typeface="SassoonPrimaryInfant" pitchFamily="2" charset="0"/>
              </a:rPr>
              <a:t>Irregular verbs (they break the rules! You just have to learn them)</a:t>
            </a:r>
          </a:p>
          <a:p>
            <a:endParaRPr lang="en-GB" sz="3200" dirty="0">
              <a:latin typeface="SassoonPrimaryInfant" pitchFamily="2" charset="0"/>
            </a:endParaRPr>
          </a:p>
          <a:p>
            <a:r>
              <a:rPr lang="en-GB" sz="2800" dirty="0">
                <a:latin typeface="SassoonPrimaryInfant" pitchFamily="2" charset="0"/>
              </a:rPr>
              <a:t>g</a:t>
            </a:r>
            <a:r>
              <a:rPr lang="en-GB" sz="2800" dirty="0" smtClean="0">
                <a:latin typeface="SassoonPrimaryInfant" pitchFamily="2" charset="0"/>
              </a:rPr>
              <a:t>o</a:t>
            </a:r>
          </a:p>
          <a:p>
            <a:r>
              <a:rPr lang="en-GB" sz="2800" dirty="0" smtClean="0">
                <a:latin typeface="SassoonPrimaryInfant" pitchFamily="2" charset="0"/>
              </a:rPr>
              <a:t>						</a:t>
            </a:r>
            <a:endParaRPr lang="en-GB" sz="2800" dirty="0">
              <a:latin typeface="SassoonPrimaryInfant" pitchFamily="2" charset="0"/>
            </a:endParaRPr>
          </a:p>
          <a:p>
            <a:r>
              <a:rPr lang="en-GB" sz="2800" dirty="0" smtClean="0">
                <a:latin typeface="SassoonPrimaryInfant" pitchFamily="2" charset="0"/>
              </a:rPr>
              <a:t>say	</a:t>
            </a:r>
          </a:p>
          <a:p>
            <a:r>
              <a:rPr lang="en-GB" sz="2800" dirty="0" smtClean="0">
                <a:latin typeface="SassoonPrimaryInfant" pitchFamily="2" charset="0"/>
              </a:rPr>
              <a:t>					</a:t>
            </a:r>
            <a:endParaRPr lang="en-GB" sz="2800" dirty="0">
              <a:latin typeface="SassoonPrimaryInfant" pitchFamily="2" charset="0"/>
            </a:endParaRPr>
          </a:p>
          <a:p>
            <a:r>
              <a:rPr lang="en-GB" sz="2800" dirty="0" smtClean="0">
                <a:latin typeface="SassoonPrimaryInfant" pitchFamily="2" charset="0"/>
              </a:rPr>
              <a:t>make</a:t>
            </a:r>
          </a:p>
          <a:p>
            <a:r>
              <a:rPr lang="en-GB" sz="2800" dirty="0" smtClean="0">
                <a:latin typeface="SassoonPrimaryInfant" pitchFamily="2" charset="0"/>
              </a:rPr>
              <a:t>					</a:t>
            </a:r>
            <a:endParaRPr lang="en-GB" sz="2800" dirty="0">
              <a:latin typeface="SassoonPrimaryInfant" pitchFamily="2" charset="0"/>
            </a:endParaRPr>
          </a:p>
          <a:p>
            <a:r>
              <a:rPr lang="en-GB" sz="2800" dirty="0" smtClean="0">
                <a:latin typeface="SassoonPrimaryInfant" pitchFamily="2" charset="0"/>
              </a:rPr>
              <a:t>take</a:t>
            </a:r>
          </a:p>
          <a:p>
            <a:r>
              <a:rPr lang="en-GB" sz="2800" dirty="0" smtClean="0">
                <a:latin typeface="SassoonPrimaryInfant" pitchFamily="2" charset="0"/>
              </a:rPr>
              <a:t>						</a:t>
            </a:r>
          </a:p>
          <a:p>
            <a:r>
              <a:rPr lang="en-GB" sz="2800" dirty="0" smtClean="0">
                <a:latin typeface="SassoonPrimaryInfant" pitchFamily="2" charset="0"/>
              </a:rPr>
              <a:t>think						</a:t>
            </a:r>
          </a:p>
          <a:p>
            <a:endParaRPr lang="en-GB" sz="2800" dirty="0">
              <a:latin typeface="SassoonPrimaryInfant" pitchFamily="2" charset="0"/>
            </a:endParaRPr>
          </a:p>
          <a:p>
            <a:r>
              <a:rPr lang="en-GB" sz="2800" dirty="0" smtClean="0">
                <a:latin typeface="SassoonPrimaryInfant" pitchFamily="2" charset="0"/>
              </a:rPr>
              <a:t>is						</a:t>
            </a:r>
          </a:p>
        </p:txBody>
      </p:sp>
      <p:cxnSp>
        <p:nvCxnSpPr>
          <p:cNvPr id="4" name="Straight Arrow Connector 3"/>
          <p:cNvCxnSpPr/>
          <p:nvPr/>
        </p:nvCxnSpPr>
        <p:spPr>
          <a:xfrm>
            <a:off x="1941342" y="1603717"/>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83545" y="2447778"/>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41342" y="3277772"/>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41342" y="4178104"/>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41342" y="4979963"/>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41342" y="5852160"/>
            <a:ext cx="33481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02326" y="492369"/>
            <a:ext cx="4586067" cy="6494085"/>
          </a:xfrm>
          <a:prstGeom prst="rect">
            <a:avLst/>
          </a:prstGeom>
          <a:noFill/>
        </p:spPr>
        <p:txBody>
          <a:bodyPr wrap="square" rtlCol="0">
            <a:spAutoFit/>
          </a:bodyPr>
          <a:lstStyle/>
          <a:p>
            <a:endParaRPr lang="en-GB" dirty="0" smtClean="0"/>
          </a:p>
          <a:p>
            <a:endParaRPr lang="en-GB" dirty="0"/>
          </a:p>
          <a:p>
            <a:endParaRPr lang="en-GB" dirty="0" smtClean="0"/>
          </a:p>
          <a:p>
            <a:r>
              <a:rPr lang="en-GB" sz="2800" dirty="0" smtClean="0">
                <a:latin typeface="SassoonPrimaryInfant" pitchFamily="2" charset="0"/>
              </a:rPr>
              <a:t>went</a:t>
            </a:r>
            <a:endParaRPr lang="en-GB" sz="2800" dirty="0">
              <a:latin typeface="SassoonPrimaryInfant" pitchFamily="2" charset="0"/>
            </a:endParaRPr>
          </a:p>
          <a:p>
            <a:endParaRPr lang="en-GB" sz="2800" dirty="0" smtClean="0">
              <a:latin typeface="SassoonPrimaryInfant" pitchFamily="2" charset="0"/>
            </a:endParaRPr>
          </a:p>
          <a:p>
            <a:r>
              <a:rPr lang="en-GB" sz="2800" dirty="0" smtClean="0">
                <a:latin typeface="SassoonPrimaryInfant" pitchFamily="2" charset="0"/>
              </a:rPr>
              <a:t>said</a:t>
            </a:r>
          </a:p>
          <a:p>
            <a:endParaRPr lang="en-GB" sz="2800" dirty="0">
              <a:latin typeface="SassoonPrimaryInfant" pitchFamily="2" charset="0"/>
            </a:endParaRPr>
          </a:p>
          <a:p>
            <a:r>
              <a:rPr lang="en-GB" sz="2800" dirty="0" smtClean="0">
                <a:latin typeface="SassoonPrimaryInfant" pitchFamily="2" charset="0"/>
              </a:rPr>
              <a:t>made</a:t>
            </a:r>
          </a:p>
          <a:p>
            <a:endParaRPr lang="en-GB" sz="2800" dirty="0">
              <a:latin typeface="SassoonPrimaryInfant" pitchFamily="2" charset="0"/>
            </a:endParaRPr>
          </a:p>
          <a:p>
            <a:r>
              <a:rPr lang="en-GB" sz="2800" dirty="0" smtClean="0">
                <a:latin typeface="SassoonPrimaryInfant" pitchFamily="2" charset="0"/>
              </a:rPr>
              <a:t>took</a:t>
            </a:r>
          </a:p>
          <a:p>
            <a:endParaRPr lang="en-GB" sz="2800" dirty="0">
              <a:latin typeface="SassoonPrimaryInfant" pitchFamily="2" charset="0"/>
            </a:endParaRPr>
          </a:p>
          <a:p>
            <a:r>
              <a:rPr lang="en-GB" sz="2800" dirty="0" smtClean="0">
                <a:latin typeface="SassoonPrimaryInfant" pitchFamily="2" charset="0"/>
              </a:rPr>
              <a:t>thought</a:t>
            </a:r>
          </a:p>
          <a:p>
            <a:endParaRPr lang="en-GB" sz="2800" dirty="0">
              <a:latin typeface="SassoonPrimaryInfant" pitchFamily="2" charset="0"/>
            </a:endParaRPr>
          </a:p>
          <a:p>
            <a:r>
              <a:rPr lang="en-GB" sz="2800" dirty="0" smtClean="0">
                <a:latin typeface="SassoonPrimaryInfant" pitchFamily="2" charset="0"/>
              </a:rPr>
              <a:t>was </a:t>
            </a:r>
          </a:p>
          <a:p>
            <a:endParaRPr lang="en-GB" dirty="0">
              <a:latin typeface="SassoonPrimaryInfant" pitchFamily="2" charset="0"/>
            </a:endParaRPr>
          </a:p>
          <a:p>
            <a:endParaRPr lang="en-GB" dirty="0" smtClean="0">
              <a:latin typeface="SassoonPrimaryInfant" pitchFamily="2" charset="0"/>
            </a:endParaRPr>
          </a:p>
          <a:p>
            <a:endParaRPr lang="en-GB" dirty="0">
              <a:latin typeface="SassoonPrimaryInfant" pitchFamily="2"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319315386"/>
      </p:ext>
    </p:extLst>
  </p:cSld>
  <p:clrMapOvr>
    <a:masterClrMapping/>
  </p:clrMapOvr>
  <mc:AlternateContent xmlns:mc="http://schemas.openxmlformats.org/markup-compatibility/2006" xmlns:p14="http://schemas.microsoft.com/office/powerpoint/2010/main">
    <mc:Choice Requires="p14">
      <p:transition spd="slow" p14:dur="2000" advTm="29060"/>
    </mc:Choice>
    <mc:Fallback xmlns="">
      <p:transition spd="slow" advTm="29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9"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309489"/>
            <a:ext cx="8271803" cy="5816977"/>
          </a:xfrm>
          <a:prstGeom prst="rect">
            <a:avLst/>
          </a:prstGeom>
          <a:noFill/>
        </p:spPr>
        <p:txBody>
          <a:bodyPr wrap="square" rtlCol="0">
            <a:spAutoFit/>
          </a:bodyPr>
          <a:lstStyle/>
          <a:p>
            <a:r>
              <a:rPr lang="en-GB" sz="3200" dirty="0" smtClean="0">
                <a:latin typeface="SassoonPrimaryInfant" pitchFamily="2" charset="0"/>
              </a:rPr>
              <a:t>Now try these:</a:t>
            </a:r>
          </a:p>
          <a:p>
            <a:endParaRPr lang="en-GB" sz="3200" dirty="0">
              <a:latin typeface="SassoonPrimaryInfant" pitchFamily="2" charset="0"/>
            </a:endParaRPr>
          </a:p>
          <a:p>
            <a:r>
              <a:rPr lang="en-GB" sz="2800" dirty="0" smtClean="0">
                <a:latin typeface="SassoonPrimaryInfant" pitchFamily="2" charset="0"/>
              </a:rPr>
              <a:t>It is sunny</a:t>
            </a:r>
          </a:p>
          <a:p>
            <a:endParaRPr lang="en-GB" sz="2800" dirty="0">
              <a:latin typeface="SassoonPrimaryInfant" pitchFamily="2" charset="0"/>
            </a:endParaRPr>
          </a:p>
          <a:p>
            <a:r>
              <a:rPr lang="en-GB" sz="2800" dirty="0" smtClean="0">
                <a:latin typeface="SassoonPrimaryInfant" pitchFamily="2" charset="0"/>
              </a:rPr>
              <a:t>We have Assembly today</a:t>
            </a:r>
          </a:p>
          <a:p>
            <a:endParaRPr lang="en-GB" sz="2800" dirty="0">
              <a:latin typeface="SassoonPrimaryInfant" pitchFamily="2" charset="0"/>
            </a:endParaRPr>
          </a:p>
          <a:p>
            <a:r>
              <a:rPr lang="en-GB" sz="2800" dirty="0" smtClean="0">
                <a:latin typeface="SassoonPrimaryInfant" pitchFamily="2" charset="0"/>
              </a:rPr>
              <a:t>We go swimming</a:t>
            </a:r>
          </a:p>
          <a:p>
            <a:endParaRPr lang="en-GB" sz="2800" dirty="0">
              <a:latin typeface="SassoonPrimaryInfant" pitchFamily="2" charset="0"/>
            </a:endParaRPr>
          </a:p>
          <a:p>
            <a:r>
              <a:rPr lang="en-GB" sz="2800" dirty="0" smtClean="0">
                <a:latin typeface="SassoonPrimaryInfant" pitchFamily="2" charset="0"/>
              </a:rPr>
              <a:t>I think P.E. is fun</a:t>
            </a:r>
          </a:p>
          <a:p>
            <a:endParaRPr lang="en-GB" sz="2800" dirty="0" smtClean="0">
              <a:latin typeface="SassoonPrimaryInfant" pitchFamily="2" charset="0"/>
            </a:endParaRPr>
          </a:p>
          <a:p>
            <a:r>
              <a:rPr lang="en-GB" sz="2800" dirty="0" smtClean="0">
                <a:latin typeface="SassoonPrimaryInfant" pitchFamily="2" charset="0"/>
              </a:rPr>
              <a:t>My dad helps me with my homework</a:t>
            </a:r>
          </a:p>
          <a:p>
            <a:endParaRPr lang="en-GB" sz="2800" dirty="0">
              <a:latin typeface="SassoonPrimaryInfant" pitchFamily="2" charset="0"/>
            </a:endParaRPr>
          </a:p>
          <a:p>
            <a:r>
              <a:rPr lang="en-GB" sz="2800" dirty="0" smtClean="0">
                <a:latin typeface="SassoonPrimaryInfant" pitchFamily="2" charset="0"/>
              </a:rPr>
              <a:t>We need to tidy up the cloakroom</a:t>
            </a:r>
          </a:p>
        </p:txBody>
      </p:sp>
      <p:cxnSp>
        <p:nvCxnSpPr>
          <p:cNvPr id="4" name="Straight Arrow Connector 3"/>
          <p:cNvCxnSpPr/>
          <p:nvPr/>
        </p:nvCxnSpPr>
        <p:spPr>
          <a:xfrm>
            <a:off x="4635304" y="1547446"/>
            <a:ext cx="22367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78437" y="2461846"/>
            <a:ext cx="22367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65896" y="4188648"/>
            <a:ext cx="22367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196818" y="4937760"/>
            <a:ext cx="1357533" cy="105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81490" y="3344586"/>
            <a:ext cx="22367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53686" y="5809957"/>
            <a:ext cx="1800665" cy="246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04406" y="1255059"/>
            <a:ext cx="4487594" cy="5386090"/>
          </a:xfrm>
          <a:prstGeom prst="rect">
            <a:avLst/>
          </a:prstGeom>
          <a:noFill/>
        </p:spPr>
        <p:txBody>
          <a:bodyPr wrap="square" rtlCol="0">
            <a:spAutoFit/>
          </a:bodyPr>
          <a:lstStyle/>
          <a:p>
            <a:r>
              <a:rPr lang="en-GB" sz="2400" dirty="0" smtClean="0">
                <a:latin typeface="SassoonPrimaryInfant" pitchFamily="2" charset="0"/>
              </a:rPr>
              <a:t>It </a:t>
            </a:r>
            <a:r>
              <a:rPr lang="en-GB" sz="2400" dirty="0" smtClean="0">
                <a:solidFill>
                  <a:srgbClr val="FF0000"/>
                </a:solidFill>
                <a:latin typeface="SassoonPrimaryInfant" pitchFamily="2" charset="0"/>
              </a:rPr>
              <a:t>was</a:t>
            </a:r>
            <a:r>
              <a:rPr lang="en-GB" sz="2400" dirty="0" smtClean="0">
                <a:latin typeface="SassoonPrimaryInfant" pitchFamily="2" charset="0"/>
              </a:rPr>
              <a:t> sunny</a:t>
            </a:r>
          </a:p>
          <a:p>
            <a:endParaRPr lang="en-GB" sz="2400" dirty="0">
              <a:latin typeface="SassoonPrimaryInfant" pitchFamily="2" charset="0"/>
            </a:endParaRPr>
          </a:p>
          <a:p>
            <a:endParaRPr lang="en-GB" sz="2400" dirty="0" smtClean="0">
              <a:latin typeface="SassoonPrimaryInfant" pitchFamily="2" charset="0"/>
            </a:endParaRPr>
          </a:p>
          <a:p>
            <a:r>
              <a:rPr lang="en-GB" sz="2400" dirty="0" smtClean="0">
                <a:latin typeface="SassoonPrimaryInfant" pitchFamily="2" charset="0"/>
              </a:rPr>
              <a:t>We </a:t>
            </a:r>
            <a:r>
              <a:rPr lang="en-GB" sz="2400" dirty="0" smtClean="0">
                <a:solidFill>
                  <a:srgbClr val="FF0000"/>
                </a:solidFill>
                <a:latin typeface="SassoonPrimaryInfant" pitchFamily="2" charset="0"/>
              </a:rPr>
              <a:t>had </a:t>
            </a:r>
            <a:r>
              <a:rPr lang="en-GB" sz="2400" dirty="0" smtClean="0">
                <a:latin typeface="SassoonPrimaryInfant" pitchFamily="2" charset="0"/>
              </a:rPr>
              <a:t>Assembly today</a:t>
            </a:r>
          </a:p>
          <a:p>
            <a:endParaRPr lang="en-GB" sz="2400" dirty="0" smtClean="0">
              <a:latin typeface="SassoonPrimaryInfant" pitchFamily="2" charset="0"/>
            </a:endParaRPr>
          </a:p>
          <a:p>
            <a:r>
              <a:rPr lang="en-GB" sz="2400" dirty="0" smtClean="0">
                <a:latin typeface="SassoonPrimaryInfant" pitchFamily="2" charset="0"/>
              </a:rPr>
              <a:t>We </a:t>
            </a:r>
            <a:r>
              <a:rPr lang="en-GB" sz="2400" dirty="0" smtClean="0">
                <a:solidFill>
                  <a:srgbClr val="FF0000"/>
                </a:solidFill>
                <a:latin typeface="SassoonPrimaryInfant" pitchFamily="2" charset="0"/>
              </a:rPr>
              <a:t>went</a:t>
            </a:r>
            <a:r>
              <a:rPr lang="en-GB" sz="2400" dirty="0" smtClean="0">
                <a:latin typeface="SassoonPrimaryInfant" pitchFamily="2" charset="0"/>
              </a:rPr>
              <a:t> swimming</a:t>
            </a:r>
          </a:p>
          <a:p>
            <a:endParaRPr lang="en-GB" sz="2400" dirty="0">
              <a:latin typeface="SassoonPrimaryInfant" pitchFamily="2" charset="0"/>
            </a:endParaRPr>
          </a:p>
          <a:p>
            <a:r>
              <a:rPr lang="en-GB" sz="2400" dirty="0" smtClean="0">
                <a:latin typeface="SassoonPrimaryInfant" pitchFamily="2" charset="0"/>
              </a:rPr>
              <a:t>I </a:t>
            </a:r>
            <a:r>
              <a:rPr lang="en-GB" sz="2400" dirty="0" smtClean="0">
                <a:solidFill>
                  <a:srgbClr val="FF0000"/>
                </a:solidFill>
                <a:latin typeface="SassoonPrimaryInfant" pitchFamily="2" charset="0"/>
              </a:rPr>
              <a:t>thought</a:t>
            </a:r>
            <a:r>
              <a:rPr lang="en-GB" sz="2400" dirty="0" smtClean="0">
                <a:latin typeface="SassoonPrimaryInfant" pitchFamily="2" charset="0"/>
              </a:rPr>
              <a:t> P.E. </a:t>
            </a:r>
            <a:r>
              <a:rPr lang="en-GB" sz="2400" dirty="0" smtClean="0">
                <a:solidFill>
                  <a:srgbClr val="FF0000"/>
                </a:solidFill>
                <a:latin typeface="SassoonPrimaryInfant" pitchFamily="2" charset="0"/>
              </a:rPr>
              <a:t>was</a:t>
            </a:r>
            <a:r>
              <a:rPr lang="en-GB" sz="2400" dirty="0" smtClean="0">
                <a:latin typeface="SassoonPrimaryInfant" pitchFamily="2" charset="0"/>
              </a:rPr>
              <a:t> fun</a:t>
            </a:r>
          </a:p>
          <a:p>
            <a:endParaRPr lang="en-GB" sz="2400" dirty="0">
              <a:latin typeface="SassoonPrimaryInfant" pitchFamily="2" charset="0"/>
            </a:endParaRPr>
          </a:p>
          <a:p>
            <a:r>
              <a:rPr lang="en-GB" sz="2400" dirty="0" smtClean="0">
                <a:latin typeface="SassoonPrimaryInfant" pitchFamily="2" charset="0"/>
              </a:rPr>
              <a:t>My dad </a:t>
            </a:r>
            <a:r>
              <a:rPr lang="en-GB" sz="2400" dirty="0" smtClean="0">
                <a:solidFill>
                  <a:srgbClr val="FF0000"/>
                </a:solidFill>
                <a:latin typeface="SassoonPrimaryInfant" pitchFamily="2" charset="0"/>
              </a:rPr>
              <a:t>helped</a:t>
            </a:r>
            <a:r>
              <a:rPr lang="en-GB" sz="2400" dirty="0" smtClean="0">
                <a:latin typeface="SassoonPrimaryInfant" pitchFamily="2" charset="0"/>
              </a:rPr>
              <a:t> me with my homework</a:t>
            </a:r>
          </a:p>
          <a:p>
            <a:endParaRPr lang="en-GB" sz="3200" dirty="0" smtClean="0">
              <a:latin typeface="SassoonPrimaryInfant" pitchFamily="2" charset="0"/>
            </a:endParaRPr>
          </a:p>
          <a:p>
            <a:r>
              <a:rPr lang="en-GB" sz="2400" dirty="0" smtClean="0">
                <a:latin typeface="SassoonPrimaryInfant" pitchFamily="2" charset="0"/>
              </a:rPr>
              <a:t>We </a:t>
            </a:r>
            <a:r>
              <a:rPr lang="en-GB" sz="2400" dirty="0" smtClean="0">
                <a:solidFill>
                  <a:srgbClr val="FF0000"/>
                </a:solidFill>
                <a:latin typeface="SassoonPrimaryInfant" pitchFamily="2" charset="0"/>
              </a:rPr>
              <a:t>needed</a:t>
            </a:r>
            <a:r>
              <a:rPr lang="en-GB" sz="2400" dirty="0" smtClean="0">
                <a:latin typeface="SassoonPrimaryInfant" pitchFamily="2" charset="0"/>
              </a:rPr>
              <a:t> to tidy up the cloakroom</a:t>
            </a:r>
            <a:endParaRPr lang="en-GB" sz="2400" dirty="0">
              <a:latin typeface="SassoonPrimaryInfant" pitchFamily="2"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3114168373"/>
      </p:ext>
    </p:extLst>
  </p:cSld>
  <p:clrMapOvr>
    <a:masterClrMapping/>
  </p:clrMapOvr>
  <mc:AlternateContent xmlns:mc="http://schemas.openxmlformats.org/markup-compatibility/2006" xmlns:p14="http://schemas.microsoft.com/office/powerpoint/2010/main">
    <mc:Choice Requires="p14">
      <p:transition spd="slow" p14:dur="2000" advTm="47907"/>
    </mc:Choice>
    <mc:Fallback xmlns="">
      <p:transition spd="slow" advTm="479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9"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dirty="0" smtClean="0"/>
              <a:t>Today we are going to look at the lives of poor Victorian children who didn’t live in the workhouses.  You are going to write a diary entry as a poor Victorian child using past tense.</a:t>
            </a:r>
            <a:br>
              <a:rPr lang="en-GB" sz="2800" dirty="0" smtClean="0"/>
            </a:br>
            <a:r>
              <a:rPr lang="en-GB" sz="2800" dirty="0" smtClean="0"/>
              <a:t>Why would we use past tense?</a:t>
            </a:r>
            <a:br>
              <a:rPr lang="en-GB" sz="2800" dirty="0" smtClean="0"/>
            </a:br>
            <a:endParaRPr lang="en-GB" sz="2800" dirty="0"/>
          </a:p>
        </p:txBody>
      </p:sp>
      <p:sp>
        <p:nvSpPr>
          <p:cNvPr id="3" name="Subtitle 2"/>
          <p:cNvSpPr>
            <a:spLocks noGrp="1"/>
          </p:cNvSpPr>
          <p:nvPr>
            <p:ph type="subTitle" idx="1"/>
          </p:nvPr>
        </p:nvSpPr>
        <p:spPr/>
        <p:txBody>
          <a:bodyPr/>
          <a:lstStyle/>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25497894"/>
      </p:ext>
    </p:extLst>
  </p:cSld>
  <p:clrMapOvr>
    <a:masterClrMapping/>
  </p:clrMapOvr>
  <mc:AlternateContent xmlns:mc="http://schemas.openxmlformats.org/markup-compatibility/2006" xmlns:p14="http://schemas.microsoft.com/office/powerpoint/2010/main">
    <mc:Choice Requires="p14">
      <p:transition spd="slow" p14:dur="2000" advTm="18544"/>
    </mc:Choice>
    <mc:Fallback xmlns="">
      <p:transition spd="slow" advTm="18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on the link below to watch a film about child labour in Victorian times.</a:t>
            </a:r>
            <a:endParaRPr lang="en-GB" dirty="0"/>
          </a:p>
        </p:txBody>
      </p:sp>
      <p:pic>
        <p:nvPicPr>
          <p:cNvPr id="7" name="Content Placeholder 6"/>
          <p:cNvPicPr>
            <a:picLocks noGrp="1" noChangeAspect="1"/>
          </p:cNvPicPr>
          <p:nvPr>
            <p:ph idx="1"/>
          </p:nvPr>
        </p:nvPicPr>
        <p:blipFill>
          <a:blip r:embed="rId4"/>
          <a:stretch>
            <a:fillRect/>
          </a:stretch>
        </p:blipFill>
        <p:spPr>
          <a:xfrm rot="952784">
            <a:off x="6289519" y="2385564"/>
            <a:ext cx="5064281" cy="2646684"/>
          </a:xfrm>
          <a:prstGeom prst="rect">
            <a:avLst/>
          </a:prstGeom>
        </p:spPr>
      </p:pic>
      <p:sp>
        <p:nvSpPr>
          <p:cNvPr id="6" name="Rectangle 5"/>
          <p:cNvSpPr/>
          <p:nvPr/>
        </p:nvSpPr>
        <p:spPr>
          <a:xfrm>
            <a:off x="838200" y="5382201"/>
            <a:ext cx="7540847" cy="584775"/>
          </a:xfrm>
          <a:prstGeom prst="rect">
            <a:avLst/>
          </a:prstGeom>
        </p:spPr>
        <p:txBody>
          <a:bodyPr wrap="none">
            <a:spAutoFit/>
          </a:bodyPr>
          <a:lstStyle/>
          <a:p>
            <a:r>
              <a:rPr lang="en-GB" sz="3200" dirty="0" smtClean="0">
                <a:hlinkClick r:id="rId5"/>
              </a:rPr>
              <a:t>www.youtube.com/watch?v=q94mPWu0Ej8</a:t>
            </a:r>
            <a:endParaRPr lang="en-GB" sz="320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40074404"/>
      </p:ext>
    </p:extLst>
  </p:cSld>
  <p:clrMapOvr>
    <a:masterClrMapping/>
  </p:clrMapOvr>
  <mc:AlternateContent xmlns:mc="http://schemas.openxmlformats.org/markup-compatibility/2006" xmlns:p14="http://schemas.microsoft.com/office/powerpoint/2010/main">
    <mc:Choice Requires="p14">
      <p:transition spd="slow" p14:dur="2000" advTm="8622"/>
    </mc:Choice>
    <mc:Fallback xmlns="">
      <p:transition spd="slow" advTm="8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4.1|1.2"/>
</p:tagLst>
</file>

<file path=ppt/tags/tag2.xml><?xml version="1.0" encoding="utf-8"?>
<p:tagLst xmlns:a="http://schemas.openxmlformats.org/drawingml/2006/main" xmlns:r="http://schemas.openxmlformats.org/officeDocument/2006/relationships" xmlns:p="http://schemas.openxmlformats.org/presentationml/2006/main">
  <p:tag name="TIMING" val="|1|4.2|0.9"/>
</p:tagLst>
</file>

<file path=ppt/tags/tag3.xml><?xml version="1.0" encoding="utf-8"?>
<p:tagLst xmlns:a="http://schemas.openxmlformats.org/drawingml/2006/main" xmlns:r="http://schemas.openxmlformats.org/officeDocument/2006/relationships" xmlns:p="http://schemas.openxmlformats.org/presentationml/2006/main">
  <p:tag name="TIMING" val="|1.5|3.2|1.1"/>
</p:tagLst>
</file>

<file path=ppt/tags/tag4.xml><?xml version="1.0" encoding="utf-8"?>
<p:tagLst xmlns:a="http://schemas.openxmlformats.org/drawingml/2006/main" xmlns:r="http://schemas.openxmlformats.org/officeDocument/2006/relationships" xmlns:p="http://schemas.openxmlformats.org/presentationml/2006/main">
  <p:tag name="TIMING" val="|0.4|5.8|1|5.1|3.4|0.5|1.2|1.5|0.9|1.2|1|0.7|1.2|1.5|0.4"/>
</p:tagLst>
</file>

<file path=ppt/tags/tag5.xml><?xml version="1.0" encoding="utf-8"?>
<p:tagLst xmlns:a="http://schemas.openxmlformats.org/drawingml/2006/main" xmlns:r="http://schemas.openxmlformats.org/officeDocument/2006/relationships" xmlns:p="http://schemas.openxmlformats.org/presentationml/2006/main">
  <p:tag name="TIMING" val="|4.4|1.7|0.4|2.1|3.1|1|0.7|0.2|1.4|1.3|2|0.4|2|0.6|0|0.9|0.8|2.4"/>
</p:tagLst>
</file>

<file path=ppt/tags/tag6.xml><?xml version="1.0" encoding="utf-8"?>
<p:tagLst xmlns:a="http://schemas.openxmlformats.org/drawingml/2006/main" xmlns:r="http://schemas.openxmlformats.org/officeDocument/2006/relationships" xmlns:p="http://schemas.openxmlformats.org/presentationml/2006/main">
  <p:tag name="TIMING" val="|2.1|2.5|2.6|1.3|2.8|2.3|1.8|4.1|0.8|1.8|3.3|2.3|2.6|3.6|0.8|2.7|3.4|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740</Words>
  <Application>Microsoft Office PowerPoint</Application>
  <PresentationFormat>Widescreen</PresentationFormat>
  <Paragraphs>103</Paragraphs>
  <Slides>15</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SassoonPrimaryInfant</vt:lpstr>
      <vt:lpstr>Office Theme</vt:lpstr>
      <vt:lpstr>L.O. Use past tense consistently</vt:lpstr>
      <vt:lpstr>PowerPoint Presentation</vt:lpstr>
      <vt:lpstr>PowerPoint Presentation</vt:lpstr>
      <vt:lpstr>PowerPoint Presentation</vt:lpstr>
      <vt:lpstr>PowerPoint Presentation</vt:lpstr>
      <vt:lpstr>PowerPoint Presentation</vt:lpstr>
      <vt:lpstr>PowerPoint Presentation</vt:lpstr>
      <vt:lpstr>Today we are going to look at the lives of poor Victorian children who didn’t live in the workhouses.  You are going to write a diary entry as a poor Victorian child using past tense. Why would we use past tense? </vt:lpstr>
      <vt:lpstr>Click on the link below to watch a film about child labour in Victorian times.</vt:lpstr>
      <vt:lpstr>PowerPoint Presentation</vt:lpstr>
      <vt:lpstr>PowerPoint Presentation</vt:lpstr>
      <vt:lpstr>PowerPoint Presentation</vt:lpstr>
      <vt:lpstr>PowerPoint Presentation</vt:lpstr>
      <vt:lpstr>PowerPoint Presentation</vt:lpstr>
      <vt:lpstr>PowerPoint Presentation</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L.O.Use past tense consistently</dc:title>
  <dc:creator>Laurie Lott</dc:creator>
  <cp:lastModifiedBy>Paula Candish</cp:lastModifiedBy>
  <cp:revision>8</cp:revision>
  <dcterms:created xsi:type="dcterms:W3CDTF">2021-01-10T12:10:38Z</dcterms:created>
  <dcterms:modified xsi:type="dcterms:W3CDTF">2021-01-12T11:46:41Z</dcterms:modified>
</cp:coreProperties>
</file>