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6" r:id="rId4"/>
    <p:sldId id="269" r:id="rId5"/>
    <p:sldId id="268" r:id="rId6"/>
    <p:sldId id="270" r:id="rId7"/>
    <p:sldId id="260" r:id="rId8"/>
    <p:sldId id="271" r:id="rId9"/>
    <p:sldId id="272" r:id="rId10"/>
    <p:sldId id="267"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4660"/>
  </p:normalViewPr>
  <p:slideViewPr>
    <p:cSldViewPr snapToGrid="0">
      <p:cViewPr varScale="1">
        <p:scale>
          <a:sx n="87" d="100"/>
          <a:sy n="87"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hyperlink" Target="https://www.youtube.com/watch?v=qZwIZ1TsveA"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7.png"/><Relationship Id="rId5" Type="http://schemas.openxmlformats.org/officeDocument/2006/relationships/hyperlink" Target="https://www.youtube.com/watch?v=uf0uKmKwnKs"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7.png"/><Relationship Id="rId4" Type="http://schemas.openxmlformats.org/officeDocument/2006/relationships/hyperlink" Target="https://forms.office.com/Pages/ResponsePage.aspx?id=eCY4lN73r0G0KV1rDWITzRhTQ2IZqpBOsW8cFVoooF9UNVlMS1dCVkdaM0k0WlhFTE9WVFBTWEg1Ti4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www.youtube.com/watch?v=eVClAj8q_lY"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hyperlink" Target="https://www.youtube.com/watch?v=Mzq9jRFUjRA"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8746"/>
            <a:ext cx="8825658" cy="2444261"/>
          </a:xfrm>
        </p:spPr>
        <p:txBody>
          <a:bodyPr/>
          <a:lstStyle/>
          <a:p>
            <a:pPr algn="ctr"/>
            <a:r>
              <a:rPr lang="en-GB" sz="4800" dirty="0" smtClean="0">
                <a:ln w="3175" cmpd="sng">
                  <a:noFill/>
                </a:ln>
                <a:solidFill>
                  <a:prstClr val="white"/>
                </a:solidFill>
                <a:latin typeface="Comic Sans MS" panose="030F0702030302020204" pitchFamily="66" charset="0"/>
              </a:rPr>
              <a:t>Friday 12</a:t>
            </a:r>
            <a:r>
              <a:rPr lang="en-GB" sz="4800" baseline="30000" dirty="0" smtClean="0">
                <a:ln w="3175" cmpd="sng">
                  <a:noFill/>
                </a:ln>
                <a:solidFill>
                  <a:prstClr val="white"/>
                </a:solidFill>
                <a:latin typeface="Comic Sans MS" panose="030F0702030302020204" pitchFamily="66" charset="0"/>
              </a:rPr>
              <a:t>th</a:t>
            </a:r>
            <a:r>
              <a:rPr lang="en-GB" sz="4800" dirty="0" smtClean="0">
                <a:ln w="3175" cmpd="sng">
                  <a:noFill/>
                </a:ln>
                <a:solidFill>
                  <a:prstClr val="white"/>
                </a:solidFill>
                <a:latin typeface="Comic Sans MS" panose="030F0702030302020204" pitchFamily="66" charset="0"/>
              </a:rPr>
              <a:t> February </a:t>
            </a: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English</a:t>
            </a:r>
            <a:r>
              <a:rPr lang="en-GB" sz="4800" dirty="0">
                <a:ln w="3175" cmpd="sng">
                  <a:noFill/>
                </a:ln>
                <a:solidFill>
                  <a:prstClr val="white"/>
                </a:solidFill>
                <a:latin typeface="Calibri Light" panose="020F0302020204030204"/>
              </a:rPr>
              <a:t> </a:t>
            </a:r>
            <a:endParaRPr lang="en-GB" dirty="0"/>
          </a:p>
        </p:txBody>
      </p:sp>
      <p:sp>
        <p:nvSpPr>
          <p:cNvPr id="3" name="Subtitle 2"/>
          <p:cNvSpPr>
            <a:spLocks noGrp="1"/>
          </p:cNvSpPr>
          <p:nvPr>
            <p:ph type="subTitle" idx="1"/>
          </p:nvPr>
        </p:nvSpPr>
        <p:spPr>
          <a:xfrm>
            <a:off x="1154955" y="3130062"/>
            <a:ext cx="8551753" cy="3094892"/>
          </a:xfrm>
        </p:spPr>
        <p:txBody>
          <a:bodyPr/>
          <a:lstStyle/>
          <a:p>
            <a:pPr lvl="0" algn="ctr">
              <a:spcBef>
                <a:spcPts val="0"/>
              </a:spcBef>
              <a:spcAft>
                <a:spcPts val="1000"/>
              </a:spcAft>
              <a:buClr>
                <a:prstClr val="white"/>
              </a:buClr>
              <a:buSzPct val="100000"/>
            </a:pPr>
            <a:endParaRPr lang="en-GB" sz="3200" cap="none" dirty="0" smtClean="0">
              <a:solidFill>
                <a:prstClr val="white"/>
              </a:solidFill>
              <a:latin typeface="Comic Sans MS" panose="030F0702030302020204" pitchFamily="66" charset="0"/>
              <a:ea typeface="+mn-ea"/>
              <a:cs typeface="+mn-cs"/>
            </a:endParaRPr>
          </a:p>
          <a:p>
            <a:pPr lvl="0" algn="ctr">
              <a:spcBef>
                <a:spcPts val="0"/>
              </a:spcBef>
              <a:spcAft>
                <a:spcPts val="1000"/>
              </a:spcAft>
              <a:buClr>
                <a:prstClr val="white"/>
              </a:buClr>
              <a:buSzPct val="100000"/>
            </a:pPr>
            <a:endParaRPr lang="en-GB" sz="3200" cap="none" dirty="0">
              <a:solidFill>
                <a:prstClr val="white"/>
              </a:solidFill>
              <a:latin typeface="Comic Sans MS" panose="030F0702030302020204" pitchFamily="66" charset="0"/>
              <a:ea typeface="+mn-ea"/>
              <a:cs typeface="+mn-cs"/>
            </a:endParaRPr>
          </a:p>
          <a:p>
            <a:endParaRPr lang="en-GB" dirty="0"/>
          </a:p>
        </p:txBody>
      </p:sp>
      <p:pic>
        <p:nvPicPr>
          <p:cNvPr id="6" name="Picture 5"/>
          <p:cNvPicPr>
            <a:picLocks noChangeAspect="1"/>
          </p:cNvPicPr>
          <p:nvPr/>
        </p:nvPicPr>
        <p:blipFill>
          <a:blip r:embed="rId4"/>
          <a:stretch>
            <a:fillRect/>
          </a:stretch>
        </p:blipFill>
        <p:spPr>
          <a:xfrm>
            <a:off x="3212125" y="3579203"/>
            <a:ext cx="5515340" cy="2206136"/>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33285011"/>
      </p:ext>
    </p:extLst>
  </p:cSld>
  <p:clrMapOvr>
    <a:masterClrMapping/>
  </p:clrMapOvr>
  <mc:AlternateContent xmlns:mc="http://schemas.openxmlformats.org/markup-compatibility/2006" xmlns:p14="http://schemas.microsoft.com/office/powerpoint/2010/main">
    <mc:Choice Requires="p14">
      <p:transition spd="slow" p14:dur="2000" advTm="10627"/>
    </mc:Choice>
    <mc:Fallback xmlns="">
      <p:transition spd="slow" advTm="10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580292"/>
          </a:xfrm>
        </p:spPr>
        <p:txBody>
          <a:bodyPr/>
          <a:lstStyle/>
          <a:p>
            <a:pPr algn="ctr"/>
            <a:r>
              <a:rPr lang="en-GB" sz="2400" dirty="0" smtClean="0">
                <a:latin typeface="Comic Sans MS" panose="030F0702030302020204" pitchFamily="66" charset="0"/>
              </a:rPr>
              <a:t>Performance!</a:t>
            </a: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sp>
        <p:nvSpPr>
          <p:cNvPr id="5" name="TextBox 4"/>
          <p:cNvSpPr txBox="1"/>
          <p:nvPr/>
        </p:nvSpPr>
        <p:spPr>
          <a:xfrm>
            <a:off x="562062" y="1409350"/>
            <a:ext cx="10830188" cy="2308324"/>
          </a:xfrm>
          <a:prstGeom prst="rect">
            <a:avLst/>
          </a:prstGeom>
          <a:noFill/>
        </p:spPr>
        <p:txBody>
          <a:bodyPr wrap="square" rtlCol="0">
            <a:spAutoFit/>
          </a:bodyPr>
          <a:lstStyle/>
          <a:p>
            <a:pPr algn="ctr"/>
            <a:r>
              <a:rPr lang="en-GB" dirty="0" smtClean="0"/>
              <a:t>Now you have finished your English for today, why not </a:t>
            </a:r>
            <a:r>
              <a:rPr lang="en-GB" dirty="0" smtClean="0"/>
              <a:t>practise </a:t>
            </a:r>
            <a:r>
              <a:rPr lang="en-GB" dirty="0" smtClean="0"/>
              <a:t>performing either the poem or song you have chosen. The links are below. </a:t>
            </a:r>
          </a:p>
          <a:p>
            <a:pPr algn="ctr"/>
            <a:r>
              <a:rPr lang="en-GB" dirty="0" smtClean="0"/>
              <a:t>You might decide you want to learn them both!</a:t>
            </a:r>
          </a:p>
          <a:p>
            <a:pPr algn="ctr"/>
            <a:endParaRPr lang="en-GB" dirty="0" smtClean="0"/>
          </a:p>
          <a:p>
            <a:pPr algn="ctr"/>
            <a:r>
              <a:rPr lang="en-GB" dirty="0" smtClean="0"/>
              <a:t>The rhyme is called ‘I’m a little Penguin!’ click on the link below to listen to the rhyme I have also included the words just in case!</a:t>
            </a:r>
          </a:p>
          <a:p>
            <a:pPr algn="ctr"/>
            <a:endParaRPr lang="en-GB" dirty="0" smtClean="0"/>
          </a:p>
          <a:p>
            <a:pPr algn="ctr"/>
            <a:endParaRPr lang="en-GB" dirty="0"/>
          </a:p>
        </p:txBody>
      </p:sp>
      <p:sp>
        <p:nvSpPr>
          <p:cNvPr id="4" name="Rectangle 3"/>
          <p:cNvSpPr/>
          <p:nvPr/>
        </p:nvSpPr>
        <p:spPr>
          <a:xfrm>
            <a:off x="3209633" y="3244334"/>
            <a:ext cx="5836854" cy="369332"/>
          </a:xfrm>
          <a:prstGeom prst="rect">
            <a:avLst/>
          </a:prstGeom>
        </p:spPr>
        <p:txBody>
          <a:bodyPr wrap="none">
            <a:spAutoFit/>
          </a:bodyPr>
          <a:lstStyle/>
          <a:p>
            <a:r>
              <a:rPr lang="en-GB" dirty="0">
                <a:hlinkClick r:id="rId4"/>
              </a:rPr>
              <a:t>https://</a:t>
            </a:r>
            <a:r>
              <a:rPr lang="en-GB" dirty="0" smtClean="0">
                <a:hlinkClick r:id="rId4"/>
              </a:rPr>
              <a:t>www.youtube.com/watch?v=qZwIZ1TsveA</a:t>
            </a:r>
            <a:r>
              <a:rPr lang="en-GB" dirty="0" smtClean="0"/>
              <a:t> </a:t>
            </a:r>
            <a:endParaRPr lang="en-GB" dirty="0"/>
          </a:p>
        </p:txBody>
      </p:sp>
      <p:pic>
        <p:nvPicPr>
          <p:cNvPr id="8" name="Picture 7"/>
          <p:cNvPicPr>
            <a:picLocks noChangeAspect="1"/>
          </p:cNvPicPr>
          <p:nvPr/>
        </p:nvPicPr>
        <p:blipFill>
          <a:blip r:embed="rId5"/>
          <a:stretch>
            <a:fillRect/>
          </a:stretch>
        </p:blipFill>
        <p:spPr>
          <a:xfrm>
            <a:off x="4523464" y="4010254"/>
            <a:ext cx="3209191" cy="2589841"/>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54096708"/>
      </p:ext>
    </p:extLst>
  </p:cSld>
  <p:clrMapOvr>
    <a:masterClrMapping/>
  </p:clrMapOvr>
  <mc:AlternateContent xmlns:mc="http://schemas.openxmlformats.org/markup-compatibility/2006" xmlns:p14="http://schemas.microsoft.com/office/powerpoint/2010/main">
    <mc:Choice Requires="p14">
      <p:transition spd="slow" p14:dur="2000" advTm="13726"/>
    </mc:Choice>
    <mc:Fallback xmlns="">
      <p:transition spd="slow" advTm="13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580292"/>
          </a:xfrm>
        </p:spPr>
        <p:txBody>
          <a:bodyPr/>
          <a:lstStyle/>
          <a:p>
            <a:pPr algn="ctr"/>
            <a:r>
              <a:rPr lang="en-GB" sz="2400" dirty="0" smtClean="0">
                <a:latin typeface="Comic Sans MS" panose="030F0702030302020204" pitchFamily="66" charset="0"/>
              </a:rPr>
              <a:t>Performance!</a:t>
            </a:r>
            <a:endParaRPr lang="en-GB" sz="2400" dirty="0">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2654649" y="3068516"/>
            <a:ext cx="4097843" cy="2294792"/>
          </a:xfrm>
          <a:prstGeom prst="rect">
            <a:avLst/>
          </a:prstGeom>
        </p:spPr>
      </p:pic>
      <p:sp>
        <p:nvSpPr>
          <p:cNvPr id="3" name="Subtitle 2"/>
          <p:cNvSpPr>
            <a:spLocks noGrp="1"/>
          </p:cNvSpPr>
          <p:nvPr>
            <p:ph type="subTitle" idx="1"/>
          </p:nvPr>
        </p:nvSpPr>
        <p:spPr>
          <a:xfrm>
            <a:off x="1154955" y="1116623"/>
            <a:ext cx="8825658" cy="5292969"/>
          </a:xfrm>
        </p:spPr>
        <p:txBody>
          <a:bodyPr/>
          <a:lstStyle/>
          <a:p>
            <a:endParaRPr lang="en-GB" cap="none" dirty="0" smtClean="0"/>
          </a:p>
        </p:txBody>
      </p:sp>
      <p:sp>
        <p:nvSpPr>
          <p:cNvPr id="5" name="TextBox 4"/>
          <p:cNvSpPr txBox="1"/>
          <p:nvPr/>
        </p:nvSpPr>
        <p:spPr>
          <a:xfrm>
            <a:off x="342254" y="925773"/>
            <a:ext cx="10830188" cy="646331"/>
          </a:xfrm>
          <a:prstGeom prst="rect">
            <a:avLst/>
          </a:prstGeom>
          <a:noFill/>
        </p:spPr>
        <p:txBody>
          <a:bodyPr wrap="square" rtlCol="0">
            <a:spAutoFit/>
          </a:bodyPr>
          <a:lstStyle/>
          <a:p>
            <a:pPr algn="ctr"/>
            <a:r>
              <a:rPr lang="en-GB" dirty="0" smtClean="0"/>
              <a:t>This dance is one of my favourites!!!</a:t>
            </a:r>
          </a:p>
          <a:p>
            <a:pPr algn="ctr"/>
            <a:r>
              <a:rPr lang="en-GB" dirty="0" smtClean="0"/>
              <a:t>Enjoy dancing like a penguin!!</a:t>
            </a:r>
            <a:endParaRPr lang="en-GB" dirty="0"/>
          </a:p>
        </p:txBody>
      </p:sp>
      <p:sp>
        <p:nvSpPr>
          <p:cNvPr id="7" name="TextBox 6"/>
          <p:cNvSpPr txBox="1"/>
          <p:nvPr/>
        </p:nvSpPr>
        <p:spPr>
          <a:xfrm>
            <a:off x="2127739" y="2075845"/>
            <a:ext cx="5899638" cy="369332"/>
          </a:xfrm>
          <a:prstGeom prst="rect">
            <a:avLst/>
          </a:prstGeom>
          <a:noFill/>
        </p:spPr>
        <p:txBody>
          <a:bodyPr wrap="square" rtlCol="0">
            <a:spAutoFit/>
          </a:bodyPr>
          <a:lstStyle/>
          <a:p>
            <a:r>
              <a:rPr lang="en-GB" dirty="0">
                <a:hlinkClick r:id="rId5"/>
              </a:rPr>
              <a:t>https://</a:t>
            </a:r>
            <a:r>
              <a:rPr lang="en-GB" dirty="0" smtClean="0">
                <a:hlinkClick r:id="rId5"/>
              </a:rPr>
              <a:t>www.youtube.com/watch?v=uf0uKmKwnKs</a:t>
            </a:r>
            <a:r>
              <a:rPr lang="en-GB" dirty="0" smtClean="0"/>
              <a:t> </a:t>
            </a:r>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26366378"/>
      </p:ext>
    </p:extLst>
  </p:cSld>
  <p:clrMapOvr>
    <a:masterClrMapping/>
  </p:clrMapOvr>
  <mc:AlternateContent xmlns:mc="http://schemas.openxmlformats.org/markup-compatibility/2006" xmlns:p14="http://schemas.microsoft.com/office/powerpoint/2010/main">
    <mc:Choice Requires="p14">
      <p:transition spd="slow" p14:dur="2000" advTm="19868"/>
    </mc:Choice>
    <mc:Fallback xmlns="">
      <p:transition spd="slow" advTm="19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latin typeface="Comic Sans MS" panose="030F0702030302020204" pitchFamily="66" charset="0"/>
              </a:rPr>
              <a:t>Remote Learning Tracking</a:t>
            </a:r>
            <a:endParaRPr lang="en-GB" dirty="0"/>
          </a:p>
        </p:txBody>
      </p:sp>
      <p:sp>
        <p:nvSpPr>
          <p:cNvPr id="3" name="Content Placeholder 2"/>
          <p:cNvSpPr>
            <a:spLocks noGrp="1"/>
          </p:cNvSpPr>
          <p:nvPr>
            <p:ph idx="1"/>
          </p:nvPr>
        </p:nvSpPr>
        <p:spPr/>
        <p:txBody>
          <a:bodyPr/>
          <a:lstStyle/>
          <a:p>
            <a:r>
              <a:rPr lang="en-GB" dirty="0">
                <a:latin typeface="Comic Sans MS" panose="030F0702030302020204" pitchFamily="66" charset="0"/>
              </a:rPr>
              <a:t>Once you have completed the PowerPoint please fill in the simple questionnaire below to let us </a:t>
            </a:r>
            <a:r>
              <a:rPr lang="en-GB" dirty="0" smtClean="0">
                <a:latin typeface="Comic Sans MS" panose="030F0702030302020204" pitchFamily="66" charset="0"/>
              </a:rPr>
              <a:t>know it’s complete.</a:t>
            </a:r>
          </a:p>
          <a:p>
            <a:endParaRPr lang="en-GB" dirty="0">
              <a:latin typeface="Comic Sans MS" panose="030F0702030302020204" pitchFamily="66" charset="0"/>
            </a:endParaRPr>
          </a:p>
          <a:p>
            <a:r>
              <a:rPr lang="en-GB" u="sng">
                <a:hlinkClick r:id="rId4"/>
              </a:rPr>
              <a:t>https://forms.office.com/Pages/ResponsePage.aspx?id=eCY4lN73r0G0KV1rDWITzRhTQ2IZqpBOsW8cFVoooF9UNVlMS1dCVkdaM0k0WlhFTE9WVFBTWEg1Ti4u</a:t>
            </a:r>
            <a:r>
              <a:rPr lang="en-GB"/>
              <a:t> </a:t>
            </a:r>
          </a:p>
          <a:p>
            <a:endParaRPr lang="en-GB" dirty="0"/>
          </a:p>
          <a:p>
            <a:r>
              <a:rPr lang="en-GB" dirty="0"/>
              <a:t>Thank you.</a:t>
            </a:r>
          </a:p>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57453284"/>
      </p:ext>
    </p:extLst>
  </p:cSld>
  <p:clrMapOvr>
    <a:masterClrMapping/>
  </p:clrMapOvr>
  <mc:AlternateContent xmlns:mc="http://schemas.openxmlformats.org/markup-compatibility/2006" xmlns:p14="http://schemas.microsoft.com/office/powerpoint/2010/main">
    <mc:Choice Requires="p14">
      <p:transition spd="slow" p14:dur="2000" advTm="1705"/>
    </mc:Choice>
    <mc:Fallback xmlns="">
      <p:transition spd="slow" advTm="1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676" y="167054"/>
            <a:ext cx="8818685" cy="1200329"/>
          </a:xfrm>
          <a:prstGeom prst="rect">
            <a:avLst/>
          </a:prstGeom>
          <a:noFill/>
        </p:spPr>
        <p:txBody>
          <a:bodyPr wrap="square" rtlCol="0">
            <a:spAutoFit/>
          </a:bodyPr>
          <a:lstStyle/>
          <a:p>
            <a:pPr algn="ctr"/>
            <a:r>
              <a:rPr lang="en-GB" sz="3600" dirty="0" smtClean="0">
                <a:latin typeface="Comic Sans MS" panose="030F0702030302020204" pitchFamily="66" charset="0"/>
              </a:rPr>
              <a:t>It’s Chinese New Year today and it is the year of the Ox</a:t>
            </a:r>
            <a:endParaRPr lang="en-GB" sz="3600" dirty="0">
              <a:latin typeface="Comic Sans MS" panose="030F0702030302020204" pitchFamily="66" charset="0"/>
            </a:endParaRPr>
          </a:p>
        </p:txBody>
      </p:sp>
      <p:sp>
        <p:nvSpPr>
          <p:cNvPr id="5" name="TextBox 4"/>
          <p:cNvSpPr txBox="1"/>
          <p:nvPr/>
        </p:nvSpPr>
        <p:spPr>
          <a:xfrm>
            <a:off x="659423" y="1336431"/>
            <a:ext cx="9847385" cy="1477328"/>
          </a:xfrm>
          <a:prstGeom prst="rect">
            <a:avLst/>
          </a:prstGeom>
          <a:noFill/>
        </p:spPr>
        <p:txBody>
          <a:bodyPr wrap="square" rtlCol="0">
            <a:spAutoFit/>
          </a:bodyPr>
          <a:lstStyle/>
          <a:p>
            <a:r>
              <a:rPr lang="en-GB" dirty="0" smtClean="0"/>
              <a:t>I thought for today’s English lesson we can find out all about Chinese New Year and why and how it is celebrated. Click on the link below to listen how the animals were placed on the Chinese </a:t>
            </a:r>
            <a:r>
              <a:rPr lang="en-GB" dirty="0" smtClean="0"/>
              <a:t>calendar.</a:t>
            </a:r>
            <a:endParaRPr lang="en-GB" dirty="0" smtClean="0"/>
          </a:p>
          <a:p>
            <a:endParaRPr lang="en-GB" dirty="0"/>
          </a:p>
          <a:p>
            <a:r>
              <a:rPr lang="en-GB" dirty="0">
                <a:hlinkClick r:id="rId4"/>
              </a:rPr>
              <a:t>https://</a:t>
            </a:r>
            <a:r>
              <a:rPr lang="en-GB" dirty="0" smtClean="0">
                <a:hlinkClick r:id="rId4"/>
              </a:rPr>
              <a:t>www.youtube.com/watch?v=eVClAj8q_lY</a:t>
            </a:r>
            <a:r>
              <a:rPr lang="en-GB" dirty="0" smtClean="0"/>
              <a:t> </a:t>
            </a:r>
            <a:endParaRPr lang="en-GB" dirty="0"/>
          </a:p>
        </p:txBody>
      </p:sp>
      <p:pic>
        <p:nvPicPr>
          <p:cNvPr id="6" name="Picture 5"/>
          <p:cNvPicPr>
            <a:picLocks noChangeAspect="1"/>
          </p:cNvPicPr>
          <p:nvPr/>
        </p:nvPicPr>
        <p:blipFill>
          <a:blip r:embed="rId5"/>
          <a:stretch>
            <a:fillRect/>
          </a:stretch>
        </p:blipFill>
        <p:spPr>
          <a:xfrm>
            <a:off x="3120044" y="3360635"/>
            <a:ext cx="5424614" cy="303778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36649666"/>
      </p:ext>
    </p:extLst>
  </p:cSld>
  <p:clrMapOvr>
    <a:masterClrMapping/>
  </p:clrMapOvr>
  <mc:AlternateContent xmlns:mc="http://schemas.openxmlformats.org/markup-compatibility/2006" xmlns:p14="http://schemas.microsoft.com/office/powerpoint/2010/main">
    <mc:Choice Requires="p14">
      <p:transition spd="slow" p14:dur="2000" advTm="21098"/>
    </mc:Choice>
    <mc:Fallback xmlns="">
      <p:transition spd="slow" advTm="21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707886"/>
          </a:xfrm>
          <a:prstGeom prst="rect">
            <a:avLst/>
          </a:prstGeom>
          <a:noFill/>
        </p:spPr>
        <p:txBody>
          <a:bodyPr wrap="square" rtlCol="0">
            <a:spAutoFit/>
          </a:bodyPr>
          <a:lstStyle/>
          <a:p>
            <a:pPr algn="ctr"/>
            <a:r>
              <a:rPr lang="en-GB" sz="4000" dirty="0">
                <a:solidFill>
                  <a:srgbClr val="EBEBEB"/>
                </a:solidFill>
                <a:latin typeface="Comic Sans MS" panose="030F0702030302020204" pitchFamily="66" charset="0"/>
                <a:ea typeface="+mj-ea"/>
                <a:cs typeface="+mj-cs"/>
              </a:rPr>
              <a:t>Today’s Writing </a:t>
            </a:r>
            <a:r>
              <a:rPr lang="en-GB" sz="4000" dirty="0" smtClean="0">
                <a:solidFill>
                  <a:srgbClr val="EBEBEB"/>
                </a:solidFill>
                <a:latin typeface="Comic Sans MS" panose="030F0702030302020204" pitchFamily="66" charset="0"/>
                <a:ea typeface="+mj-ea"/>
                <a:cs typeface="+mj-cs"/>
              </a:rPr>
              <a:t>Challenge!</a:t>
            </a:r>
            <a:endParaRPr lang="en-GB" dirty="0"/>
          </a:p>
        </p:txBody>
      </p:sp>
      <p:sp>
        <p:nvSpPr>
          <p:cNvPr id="7" name="TextBox 6"/>
          <p:cNvSpPr txBox="1"/>
          <p:nvPr/>
        </p:nvSpPr>
        <p:spPr>
          <a:xfrm>
            <a:off x="624254" y="883732"/>
            <a:ext cx="9891346" cy="1200329"/>
          </a:xfrm>
          <a:prstGeom prst="rect">
            <a:avLst/>
          </a:prstGeom>
          <a:noFill/>
        </p:spPr>
        <p:txBody>
          <a:bodyPr wrap="square" rtlCol="0">
            <a:spAutoFit/>
          </a:bodyPr>
          <a:lstStyle/>
          <a:p>
            <a:r>
              <a:rPr lang="en-GB" dirty="0" smtClean="0"/>
              <a:t>You are going to find out which animal year you were born in and draw a picture of that animal and write a simple sentence to go with it. </a:t>
            </a:r>
          </a:p>
          <a:p>
            <a:r>
              <a:rPr lang="en-GB" dirty="0" smtClean="0"/>
              <a:t>If you were born in 2015 you were born in the Year of the Goat.</a:t>
            </a:r>
          </a:p>
          <a:p>
            <a:r>
              <a:rPr lang="en-GB" dirty="0" smtClean="0"/>
              <a:t>If you were born in 2016 you were born in the Year of the Monkey.</a:t>
            </a:r>
            <a:endParaRPr lang="en-GB" dirty="0"/>
          </a:p>
        </p:txBody>
      </p:sp>
      <p:pic>
        <p:nvPicPr>
          <p:cNvPr id="3" name="Picture 2"/>
          <p:cNvPicPr>
            <a:picLocks noChangeAspect="1"/>
          </p:cNvPicPr>
          <p:nvPr/>
        </p:nvPicPr>
        <p:blipFill>
          <a:blip r:embed="rId4"/>
          <a:stretch>
            <a:fillRect/>
          </a:stretch>
        </p:blipFill>
        <p:spPr>
          <a:xfrm>
            <a:off x="2285999" y="2832100"/>
            <a:ext cx="7620000" cy="381000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37095463"/>
      </p:ext>
    </p:extLst>
  </p:cSld>
  <p:clrMapOvr>
    <a:masterClrMapping/>
  </p:clrMapOvr>
  <mc:AlternateContent xmlns:mc="http://schemas.openxmlformats.org/markup-compatibility/2006" xmlns:p14="http://schemas.microsoft.com/office/powerpoint/2010/main">
    <mc:Choice Requires="p14">
      <p:transition spd="slow" p14:dur="2000" advTm="28231"/>
    </mc:Choice>
    <mc:Fallback xmlns="">
      <p:transition spd="slow" advTm="28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1323439"/>
          </a:xfrm>
          <a:prstGeom prst="rect">
            <a:avLst/>
          </a:prstGeom>
          <a:noFill/>
        </p:spPr>
        <p:txBody>
          <a:bodyPr wrap="square" rtlCol="0">
            <a:spAutoFit/>
          </a:bodyPr>
          <a:lstStyle/>
          <a:p>
            <a:pPr algn="ctr"/>
            <a:r>
              <a:rPr lang="en-GB" sz="4000" dirty="0" smtClean="0">
                <a:solidFill>
                  <a:srgbClr val="EBEBEB"/>
                </a:solidFill>
                <a:latin typeface="Comic Sans MS" panose="030F0702030302020204" pitchFamily="66" charset="0"/>
                <a:ea typeface="+mj-ea"/>
                <a:cs typeface="+mj-cs"/>
              </a:rPr>
              <a:t>Handy hints to draw a goat or a monkey!</a:t>
            </a:r>
            <a:endParaRPr lang="en-GB" dirty="0"/>
          </a:p>
        </p:txBody>
      </p:sp>
      <p:pic>
        <p:nvPicPr>
          <p:cNvPr id="4" name="Picture 3"/>
          <p:cNvPicPr>
            <a:picLocks noChangeAspect="1"/>
          </p:cNvPicPr>
          <p:nvPr/>
        </p:nvPicPr>
        <p:blipFill>
          <a:blip r:embed="rId4"/>
          <a:stretch>
            <a:fillRect/>
          </a:stretch>
        </p:blipFill>
        <p:spPr>
          <a:xfrm>
            <a:off x="7060223" y="1259258"/>
            <a:ext cx="3807069" cy="5382842"/>
          </a:xfrm>
          <a:prstGeom prst="rect">
            <a:avLst/>
          </a:prstGeom>
        </p:spPr>
      </p:pic>
      <p:pic>
        <p:nvPicPr>
          <p:cNvPr id="8" name="Picture 7"/>
          <p:cNvPicPr>
            <a:picLocks noChangeAspect="1"/>
          </p:cNvPicPr>
          <p:nvPr/>
        </p:nvPicPr>
        <p:blipFill>
          <a:blip r:embed="rId5"/>
          <a:stretch>
            <a:fillRect/>
          </a:stretch>
        </p:blipFill>
        <p:spPr>
          <a:xfrm>
            <a:off x="846098" y="1956527"/>
            <a:ext cx="5299725" cy="367055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94668970"/>
      </p:ext>
    </p:extLst>
  </p:cSld>
  <p:clrMapOvr>
    <a:masterClrMapping/>
  </p:clrMapOvr>
  <mc:AlternateContent xmlns:mc="http://schemas.openxmlformats.org/markup-compatibility/2006" xmlns:p14="http://schemas.microsoft.com/office/powerpoint/2010/main">
    <mc:Choice Requires="p14">
      <p:transition spd="slow" p14:dur="2000" advTm="14919"/>
    </mc:Choice>
    <mc:Fallback xmlns="">
      <p:transition spd="slow" advTm="14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707886"/>
          </a:xfrm>
          <a:prstGeom prst="rect">
            <a:avLst/>
          </a:prstGeom>
          <a:noFill/>
        </p:spPr>
        <p:txBody>
          <a:bodyPr wrap="square" rtlCol="0">
            <a:spAutoFit/>
          </a:bodyPr>
          <a:lstStyle/>
          <a:p>
            <a:pPr algn="ctr"/>
            <a:r>
              <a:rPr lang="en-GB" sz="4000" dirty="0" smtClean="0">
                <a:solidFill>
                  <a:srgbClr val="EBEBEB"/>
                </a:solidFill>
                <a:latin typeface="Comic Sans MS" panose="030F0702030302020204" pitchFamily="66" charset="0"/>
                <a:ea typeface="+mj-ea"/>
                <a:cs typeface="+mj-cs"/>
              </a:rPr>
              <a:t>Tips for writing!</a:t>
            </a:r>
            <a:endParaRPr lang="en-GB" dirty="0"/>
          </a:p>
        </p:txBody>
      </p:sp>
      <p:pic>
        <p:nvPicPr>
          <p:cNvPr id="2" name="Picture 1"/>
          <p:cNvPicPr>
            <a:picLocks noChangeAspect="1"/>
          </p:cNvPicPr>
          <p:nvPr/>
        </p:nvPicPr>
        <p:blipFill>
          <a:blip r:embed="rId4"/>
          <a:stretch>
            <a:fillRect/>
          </a:stretch>
        </p:blipFill>
        <p:spPr>
          <a:xfrm>
            <a:off x="810310" y="1651862"/>
            <a:ext cx="10571380" cy="3554276"/>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41470896"/>
      </p:ext>
    </p:extLst>
  </p:cSld>
  <p:clrMapOvr>
    <a:masterClrMapping/>
  </p:clrMapOvr>
  <mc:AlternateContent xmlns:mc="http://schemas.openxmlformats.org/markup-compatibility/2006" xmlns:p14="http://schemas.microsoft.com/office/powerpoint/2010/main">
    <mc:Choice Requires="p14">
      <p:transition spd="slow" p14:dur="2000" advTm="35011"/>
    </mc:Choice>
    <mc:Fallback xmlns="">
      <p:transition spd="slow" advTm="35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0" y="175846"/>
            <a:ext cx="8836269" cy="707886"/>
          </a:xfrm>
          <a:prstGeom prst="rect">
            <a:avLst/>
          </a:prstGeom>
          <a:noFill/>
        </p:spPr>
        <p:txBody>
          <a:bodyPr wrap="square" rtlCol="0">
            <a:spAutoFit/>
          </a:bodyPr>
          <a:lstStyle/>
          <a:p>
            <a:pPr algn="ctr"/>
            <a:r>
              <a:rPr lang="en-GB" sz="4000" dirty="0" smtClean="0">
                <a:solidFill>
                  <a:srgbClr val="EBEBEB"/>
                </a:solidFill>
                <a:latin typeface="Comic Sans MS" panose="030F0702030302020204" pitchFamily="66" charset="0"/>
                <a:ea typeface="+mj-ea"/>
                <a:cs typeface="+mj-cs"/>
              </a:rPr>
              <a:t>Writing task.</a:t>
            </a:r>
            <a:endParaRPr lang="en-GB" dirty="0"/>
          </a:p>
        </p:txBody>
      </p:sp>
      <p:sp>
        <p:nvSpPr>
          <p:cNvPr id="2" name="TextBox 1"/>
          <p:cNvSpPr txBox="1"/>
          <p:nvPr/>
        </p:nvSpPr>
        <p:spPr>
          <a:xfrm>
            <a:off x="1248508" y="1283677"/>
            <a:ext cx="8915400" cy="1077218"/>
          </a:xfrm>
          <a:prstGeom prst="rect">
            <a:avLst/>
          </a:prstGeom>
          <a:noFill/>
        </p:spPr>
        <p:txBody>
          <a:bodyPr wrap="square" rtlCol="0">
            <a:spAutoFit/>
          </a:bodyPr>
          <a:lstStyle/>
          <a:p>
            <a:r>
              <a:rPr lang="en-GB" sz="3200" dirty="0" smtClean="0"/>
              <a:t>Now you have drawn your zodiac animal you can write your sentence.</a:t>
            </a:r>
            <a:endParaRPr lang="en-GB" sz="3200" dirty="0"/>
          </a:p>
        </p:txBody>
      </p:sp>
      <p:sp>
        <p:nvSpPr>
          <p:cNvPr id="3" name="TextBox 2"/>
          <p:cNvSpPr txBox="1"/>
          <p:nvPr/>
        </p:nvSpPr>
        <p:spPr>
          <a:xfrm>
            <a:off x="1257300" y="3358662"/>
            <a:ext cx="8924192" cy="646331"/>
          </a:xfrm>
          <a:prstGeom prst="rect">
            <a:avLst/>
          </a:prstGeom>
          <a:noFill/>
        </p:spPr>
        <p:txBody>
          <a:bodyPr wrap="square" rtlCol="0">
            <a:spAutoFit/>
          </a:bodyPr>
          <a:lstStyle/>
          <a:p>
            <a:r>
              <a:rPr lang="en-GB" sz="3600" dirty="0" smtClean="0">
                <a:latin typeface="Comic Sans MS" panose="030F0702030302020204" pitchFamily="66" charset="0"/>
              </a:rPr>
              <a:t>I was born in the year of the</a:t>
            </a:r>
            <a:endParaRPr lang="en-GB" sz="3600" dirty="0">
              <a:latin typeface="Comic Sans MS" panose="030F0702030302020204" pitchFamily="66" charset="0"/>
            </a:endParaRPr>
          </a:p>
        </p:txBody>
      </p:sp>
      <p:sp>
        <p:nvSpPr>
          <p:cNvPr id="7" name="TextBox 6"/>
          <p:cNvSpPr txBox="1"/>
          <p:nvPr/>
        </p:nvSpPr>
        <p:spPr>
          <a:xfrm>
            <a:off x="2154115" y="4747846"/>
            <a:ext cx="2268416" cy="646331"/>
          </a:xfrm>
          <a:prstGeom prst="rect">
            <a:avLst/>
          </a:prstGeom>
          <a:noFill/>
        </p:spPr>
        <p:txBody>
          <a:bodyPr wrap="square" rtlCol="0">
            <a:spAutoFit/>
          </a:bodyPr>
          <a:lstStyle/>
          <a:p>
            <a:r>
              <a:rPr lang="en-GB" sz="3600" dirty="0" smtClean="0">
                <a:latin typeface="Comic Sans MS" panose="030F0702030302020204" pitchFamily="66" charset="0"/>
              </a:rPr>
              <a:t>goat</a:t>
            </a:r>
            <a:endParaRPr lang="en-GB" sz="3600" dirty="0">
              <a:latin typeface="Comic Sans MS" panose="030F0702030302020204" pitchFamily="66" charset="0"/>
            </a:endParaRPr>
          </a:p>
        </p:txBody>
      </p:sp>
      <p:sp>
        <p:nvSpPr>
          <p:cNvPr id="9" name="TextBox 8"/>
          <p:cNvSpPr txBox="1"/>
          <p:nvPr/>
        </p:nvSpPr>
        <p:spPr>
          <a:xfrm>
            <a:off x="6409592" y="4853354"/>
            <a:ext cx="2409093" cy="646331"/>
          </a:xfrm>
          <a:prstGeom prst="rect">
            <a:avLst/>
          </a:prstGeom>
          <a:noFill/>
        </p:spPr>
        <p:txBody>
          <a:bodyPr wrap="square" rtlCol="0">
            <a:spAutoFit/>
          </a:bodyPr>
          <a:lstStyle/>
          <a:p>
            <a:r>
              <a:rPr lang="en-GB" sz="3600" dirty="0" smtClean="0">
                <a:latin typeface="Comic Sans MS" panose="030F0702030302020204" pitchFamily="66" charset="0"/>
              </a:rPr>
              <a:t>monkey</a:t>
            </a:r>
            <a:endParaRPr lang="en-GB" sz="3600" dirty="0">
              <a:latin typeface="Comic Sans MS" panose="030F0702030302020204" pitchFamily="66"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44922271"/>
      </p:ext>
    </p:extLst>
  </p:cSld>
  <p:clrMapOvr>
    <a:masterClrMapping/>
  </p:clrMapOvr>
  <mc:AlternateContent xmlns:mc="http://schemas.openxmlformats.org/markup-compatibility/2006" xmlns:p14="http://schemas.microsoft.com/office/powerpoint/2010/main">
    <mc:Choice Requires="p14">
      <p:transition spd="slow" p14:dur="2000" advTm="36891"/>
    </mc:Choice>
    <mc:Fallback xmlns="">
      <p:transition spd="slow" advTm="36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1459522"/>
          </a:xfrm>
        </p:spPr>
        <p:txBody>
          <a:bodyPr/>
          <a:lstStyle/>
          <a:p>
            <a:pPr algn="ct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Here is another short clip that explains some more traditions of Chinese New Year.</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sp>
        <p:nvSpPr>
          <p:cNvPr id="5" name="TextBox 4"/>
          <p:cNvSpPr txBox="1"/>
          <p:nvPr/>
        </p:nvSpPr>
        <p:spPr>
          <a:xfrm>
            <a:off x="562062" y="1409350"/>
            <a:ext cx="10830188" cy="369332"/>
          </a:xfrm>
          <a:prstGeom prst="rect">
            <a:avLst/>
          </a:prstGeom>
          <a:noFill/>
        </p:spPr>
        <p:txBody>
          <a:bodyPr wrap="square" rtlCol="0">
            <a:spAutoFit/>
          </a:bodyPr>
          <a:lstStyle/>
          <a:p>
            <a:pPr algn="ctr"/>
            <a:r>
              <a:rPr lang="en-GB" dirty="0">
                <a:hlinkClick r:id="rId4"/>
              </a:rPr>
              <a:t>https://</a:t>
            </a:r>
            <a:r>
              <a:rPr lang="en-GB" dirty="0" smtClean="0">
                <a:hlinkClick r:id="rId4"/>
              </a:rPr>
              <a:t>www.youtube.com/watch?v=Mzq9jRFUjRA</a:t>
            </a:r>
            <a:r>
              <a:rPr lang="en-GB" dirty="0" smtClean="0"/>
              <a:t> </a:t>
            </a:r>
            <a:endParaRPr lang="en-GB" dirty="0"/>
          </a:p>
        </p:txBody>
      </p:sp>
      <p:pic>
        <p:nvPicPr>
          <p:cNvPr id="4" name="Picture 3"/>
          <p:cNvPicPr>
            <a:picLocks noChangeAspect="1"/>
          </p:cNvPicPr>
          <p:nvPr/>
        </p:nvPicPr>
        <p:blipFill>
          <a:blip r:embed="rId5"/>
          <a:stretch>
            <a:fillRect/>
          </a:stretch>
        </p:blipFill>
        <p:spPr>
          <a:xfrm>
            <a:off x="2754923" y="2454519"/>
            <a:ext cx="6858000" cy="384810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20973366"/>
      </p:ext>
    </p:extLst>
  </p:cSld>
  <p:clrMapOvr>
    <a:masterClrMapping/>
  </p:clrMapOvr>
  <mc:AlternateContent xmlns:mc="http://schemas.openxmlformats.org/markup-compatibility/2006" xmlns:p14="http://schemas.microsoft.com/office/powerpoint/2010/main">
    <mc:Choice Requires="p14">
      <p:transition spd="slow" p14:dur="2000" advTm="7936"/>
    </mc:Choice>
    <mc:Fallback xmlns="">
      <p:transition spd="slow" advTm="7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1459522"/>
          </a:xfrm>
        </p:spPr>
        <p:txBody>
          <a:bodyPr/>
          <a:lstStyle/>
          <a:p>
            <a:pPr algn="ct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The next couple of slides contain some crafty ideas to do with Chinese New Year. Please don’t feel you have to make them.</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pic>
        <p:nvPicPr>
          <p:cNvPr id="4" name="Picture 3"/>
          <p:cNvPicPr>
            <a:picLocks noChangeAspect="1"/>
          </p:cNvPicPr>
          <p:nvPr/>
        </p:nvPicPr>
        <p:blipFill>
          <a:blip r:embed="rId4"/>
          <a:stretch>
            <a:fillRect/>
          </a:stretch>
        </p:blipFill>
        <p:spPr>
          <a:xfrm>
            <a:off x="2754923" y="2454519"/>
            <a:ext cx="6858000" cy="3848100"/>
          </a:xfrm>
          <a:prstGeom prst="rect">
            <a:avLst/>
          </a:prstGeom>
        </p:spPr>
      </p:pic>
      <p:pic>
        <p:nvPicPr>
          <p:cNvPr id="7" name="Picture 6"/>
          <p:cNvPicPr>
            <a:picLocks noChangeAspect="1"/>
          </p:cNvPicPr>
          <p:nvPr/>
        </p:nvPicPr>
        <p:blipFill>
          <a:blip r:embed="rId5"/>
          <a:stretch>
            <a:fillRect/>
          </a:stretch>
        </p:blipFill>
        <p:spPr>
          <a:xfrm>
            <a:off x="782246" y="1116624"/>
            <a:ext cx="10231560" cy="557872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20829317"/>
      </p:ext>
    </p:extLst>
  </p:cSld>
  <p:clrMapOvr>
    <a:masterClrMapping/>
  </p:clrMapOvr>
  <mc:AlternateContent xmlns:mc="http://schemas.openxmlformats.org/markup-compatibility/2006" xmlns:p14="http://schemas.microsoft.com/office/powerpoint/2010/main">
    <mc:Choice Requires="p14">
      <p:transition spd="slow" p14:dur="2000" advTm="11567"/>
    </mc:Choice>
    <mc:Fallback xmlns="">
      <p:transition spd="slow" advTm="11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22032"/>
            <a:ext cx="8825658" cy="1459522"/>
          </a:xfrm>
        </p:spPr>
        <p:txBody>
          <a:bodyPr/>
          <a:lstStyle/>
          <a:p>
            <a:pPr algn="ct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You could make your own Chinese Dragon!</a:t>
            </a:r>
            <a:br>
              <a:rPr lang="en-GB" sz="2400" dirty="0" smtClean="0">
                <a:latin typeface="Comic Sans MS" panose="030F0702030302020204" pitchFamily="66" charset="0"/>
              </a:rPr>
            </a:br>
            <a:r>
              <a:rPr lang="en-GB" sz="2400" dirty="0" smtClean="0">
                <a:latin typeface="Comic Sans MS" panose="030F0702030302020204" pitchFamily="66" charset="0"/>
              </a:rPr>
              <a:t>Here are a few ideas.</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154955" y="1116623"/>
            <a:ext cx="8825658" cy="5292969"/>
          </a:xfrm>
        </p:spPr>
        <p:txBody>
          <a:bodyPr/>
          <a:lstStyle/>
          <a:p>
            <a:endParaRPr lang="en-GB" cap="none" dirty="0" smtClean="0"/>
          </a:p>
          <a:p>
            <a:endParaRPr lang="en-GB" cap="none" dirty="0"/>
          </a:p>
        </p:txBody>
      </p:sp>
      <p:pic>
        <p:nvPicPr>
          <p:cNvPr id="5" name="Picture 4"/>
          <p:cNvPicPr>
            <a:picLocks noChangeAspect="1"/>
          </p:cNvPicPr>
          <p:nvPr/>
        </p:nvPicPr>
        <p:blipFill>
          <a:blip r:embed="rId4"/>
          <a:stretch>
            <a:fillRect/>
          </a:stretch>
        </p:blipFill>
        <p:spPr>
          <a:xfrm>
            <a:off x="1053612" y="1881554"/>
            <a:ext cx="3281414" cy="1837592"/>
          </a:xfrm>
          <a:prstGeom prst="rect">
            <a:avLst/>
          </a:prstGeom>
        </p:spPr>
      </p:pic>
      <p:pic>
        <p:nvPicPr>
          <p:cNvPr id="8" name="Picture 7"/>
          <p:cNvPicPr>
            <a:picLocks noChangeAspect="1"/>
          </p:cNvPicPr>
          <p:nvPr/>
        </p:nvPicPr>
        <p:blipFill>
          <a:blip r:embed="rId5"/>
          <a:stretch>
            <a:fillRect/>
          </a:stretch>
        </p:blipFill>
        <p:spPr>
          <a:xfrm>
            <a:off x="5172074" y="1789568"/>
            <a:ext cx="2151917" cy="2872920"/>
          </a:xfrm>
          <a:prstGeom prst="rect">
            <a:avLst/>
          </a:prstGeom>
        </p:spPr>
      </p:pic>
      <p:pic>
        <p:nvPicPr>
          <p:cNvPr id="9" name="Picture 8"/>
          <p:cNvPicPr>
            <a:picLocks noChangeAspect="1"/>
          </p:cNvPicPr>
          <p:nvPr/>
        </p:nvPicPr>
        <p:blipFill>
          <a:blip r:embed="rId6"/>
          <a:stretch>
            <a:fillRect/>
          </a:stretch>
        </p:blipFill>
        <p:spPr>
          <a:xfrm>
            <a:off x="8063219" y="1789568"/>
            <a:ext cx="3245706" cy="1929578"/>
          </a:xfrm>
          <a:prstGeom prst="rect">
            <a:avLst/>
          </a:prstGeom>
        </p:spPr>
      </p:pic>
      <p:pic>
        <p:nvPicPr>
          <p:cNvPr id="10" name="Picture 9"/>
          <p:cNvPicPr>
            <a:picLocks noChangeAspect="1"/>
          </p:cNvPicPr>
          <p:nvPr/>
        </p:nvPicPr>
        <p:blipFill>
          <a:blip r:embed="rId7"/>
          <a:stretch>
            <a:fillRect/>
          </a:stretch>
        </p:blipFill>
        <p:spPr>
          <a:xfrm>
            <a:off x="1452987" y="4240213"/>
            <a:ext cx="2390775" cy="1914525"/>
          </a:xfrm>
          <a:prstGeom prst="rect">
            <a:avLst/>
          </a:prstGeom>
        </p:spPr>
      </p:pic>
      <p:pic>
        <p:nvPicPr>
          <p:cNvPr id="11" name="Picture 10"/>
          <p:cNvPicPr>
            <a:picLocks noChangeAspect="1"/>
          </p:cNvPicPr>
          <p:nvPr/>
        </p:nvPicPr>
        <p:blipFill>
          <a:blip r:embed="rId8"/>
          <a:stretch>
            <a:fillRect/>
          </a:stretch>
        </p:blipFill>
        <p:spPr>
          <a:xfrm>
            <a:off x="8543926" y="4240213"/>
            <a:ext cx="2190750" cy="2085975"/>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9387174"/>
      </p:ext>
    </p:extLst>
  </p:cSld>
  <p:clrMapOvr>
    <a:masterClrMapping/>
  </p:clrMapOvr>
  <mc:AlternateContent xmlns:mc="http://schemas.openxmlformats.org/markup-compatibility/2006" xmlns:p14="http://schemas.microsoft.com/office/powerpoint/2010/main">
    <mc:Choice Requires="p14">
      <p:transition spd="slow" p14:dur="2000" advTm="11663"/>
    </mc:Choice>
    <mc:Fallback xmlns="">
      <p:transition spd="slow" advTm="11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44E4A3-A846-47EE-A184-C41A4BEC8630}"/>
</file>

<file path=customXml/itemProps2.xml><?xml version="1.0" encoding="utf-8"?>
<ds:datastoreItem xmlns:ds="http://schemas.openxmlformats.org/officeDocument/2006/customXml" ds:itemID="{455A2939-1F23-4E57-90C1-7B58DB0875CD}"/>
</file>

<file path=customXml/itemProps3.xml><?xml version="1.0" encoding="utf-8"?>
<ds:datastoreItem xmlns:ds="http://schemas.openxmlformats.org/officeDocument/2006/customXml" ds:itemID="{6E1510B7-9033-4116-B103-6CEE5B0584B8}"/>
</file>

<file path=docProps/app.xml><?xml version="1.0" encoding="utf-8"?>
<Properties xmlns="http://schemas.openxmlformats.org/officeDocument/2006/extended-properties" xmlns:vt="http://schemas.openxmlformats.org/officeDocument/2006/docPropsVTypes">
  <Template>Ion</Template>
  <TotalTime>642</TotalTime>
  <Words>355</Words>
  <Application>Microsoft Office PowerPoint</Application>
  <PresentationFormat>Widescreen</PresentationFormat>
  <Paragraphs>37</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 Light</vt:lpstr>
      <vt:lpstr>Century Gothic</vt:lpstr>
      <vt:lpstr>Comic Sans MS</vt:lpstr>
      <vt:lpstr>Wingdings 3</vt:lpstr>
      <vt:lpstr>Ion</vt:lpstr>
      <vt:lpstr>Friday 12th February   English </vt:lpstr>
      <vt:lpstr>PowerPoint Presentation</vt:lpstr>
      <vt:lpstr>PowerPoint Presentation</vt:lpstr>
      <vt:lpstr>PowerPoint Presentation</vt:lpstr>
      <vt:lpstr>PowerPoint Presentation</vt:lpstr>
      <vt:lpstr>PowerPoint Presentation</vt:lpstr>
      <vt:lpstr> Here is another short clip that explains some more traditions of Chinese New Year.  </vt:lpstr>
      <vt:lpstr> The next couple of slides contain some crafty ideas to do with Chinese New Year. Please don’t feel you have to make them.  </vt:lpstr>
      <vt:lpstr> You could make your own Chinese Dragon! Here are a few ideas.  </vt:lpstr>
      <vt:lpstr>Performance!</vt:lpstr>
      <vt:lpstr>Performance!</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18th January 2021  English</dc:title>
  <dc:creator>Heather MacNeil</dc:creator>
  <cp:lastModifiedBy>Paula Candish</cp:lastModifiedBy>
  <cp:revision>52</cp:revision>
  <dcterms:created xsi:type="dcterms:W3CDTF">2021-01-10T11:03:23Z</dcterms:created>
  <dcterms:modified xsi:type="dcterms:W3CDTF">2021-02-11T13:02:34Z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