
<file path=[Content_Types].xml><?xml version="1.0" encoding="utf-8"?>
<Types xmlns="http://schemas.openxmlformats.org/package/2006/content-types">
  <Default Extension="png" ContentType="image/png"/>
  <Default Extension="jpeg" ContentType="image/jpeg"/>
  <Default Extension="m4a" ContentType="audio/mp4"/>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7.xml" ContentType="application/vnd.openxmlformats-officedocument.presentationml.slide+xml"/>
  <Override PartName="/ppt/slides/slide1.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2.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Masters/slideMaster1.xml" ContentType="application/vnd.openxmlformats-officedocument.presentationml.slideMaster+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7.xml" ContentType="application/vnd.openxmlformats-officedocument.presentationml.slideLayout+xml"/>
  <Override PartName="/ppt/slideLayouts/slideLayout9.xml" ContentType="application/vnd.openxmlformats-officedocument.presentationml.slideLayout+xml"/>
  <Override PartName="/ppt/slideLayouts/slideLayout17.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Layouts/slideLayout8.xml" ContentType="application/vnd.openxmlformats-officedocument.presentationml.slideLayout+xml"/>
  <Override PartName="/ppt/slideLayouts/slideLayout11.xml" ContentType="application/vnd.openxmlformats-officedocument.presentationml.slideLayout+xml"/>
  <Override PartName="/ppt/theme/theme1.xml" ContentType="application/vnd.openxmlformats-officedocument.them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7" r:id="rId2"/>
    <p:sldId id="258" r:id="rId3"/>
    <p:sldId id="259" r:id="rId4"/>
    <p:sldId id="260" r:id="rId5"/>
    <p:sldId id="261" r:id="rId6"/>
    <p:sldId id="262" r:id="rId7"/>
    <p:sldId id="263"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7" d="100"/>
          <a:sy n="87" d="100"/>
        </p:scale>
        <p:origin x="528" y="91"/>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ustomXml" Target="../customXml/item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customXml" Target="../customXml/item3.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 Id="rId14" Type="http://schemas.openxmlformats.org/officeDocument/2006/relationships/customXml" Target="../customXml/item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t>1/20/2021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1/20/2021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1/20/2021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1/20/2021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1/20/2021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1/20/2021</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1/20/2021</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1/20/2021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1/20/2021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4509A250-FF31-4206-8172-F9D3106AACB1}" type="datetimeFigureOut">
              <a:rPr lang="en-US" dirty="0"/>
              <a:t>1/20/2021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796027F-7875-4030-9381-8BD8C4F21935}" type="datetimeFigureOut">
              <a:rPr lang="en-US" dirty="0"/>
              <a:t>1/20/2021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dirty="0"/>
              <a:t>1/20/2021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dirty="0"/>
              <a:t>1/20/2021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t>1/20/2021</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1/20/2021</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7" name="Date Placeholder 4"/>
          <p:cNvSpPr>
            <a:spLocks noGrp="1"/>
          </p:cNvSpPr>
          <p:nvPr>
            <p:ph type="dt" sz="half" idx="10"/>
          </p:nvPr>
        </p:nvSpPr>
        <p:spPr/>
        <p:txBody>
          <a:bodyPr/>
          <a:lstStyle/>
          <a:p>
            <a:fld id="{4509A250-FF31-4206-8172-F9D3106AACB1}" type="datetimeFigureOut">
              <a:rPr lang="en-US" dirty="0"/>
              <a:t>1/20/2021</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1/20/2021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dirty="0"/>
              <a:t>1/20/2021</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7.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7.png"/><Relationship Id="rId5" Type="http://schemas.openxmlformats.org/officeDocument/2006/relationships/image" Target="../media/image9.pn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slideLayout" Target="../slideLayouts/slideLayout1.xml"/><Relationship Id="rId7" Type="http://schemas.openxmlformats.org/officeDocument/2006/relationships/image" Target="../media/image13.png"/><Relationship Id="rId12" Type="http://schemas.openxmlformats.org/officeDocument/2006/relationships/image" Target="../media/image7.png"/><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s>
</file>

<file path=ppt/slides/_rels/slide4.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slideLayout" Target="../slideLayouts/slideLayout1.xml"/><Relationship Id="rId7" Type="http://schemas.openxmlformats.org/officeDocument/2006/relationships/image" Target="../media/image21.png"/><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image" Target="../media/image20.png"/><Relationship Id="rId11" Type="http://schemas.openxmlformats.org/officeDocument/2006/relationships/image" Target="../media/image7.png"/><Relationship Id="rId5" Type="http://schemas.openxmlformats.org/officeDocument/2006/relationships/image" Target="../media/image19.pn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5.m4a"/><Relationship Id="rId1" Type="http://schemas.microsoft.com/office/2007/relationships/media" Target="../media/media5.m4a"/><Relationship Id="rId5" Type="http://schemas.openxmlformats.org/officeDocument/2006/relationships/image" Target="../media/image7.png"/><Relationship Id="rId4" Type="http://schemas.openxmlformats.org/officeDocument/2006/relationships/image" Target="../media/image25.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6.m4a"/><Relationship Id="rId1" Type="http://schemas.microsoft.com/office/2007/relationships/media" Target="../media/media6.m4a"/><Relationship Id="rId5" Type="http://schemas.openxmlformats.org/officeDocument/2006/relationships/image" Target="../media/image7.png"/><Relationship Id="rId4" Type="http://schemas.openxmlformats.org/officeDocument/2006/relationships/image" Target="../media/image26.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7.m4a"/><Relationship Id="rId1" Type="http://schemas.microsoft.com/office/2007/relationships/media" Target="../media/media7.m4a"/><Relationship Id="rId5" Type="http://schemas.openxmlformats.org/officeDocument/2006/relationships/image" Target="../media/image7.png"/><Relationship Id="rId4"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51692" y="518746"/>
            <a:ext cx="9628921" cy="2444261"/>
          </a:xfrm>
        </p:spPr>
        <p:txBody>
          <a:bodyPr/>
          <a:lstStyle/>
          <a:p>
            <a:pPr algn="ctr"/>
            <a:r>
              <a:rPr lang="en-GB" sz="4800" dirty="0" smtClean="0">
                <a:ln w="3175" cmpd="sng">
                  <a:noFill/>
                </a:ln>
                <a:solidFill>
                  <a:prstClr val="white"/>
                </a:solidFill>
                <a:latin typeface="Comic Sans MS" panose="030F0702030302020204" pitchFamily="66" charset="0"/>
              </a:rPr>
              <a:t>Thursday 21</a:t>
            </a:r>
            <a:r>
              <a:rPr lang="en-GB" sz="4800" baseline="30000" dirty="0" smtClean="0">
                <a:ln w="3175" cmpd="sng">
                  <a:noFill/>
                </a:ln>
                <a:solidFill>
                  <a:prstClr val="white"/>
                </a:solidFill>
                <a:latin typeface="Comic Sans MS" panose="030F0702030302020204" pitchFamily="66" charset="0"/>
              </a:rPr>
              <a:t>st</a:t>
            </a:r>
            <a:r>
              <a:rPr lang="en-GB" sz="4800" dirty="0">
                <a:ln w="3175" cmpd="sng">
                  <a:noFill/>
                </a:ln>
                <a:solidFill>
                  <a:prstClr val="white"/>
                </a:solidFill>
                <a:latin typeface="Comic Sans MS" panose="030F0702030302020204" pitchFamily="66" charset="0"/>
              </a:rPr>
              <a:t> </a:t>
            </a:r>
            <a:r>
              <a:rPr lang="en-GB" sz="4800" dirty="0" smtClean="0">
                <a:ln w="3175" cmpd="sng">
                  <a:noFill/>
                </a:ln>
                <a:solidFill>
                  <a:prstClr val="white"/>
                </a:solidFill>
                <a:latin typeface="Comic Sans MS" panose="030F0702030302020204" pitchFamily="66" charset="0"/>
              </a:rPr>
              <a:t>January </a:t>
            </a:r>
            <a:r>
              <a:rPr lang="en-GB" sz="4800" dirty="0">
                <a:ln w="3175" cmpd="sng">
                  <a:noFill/>
                </a:ln>
                <a:solidFill>
                  <a:prstClr val="white"/>
                </a:solidFill>
                <a:latin typeface="Comic Sans MS" panose="030F0702030302020204" pitchFamily="66" charset="0"/>
              </a:rPr>
              <a:t>2021</a:t>
            </a:r>
            <a:br>
              <a:rPr lang="en-GB" sz="4800" dirty="0">
                <a:ln w="3175" cmpd="sng">
                  <a:noFill/>
                </a:ln>
                <a:solidFill>
                  <a:prstClr val="white"/>
                </a:solidFill>
                <a:latin typeface="Comic Sans MS" panose="030F0702030302020204" pitchFamily="66" charset="0"/>
              </a:rPr>
            </a:br>
            <a:r>
              <a:rPr lang="en-GB" sz="4800" dirty="0" smtClean="0">
                <a:ln w="3175" cmpd="sng">
                  <a:noFill/>
                </a:ln>
                <a:solidFill>
                  <a:prstClr val="white"/>
                </a:solidFill>
                <a:latin typeface="Comic Sans MS" panose="030F0702030302020204" pitchFamily="66" charset="0"/>
              </a:rPr>
              <a:t/>
            </a:r>
            <a:br>
              <a:rPr lang="en-GB" sz="4800" dirty="0" smtClean="0">
                <a:ln w="3175" cmpd="sng">
                  <a:noFill/>
                </a:ln>
                <a:solidFill>
                  <a:prstClr val="white"/>
                </a:solidFill>
                <a:latin typeface="Comic Sans MS" panose="030F0702030302020204" pitchFamily="66" charset="0"/>
              </a:rPr>
            </a:br>
            <a:r>
              <a:rPr lang="en-GB" sz="4800" dirty="0" smtClean="0">
                <a:ln w="3175" cmpd="sng">
                  <a:noFill/>
                </a:ln>
                <a:solidFill>
                  <a:prstClr val="white"/>
                </a:solidFill>
                <a:latin typeface="Comic Sans MS" panose="030F0702030302020204" pitchFamily="66" charset="0"/>
              </a:rPr>
              <a:t>  English</a:t>
            </a:r>
            <a:r>
              <a:rPr lang="en-GB" sz="4800" dirty="0" smtClean="0">
                <a:ln w="3175" cmpd="sng">
                  <a:noFill/>
                </a:ln>
                <a:solidFill>
                  <a:prstClr val="white"/>
                </a:solidFill>
                <a:latin typeface="Calibri Light" panose="020F0302020204030204"/>
              </a:rPr>
              <a:t> </a:t>
            </a:r>
            <a:endParaRPr lang="en-GB" dirty="0"/>
          </a:p>
        </p:txBody>
      </p:sp>
      <p:sp>
        <p:nvSpPr>
          <p:cNvPr id="3" name="Subtitle 2"/>
          <p:cNvSpPr>
            <a:spLocks noGrp="1"/>
          </p:cNvSpPr>
          <p:nvPr>
            <p:ph type="subTitle" idx="1"/>
          </p:nvPr>
        </p:nvSpPr>
        <p:spPr>
          <a:xfrm>
            <a:off x="1154955" y="3261946"/>
            <a:ext cx="8551753" cy="2963008"/>
          </a:xfrm>
        </p:spPr>
        <p:txBody>
          <a:bodyPr/>
          <a:lstStyle/>
          <a:p>
            <a:pPr lvl="0" algn="ctr">
              <a:spcBef>
                <a:spcPts val="0"/>
              </a:spcBef>
              <a:spcAft>
                <a:spcPts val="1000"/>
              </a:spcAft>
              <a:buClr>
                <a:prstClr val="white"/>
              </a:buClr>
              <a:buSzPct val="100000"/>
            </a:pPr>
            <a:r>
              <a:rPr lang="en-GB" sz="3200" cap="none" dirty="0" smtClean="0">
                <a:solidFill>
                  <a:prstClr val="white"/>
                </a:solidFill>
                <a:latin typeface="Comic Sans MS" panose="030F0702030302020204" pitchFamily="66" charset="0"/>
                <a:ea typeface="+mn-ea"/>
                <a:cs typeface="+mn-cs"/>
              </a:rPr>
              <a:t>Owl Babies</a:t>
            </a:r>
          </a:p>
          <a:p>
            <a:pPr lvl="0" algn="ctr">
              <a:spcBef>
                <a:spcPts val="0"/>
              </a:spcBef>
              <a:spcAft>
                <a:spcPts val="1000"/>
              </a:spcAft>
              <a:buClr>
                <a:prstClr val="white"/>
              </a:buClr>
              <a:buSzPct val="100000"/>
            </a:pPr>
            <a:endParaRPr lang="en-GB" sz="3200" cap="none" dirty="0">
              <a:solidFill>
                <a:prstClr val="white"/>
              </a:solidFill>
              <a:latin typeface="Comic Sans MS" panose="030F0702030302020204" pitchFamily="66" charset="0"/>
              <a:ea typeface="+mn-ea"/>
              <a:cs typeface="+mn-cs"/>
            </a:endParaRPr>
          </a:p>
          <a:p>
            <a:endParaRPr lang="en-GB" dirty="0"/>
          </a:p>
        </p:txBody>
      </p:sp>
      <p:pic>
        <p:nvPicPr>
          <p:cNvPr id="4" name="Picture 3"/>
          <p:cNvPicPr>
            <a:picLocks noChangeAspect="1"/>
          </p:cNvPicPr>
          <p:nvPr/>
        </p:nvPicPr>
        <p:blipFill>
          <a:blip r:embed="rId4"/>
          <a:stretch>
            <a:fillRect/>
          </a:stretch>
        </p:blipFill>
        <p:spPr>
          <a:xfrm>
            <a:off x="3909762" y="3886200"/>
            <a:ext cx="3042138" cy="1934308"/>
          </a:xfrm>
          <a:prstGeom prst="rect">
            <a:avLst/>
          </a:prstGeom>
        </p:spPr>
      </p:pic>
      <p:pic>
        <p:nvPicPr>
          <p:cNvPr id="7" name="Audio 6">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488738" y="6154738"/>
            <a:ext cx="487362" cy="487362"/>
          </a:xfrm>
          <a:prstGeom prst="rect">
            <a:avLst/>
          </a:prstGeom>
        </p:spPr>
      </p:pic>
    </p:spTree>
    <p:extLst>
      <p:ext uri="{BB962C8B-B14F-4D97-AF65-F5344CB8AC3E}">
        <p14:creationId xmlns:p14="http://schemas.microsoft.com/office/powerpoint/2010/main" val="785616018"/>
      </p:ext>
    </p:extLst>
  </p:cSld>
  <p:clrMapOvr>
    <a:masterClrMapping/>
  </p:clrMapOvr>
  <mc:AlternateContent xmlns:mc="http://schemas.openxmlformats.org/markup-compatibility/2006" xmlns:p14="http://schemas.microsoft.com/office/powerpoint/2010/main">
    <mc:Choice Requires="p14">
      <p:transition spd="slow" p14:dur="2000" advTm="11776"/>
    </mc:Choice>
    <mc:Fallback xmlns="">
      <p:transition spd="slow" advTm="1177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219808"/>
            <a:ext cx="8411076" cy="1318846"/>
          </a:xfrm>
        </p:spPr>
        <p:txBody>
          <a:bodyPr/>
          <a:lstStyle/>
          <a:p>
            <a:pPr algn="ctr"/>
            <a:r>
              <a:rPr lang="en-GB" sz="3600" dirty="0" smtClean="0">
                <a:ln w="3175" cmpd="sng">
                  <a:noFill/>
                </a:ln>
                <a:solidFill>
                  <a:prstClr val="white"/>
                </a:solidFill>
                <a:latin typeface="Comic Sans MS" panose="030F0702030302020204" pitchFamily="66" charset="0"/>
              </a:rPr>
              <a:t> </a:t>
            </a:r>
            <a:r>
              <a:rPr lang="en-GB" sz="4000" dirty="0" smtClean="0">
                <a:ln w="3175" cmpd="sng">
                  <a:noFill/>
                </a:ln>
                <a:solidFill>
                  <a:prstClr val="white"/>
                </a:solidFill>
                <a:latin typeface="Comic Sans MS" panose="030F0702030302020204" pitchFamily="66" charset="0"/>
              </a:rPr>
              <a:t> Thinking time </a:t>
            </a:r>
            <a:endParaRPr lang="en-GB" sz="4000" dirty="0"/>
          </a:p>
        </p:txBody>
      </p:sp>
      <p:sp>
        <p:nvSpPr>
          <p:cNvPr id="3" name="Subtitle 2"/>
          <p:cNvSpPr>
            <a:spLocks noGrp="1"/>
          </p:cNvSpPr>
          <p:nvPr>
            <p:ph type="subTitle" idx="1"/>
          </p:nvPr>
        </p:nvSpPr>
        <p:spPr>
          <a:xfrm>
            <a:off x="782515" y="2215661"/>
            <a:ext cx="9425354" cy="4171691"/>
          </a:xfrm>
        </p:spPr>
        <p:txBody>
          <a:bodyPr>
            <a:normAutofit lnSpcReduction="10000"/>
          </a:bodyPr>
          <a:lstStyle/>
          <a:p>
            <a:pPr algn="ctr"/>
            <a:r>
              <a:rPr lang="en-GB" sz="2400" cap="none" dirty="0" smtClean="0">
                <a:ln w="3175" cmpd="sng">
                  <a:noFill/>
                </a:ln>
                <a:solidFill>
                  <a:prstClr val="white"/>
                </a:solidFill>
                <a:latin typeface="Comic Sans MS" panose="030F0702030302020204" pitchFamily="66" charset="0"/>
              </a:rPr>
              <a:t>Today your challenge will be to start to write your own story based around the ‘Owl Babies’.  You will do two pages today and two pages tomorrow.  Today you will do the front cover and the beginning of your story and tomorrow you will do the middle and the end of your story.</a:t>
            </a:r>
          </a:p>
          <a:p>
            <a:pPr algn="ctr"/>
            <a:endParaRPr lang="en-GB" sz="2400" cap="none" dirty="0" smtClean="0">
              <a:ln w="3175" cmpd="sng">
                <a:noFill/>
              </a:ln>
              <a:solidFill>
                <a:prstClr val="white"/>
              </a:solidFill>
              <a:latin typeface="Comic Sans MS" panose="030F0702030302020204" pitchFamily="66" charset="0"/>
            </a:endParaRPr>
          </a:p>
          <a:p>
            <a:pPr algn="ctr"/>
            <a:r>
              <a:rPr lang="en-GB" sz="2400" cap="none" dirty="0" smtClean="0">
                <a:ln w="3175" cmpd="sng">
                  <a:noFill/>
                </a:ln>
                <a:solidFill>
                  <a:prstClr val="white"/>
                </a:solidFill>
                <a:latin typeface="Comic Sans MS" panose="030F0702030302020204" pitchFamily="66" charset="0"/>
              </a:rPr>
              <a:t>First of all get a piece of A4 or A3 paper and fold it in half to make a book. </a:t>
            </a:r>
          </a:p>
          <a:p>
            <a:pPr algn="ctr"/>
            <a:r>
              <a:rPr lang="en-GB" sz="2400" cap="none" dirty="0">
                <a:ln w="3175" cmpd="sng">
                  <a:noFill/>
                </a:ln>
                <a:solidFill>
                  <a:prstClr val="white"/>
                </a:solidFill>
                <a:latin typeface="Comic Sans MS" panose="030F0702030302020204" pitchFamily="66" charset="0"/>
              </a:rPr>
              <a:t/>
            </a:r>
            <a:br>
              <a:rPr lang="en-GB" sz="2400" cap="none" dirty="0">
                <a:ln w="3175" cmpd="sng">
                  <a:noFill/>
                </a:ln>
                <a:solidFill>
                  <a:prstClr val="white"/>
                </a:solidFill>
                <a:latin typeface="Comic Sans MS" panose="030F0702030302020204" pitchFamily="66" charset="0"/>
              </a:rPr>
            </a:br>
            <a:r>
              <a:rPr lang="en-GB" sz="2400" cap="none" dirty="0">
                <a:ln w="3175" cmpd="sng">
                  <a:noFill/>
                </a:ln>
                <a:solidFill>
                  <a:prstClr val="white"/>
                </a:solidFill>
                <a:latin typeface="Comic Sans MS" panose="030F0702030302020204" pitchFamily="66" charset="0"/>
              </a:rPr>
              <a:t/>
            </a:r>
            <a:br>
              <a:rPr lang="en-GB" sz="2400" cap="none" dirty="0">
                <a:ln w="3175" cmpd="sng">
                  <a:noFill/>
                </a:ln>
                <a:solidFill>
                  <a:prstClr val="white"/>
                </a:solidFill>
                <a:latin typeface="Comic Sans MS" panose="030F0702030302020204" pitchFamily="66" charset="0"/>
              </a:rPr>
            </a:br>
            <a:endParaRPr lang="en-GB" dirty="0"/>
          </a:p>
        </p:txBody>
      </p:sp>
      <p:pic>
        <p:nvPicPr>
          <p:cNvPr id="5" name="Picture 4"/>
          <p:cNvPicPr>
            <a:picLocks noChangeAspect="1"/>
          </p:cNvPicPr>
          <p:nvPr/>
        </p:nvPicPr>
        <p:blipFill>
          <a:blip r:embed="rId4"/>
          <a:stretch>
            <a:fillRect/>
          </a:stretch>
        </p:blipFill>
        <p:spPr>
          <a:xfrm>
            <a:off x="7684476" y="606668"/>
            <a:ext cx="934415" cy="791309"/>
          </a:xfrm>
          <a:prstGeom prst="rect">
            <a:avLst/>
          </a:prstGeom>
        </p:spPr>
      </p:pic>
      <p:pic>
        <p:nvPicPr>
          <p:cNvPr id="6" name="Picture 5"/>
          <p:cNvPicPr>
            <a:picLocks noChangeAspect="1"/>
          </p:cNvPicPr>
          <p:nvPr/>
        </p:nvPicPr>
        <p:blipFill>
          <a:blip r:embed="rId5"/>
          <a:stretch>
            <a:fillRect/>
          </a:stretch>
        </p:blipFill>
        <p:spPr>
          <a:xfrm>
            <a:off x="4552272" y="5177570"/>
            <a:ext cx="2031023" cy="977168"/>
          </a:xfrm>
          <a:prstGeom prst="rect">
            <a:avLst/>
          </a:prstGeom>
        </p:spPr>
      </p:pic>
      <p:pic>
        <p:nvPicPr>
          <p:cNvPr id="7" name="Audio 6">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488738" y="6154738"/>
            <a:ext cx="487362" cy="487362"/>
          </a:xfrm>
          <a:prstGeom prst="rect">
            <a:avLst/>
          </a:prstGeom>
        </p:spPr>
      </p:pic>
    </p:spTree>
    <p:extLst>
      <p:ext uri="{BB962C8B-B14F-4D97-AF65-F5344CB8AC3E}">
        <p14:creationId xmlns:p14="http://schemas.microsoft.com/office/powerpoint/2010/main" val="4138574929"/>
      </p:ext>
    </p:extLst>
  </p:cSld>
  <p:clrMapOvr>
    <a:masterClrMapping/>
  </p:clrMapOvr>
  <mc:AlternateContent xmlns:mc="http://schemas.openxmlformats.org/markup-compatibility/2006" xmlns:p14="http://schemas.microsoft.com/office/powerpoint/2010/main">
    <mc:Choice Requires="p14">
      <p:transition spd="slow" p14:dur="2000" advTm="33605"/>
    </mc:Choice>
    <mc:Fallback xmlns="">
      <p:transition spd="slow" advTm="3360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281354"/>
            <a:ext cx="8825658" cy="1125415"/>
          </a:xfrm>
        </p:spPr>
        <p:txBody>
          <a:bodyPr/>
          <a:lstStyle/>
          <a:p>
            <a:pPr algn="ctr"/>
            <a:r>
              <a:rPr lang="en-GB" sz="4000" dirty="0">
                <a:ln w="3175" cmpd="sng">
                  <a:noFill/>
                </a:ln>
                <a:solidFill>
                  <a:prstClr val="white"/>
                </a:solidFill>
                <a:latin typeface="Comic Sans MS" panose="030F0702030302020204" pitchFamily="66" charset="0"/>
              </a:rPr>
              <a:t>Thinking </a:t>
            </a:r>
            <a:r>
              <a:rPr lang="en-GB" sz="4000" dirty="0" smtClean="0">
                <a:ln w="3175" cmpd="sng">
                  <a:noFill/>
                </a:ln>
                <a:solidFill>
                  <a:prstClr val="white"/>
                </a:solidFill>
                <a:latin typeface="Comic Sans MS" panose="030F0702030302020204" pitchFamily="66" charset="0"/>
              </a:rPr>
              <a:t>time    </a:t>
            </a:r>
            <a:endParaRPr lang="en-GB" dirty="0"/>
          </a:p>
        </p:txBody>
      </p:sp>
      <p:sp>
        <p:nvSpPr>
          <p:cNvPr id="3" name="Subtitle 2"/>
          <p:cNvSpPr>
            <a:spLocks noGrp="1"/>
          </p:cNvSpPr>
          <p:nvPr>
            <p:ph type="subTitle" idx="1"/>
          </p:nvPr>
        </p:nvSpPr>
        <p:spPr>
          <a:xfrm>
            <a:off x="609600" y="1576250"/>
            <a:ext cx="11216640" cy="4931230"/>
          </a:xfrm>
        </p:spPr>
        <p:txBody>
          <a:bodyPr>
            <a:normAutofit/>
          </a:bodyPr>
          <a:lstStyle/>
          <a:p>
            <a:pPr algn="ctr"/>
            <a:r>
              <a:rPr lang="en-GB" sz="2400" cap="none" dirty="0">
                <a:latin typeface="Comic Sans MS" panose="030F0702030302020204" pitchFamily="66" charset="0"/>
              </a:rPr>
              <a:t>Y</a:t>
            </a:r>
            <a:r>
              <a:rPr lang="en-GB" sz="2400" cap="none" dirty="0" smtClean="0">
                <a:latin typeface="Comic Sans MS" panose="030F0702030302020204" pitchFamily="66" charset="0"/>
              </a:rPr>
              <a:t>our story is going to be about your favourite animal.  So first of all talk to the adult you are working with to decide what animal your story is going to be about.</a:t>
            </a:r>
          </a:p>
          <a:p>
            <a:pPr algn="ctr"/>
            <a:r>
              <a:rPr lang="en-GB" sz="2400" cap="none" dirty="0" smtClean="0">
                <a:latin typeface="Comic Sans MS" panose="030F0702030302020204" pitchFamily="66" charset="0"/>
              </a:rPr>
              <a:t>If you are stuck for some ideas look at the pictures below!</a:t>
            </a:r>
          </a:p>
          <a:p>
            <a:pPr algn="ctr"/>
            <a:endParaRPr lang="en-GB" sz="2400" cap="none" dirty="0">
              <a:latin typeface="Comic Sans MS" panose="030F0702030302020204" pitchFamily="66" charset="0"/>
            </a:endParaRPr>
          </a:p>
        </p:txBody>
      </p:sp>
      <p:pic>
        <p:nvPicPr>
          <p:cNvPr id="5" name="Picture 4"/>
          <p:cNvPicPr>
            <a:picLocks noChangeAspect="1"/>
          </p:cNvPicPr>
          <p:nvPr/>
        </p:nvPicPr>
        <p:blipFill>
          <a:blip r:embed="rId4"/>
          <a:stretch>
            <a:fillRect/>
          </a:stretch>
        </p:blipFill>
        <p:spPr>
          <a:xfrm>
            <a:off x="7607884" y="450835"/>
            <a:ext cx="932769" cy="786452"/>
          </a:xfrm>
          <a:prstGeom prst="rect">
            <a:avLst/>
          </a:prstGeom>
        </p:spPr>
      </p:pic>
      <p:pic>
        <p:nvPicPr>
          <p:cNvPr id="6" name="Picture 5"/>
          <p:cNvPicPr>
            <a:picLocks noChangeAspect="1"/>
          </p:cNvPicPr>
          <p:nvPr/>
        </p:nvPicPr>
        <p:blipFill>
          <a:blip r:embed="rId5"/>
          <a:stretch>
            <a:fillRect/>
          </a:stretch>
        </p:blipFill>
        <p:spPr>
          <a:xfrm>
            <a:off x="975360" y="3566159"/>
            <a:ext cx="1676400" cy="1310641"/>
          </a:xfrm>
          <a:prstGeom prst="rect">
            <a:avLst/>
          </a:prstGeom>
        </p:spPr>
      </p:pic>
      <p:pic>
        <p:nvPicPr>
          <p:cNvPr id="7" name="Picture 6"/>
          <p:cNvPicPr>
            <a:picLocks noChangeAspect="1"/>
          </p:cNvPicPr>
          <p:nvPr/>
        </p:nvPicPr>
        <p:blipFill>
          <a:blip r:embed="rId6"/>
          <a:stretch>
            <a:fillRect/>
          </a:stretch>
        </p:blipFill>
        <p:spPr>
          <a:xfrm>
            <a:off x="3145155" y="3566159"/>
            <a:ext cx="1609725" cy="1310641"/>
          </a:xfrm>
          <a:prstGeom prst="rect">
            <a:avLst/>
          </a:prstGeom>
        </p:spPr>
      </p:pic>
      <p:sp>
        <p:nvSpPr>
          <p:cNvPr id="8" name="AutoShape 2" descr="How To Take Care of Baby Bunnies — Rabbit Care Tip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9" name="Picture 8"/>
          <p:cNvPicPr>
            <a:picLocks noChangeAspect="1"/>
          </p:cNvPicPr>
          <p:nvPr/>
        </p:nvPicPr>
        <p:blipFill>
          <a:blip r:embed="rId7"/>
          <a:stretch>
            <a:fillRect/>
          </a:stretch>
        </p:blipFill>
        <p:spPr>
          <a:xfrm>
            <a:off x="5248275" y="3566159"/>
            <a:ext cx="1762125" cy="1310642"/>
          </a:xfrm>
          <a:prstGeom prst="rect">
            <a:avLst/>
          </a:prstGeom>
        </p:spPr>
      </p:pic>
      <p:pic>
        <p:nvPicPr>
          <p:cNvPr id="10" name="Picture 9"/>
          <p:cNvPicPr>
            <a:picLocks noChangeAspect="1"/>
          </p:cNvPicPr>
          <p:nvPr/>
        </p:nvPicPr>
        <p:blipFill>
          <a:blip r:embed="rId8"/>
          <a:stretch>
            <a:fillRect/>
          </a:stretch>
        </p:blipFill>
        <p:spPr>
          <a:xfrm>
            <a:off x="7467598" y="3566159"/>
            <a:ext cx="1925957" cy="1310641"/>
          </a:xfrm>
          <a:prstGeom prst="rect">
            <a:avLst/>
          </a:prstGeom>
        </p:spPr>
      </p:pic>
      <p:pic>
        <p:nvPicPr>
          <p:cNvPr id="11" name="Picture 10"/>
          <p:cNvPicPr>
            <a:picLocks noChangeAspect="1"/>
          </p:cNvPicPr>
          <p:nvPr/>
        </p:nvPicPr>
        <p:blipFill>
          <a:blip r:embed="rId9"/>
          <a:stretch>
            <a:fillRect/>
          </a:stretch>
        </p:blipFill>
        <p:spPr>
          <a:xfrm>
            <a:off x="9842182" y="3566159"/>
            <a:ext cx="1694498" cy="1310641"/>
          </a:xfrm>
          <a:prstGeom prst="rect">
            <a:avLst/>
          </a:prstGeom>
        </p:spPr>
      </p:pic>
      <p:pic>
        <p:nvPicPr>
          <p:cNvPr id="12" name="Picture 11"/>
          <p:cNvPicPr>
            <a:picLocks noChangeAspect="1"/>
          </p:cNvPicPr>
          <p:nvPr/>
        </p:nvPicPr>
        <p:blipFill>
          <a:blip r:embed="rId10"/>
          <a:stretch>
            <a:fillRect/>
          </a:stretch>
        </p:blipFill>
        <p:spPr>
          <a:xfrm>
            <a:off x="3870960" y="5046281"/>
            <a:ext cx="1874519" cy="1217360"/>
          </a:xfrm>
          <a:prstGeom prst="rect">
            <a:avLst/>
          </a:prstGeom>
        </p:spPr>
      </p:pic>
      <p:pic>
        <p:nvPicPr>
          <p:cNvPr id="13" name="Picture 12"/>
          <p:cNvPicPr>
            <a:picLocks noChangeAspect="1"/>
          </p:cNvPicPr>
          <p:nvPr/>
        </p:nvPicPr>
        <p:blipFill>
          <a:blip r:embed="rId11"/>
          <a:stretch>
            <a:fillRect/>
          </a:stretch>
        </p:blipFill>
        <p:spPr>
          <a:xfrm>
            <a:off x="6476999" y="4994878"/>
            <a:ext cx="2063653" cy="1268763"/>
          </a:xfrm>
          <a:prstGeom prst="rect">
            <a:avLst/>
          </a:prstGeom>
        </p:spPr>
      </p:pic>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2"/>
          <a:stretch>
            <a:fillRect/>
          </a:stretch>
        </p:blipFill>
        <p:spPr>
          <a:xfrm>
            <a:off x="11488738" y="6154738"/>
            <a:ext cx="487362" cy="487362"/>
          </a:xfrm>
          <a:prstGeom prst="rect">
            <a:avLst/>
          </a:prstGeom>
        </p:spPr>
      </p:pic>
    </p:spTree>
    <p:extLst>
      <p:ext uri="{BB962C8B-B14F-4D97-AF65-F5344CB8AC3E}">
        <p14:creationId xmlns:p14="http://schemas.microsoft.com/office/powerpoint/2010/main" val="2105391990"/>
      </p:ext>
    </p:extLst>
  </p:cSld>
  <p:clrMapOvr>
    <a:masterClrMapping/>
  </p:clrMapOvr>
  <mc:AlternateContent xmlns:mc="http://schemas.openxmlformats.org/markup-compatibility/2006" xmlns:p14="http://schemas.microsoft.com/office/powerpoint/2010/main">
    <mc:Choice Requires="p14">
      <p:transition spd="slow" p14:dur="2000" advTm="18457"/>
    </mc:Choice>
    <mc:Fallback xmlns="">
      <p:transition spd="slow" advTm="1845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396241"/>
            <a:ext cx="8825658" cy="899159"/>
          </a:xfrm>
        </p:spPr>
        <p:txBody>
          <a:bodyPr/>
          <a:lstStyle/>
          <a:p>
            <a:pPr algn="ctr"/>
            <a:r>
              <a:rPr lang="en-GB" sz="4000" dirty="0" smtClean="0">
                <a:latin typeface="Comic Sans MS" panose="030F0702030302020204" pitchFamily="66" charset="0"/>
              </a:rPr>
              <a:t>Quick Challenge!</a:t>
            </a:r>
            <a:endParaRPr lang="en-GB" sz="4000" dirty="0">
              <a:latin typeface="Comic Sans MS" panose="030F0702030302020204" pitchFamily="66" charset="0"/>
            </a:endParaRPr>
          </a:p>
        </p:txBody>
      </p:sp>
      <p:sp>
        <p:nvSpPr>
          <p:cNvPr id="3" name="Subtitle 2"/>
          <p:cNvSpPr>
            <a:spLocks noGrp="1"/>
          </p:cNvSpPr>
          <p:nvPr>
            <p:ph type="subTitle" idx="1"/>
          </p:nvPr>
        </p:nvSpPr>
        <p:spPr>
          <a:xfrm>
            <a:off x="333375" y="1440180"/>
            <a:ext cx="10877550" cy="5017770"/>
          </a:xfrm>
        </p:spPr>
        <p:txBody>
          <a:bodyPr/>
          <a:lstStyle/>
          <a:p>
            <a:pPr algn="ctr"/>
            <a:r>
              <a:rPr lang="en-GB" cap="none" dirty="0" smtClean="0">
                <a:latin typeface="Comic Sans MS" panose="030F0702030302020204" pitchFamily="66" charset="0"/>
              </a:rPr>
              <a:t>Before you decide on what animal your story is going to be </a:t>
            </a:r>
            <a:r>
              <a:rPr lang="en-GB" cap="none" dirty="0" smtClean="0">
                <a:latin typeface="Comic Sans MS" panose="030F0702030302020204" pitchFamily="66" charset="0"/>
              </a:rPr>
              <a:t>about, </a:t>
            </a:r>
            <a:r>
              <a:rPr lang="en-GB" cap="none" dirty="0" smtClean="0">
                <a:latin typeface="Comic Sans MS" panose="030F0702030302020204" pitchFamily="66" charset="0"/>
              </a:rPr>
              <a:t>I have a quick challenge for you!  Did you know most baby animals have a different name to adult </a:t>
            </a:r>
            <a:r>
              <a:rPr lang="en-GB" cap="none" dirty="0" smtClean="0">
                <a:latin typeface="Comic Sans MS" panose="030F0702030302020204" pitchFamily="66" charset="0"/>
              </a:rPr>
              <a:t>animals? For </a:t>
            </a:r>
            <a:r>
              <a:rPr lang="en-GB" cap="none" dirty="0" smtClean="0">
                <a:latin typeface="Comic Sans MS" panose="030F0702030302020204" pitchFamily="66" charset="0"/>
              </a:rPr>
              <a:t>example, a baby owl is called an owlet.  Looking at the pictures </a:t>
            </a:r>
            <a:r>
              <a:rPr lang="en-GB" cap="none" dirty="0" smtClean="0">
                <a:latin typeface="Comic Sans MS" panose="030F0702030302020204" pitchFamily="66" charset="0"/>
              </a:rPr>
              <a:t>again, </a:t>
            </a:r>
            <a:r>
              <a:rPr lang="en-GB" cap="none" dirty="0" smtClean="0">
                <a:latin typeface="Comic Sans MS" panose="030F0702030302020204" pitchFamily="66" charset="0"/>
              </a:rPr>
              <a:t>can you find out what the baby names for these animals </a:t>
            </a:r>
            <a:r>
              <a:rPr lang="en-GB" cap="none" dirty="0" smtClean="0">
                <a:latin typeface="Comic Sans MS" panose="030F0702030302020204" pitchFamily="66" charset="0"/>
              </a:rPr>
              <a:t>are</a:t>
            </a:r>
            <a:r>
              <a:rPr lang="en-GB" cap="none" dirty="0">
                <a:latin typeface="Comic Sans MS" panose="030F0702030302020204" pitchFamily="66" charset="0"/>
              </a:rPr>
              <a:t>?</a:t>
            </a:r>
            <a:endParaRPr lang="en-GB" cap="none" dirty="0" smtClean="0">
              <a:latin typeface="Comic Sans MS" panose="030F0702030302020204" pitchFamily="66" charset="0"/>
            </a:endParaRPr>
          </a:p>
          <a:p>
            <a:pPr algn="ctr"/>
            <a:r>
              <a:rPr lang="en-GB" cap="none" dirty="0" smtClean="0">
                <a:latin typeface="Comic Sans MS" panose="030F0702030302020204" pitchFamily="66" charset="0"/>
              </a:rPr>
              <a:t>(Cat, dog, rabbit, rat, sheep, pig, cow.)</a:t>
            </a:r>
          </a:p>
          <a:p>
            <a:pPr algn="ctr"/>
            <a:endParaRPr lang="en-GB" cap="none" dirty="0" smtClean="0">
              <a:latin typeface="Comic Sans MS" panose="030F0702030302020204" pitchFamily="66" charset="0"/>
            </a:endParaRPr>
          </a:p>
          <a:p>
            <a:pPr algn="ctr"/>
            <a:endParaRPr lang="en-GB" cap="none" dirty="0">
              <a:latin typeface="Comic Sans MS" panose="030F0702030302020204" pitchFamily="66" charset="0"/>
            </a:endParaRPr>
          </a:p>
        </p:txBody>
      </p:sp>
      <p:pic>
        <p:nvPicPr>
          <p:cNvPr id="4" name="Picture 3"/>
          <p:cNvPicPr>
            <a:picLocks noChangeAspect="1"/>
          </p:cNvPicPr>
          <p:nvPr/>
        </p:nvPicPr>
        <p:blipFill>
          <a:blip r:embed="rId4"/>
          <a:stretch>
            <a:fillRect/>
          </a:stretch>
        </p:blipFill>
        <p:spPr>
          <a:xfrm>
            <a:off x="695252" y="3225054"/>
            <a:ext cx="1676545" cy="1310754"/>
          </a:xfrm>
          <a:prstGeom prst="rect">
            <a:avLst/>
          </a:prstGeom>
        </p:spPr>
      </p:pic>
      <p:pic>
        <p:nvPicPr>
          <p:cNvPr id="5" name="Picture 4"/>
          <p:cNvPicPr>
            <a:picLocks noChangeAspect="1"/>
          </p:cNvPicPr>
          <p:nvPr/>
        </p:nvPicPr>
        <p:blipFill>
          <a:blip r:embed="rId5"/>
          <a:stretch>
            <a:fillRect/>
          </a:stretch>
        </p:blipFill>
        <p:spPr>
          <a:xfrm>
            <a:off x="2733674" y="3225054"/>
            <a:ext cx="1609483" cy="1310754"/>
          </a:xfrm>
          <a:prstGeom prst="rect">
            <a:avLst/>
          </a:prstGeom>
        </p:spPr>
      </p:pic>
      <p:pic>
        <p:nvPicPr>
          <p:cNvPr id="6" name="Picture 5"/>
          <p:cNvPicPr>
            <a:picLocks noChangeAspect="1"/>
          </p:cNvPicPr>
          <p:nvPr/>
        </p:nvPicPr>
        <p:blipFill>
          <a:blip r:embed="rId6"/>
          <a:stretch>
            <a:fillRect/>
          </a:stretch>
        </p:blipFill>
        <p:spPr>
          <a:xfrm>
            <a:off x="4705034" y="3225054"/>
            <a:ext cx="1761897" cy="1310754"/>
          </a:xfrm>
          <a:prstGeom prst="rect">
            <a:avLst/>
          </a:prstGeom>
        </p:spPr>
      </p:pic>
      <p:pic>
        <p:nvPicPr>
          <p:cNvPr id="7" name="Picture 6"/>
          <p:cNvPicPr>
            <a:picLocks noChangeAspect="1"/>
          </p:cNvPicPr>
          <p:nvPr/>
        </p:nvPicPr>
        <p:blipFill>
          <a:blip r:embed="rId7"/>
          <a:stretch>
            <a:fillRect/>
          </a:stretch>
        </p:blipFill>
        <p:spPr>
          <a:xfrm>
            <a:off x="6828808" y="3225054"/>
            <a:ext cx="1926503" cy="1310754"/>
          </a:xfrm>
          <a:prstGeom prst="rect">
            <a:avLst/>
          </a:prstGeom>
        </p:spPr>
      </p:pic>
      <p:pic>
        <p:nvPicPr>
          <p:cNvPr id="8" name="Picture 7"/>
          <p:cNvPicPr>
            <a:picLocks noChangeAspect="1"/>
          </p:cNvPicPr>
          <p:nvPr/>
        </p:nvPicPr>
        <p:blipFill>
          <a:blip r:embed="rId8"/>
          <a:stretch>
            <a:fillRect/>
          </a:stretch>
        </p:blipFill>
        <p:spPr>
          <a:xfrm>
            <a:off x="9135700" y="3225054"/>
            <a:ext cx="1694835" cy="1310754"/>
          </a:xfrm>
          <a:prstGeom prst="rect">
            <a:avLst/>
          </a:prstGeom>
        </p:spPr>
      </p:pic>
      <p:pic>
        <p:nvPicPr>
          <p:cNvPr id="9" name="Picture 8"/>
          <p:cNvPicPr>
            <a:picLocks noChangeAspect="1"/>
          </p:cNvPicPr>
          <p:nvPr/>
        </p:nvPicPr>
        <p:blipFill>
          <a:blip r:embed="rId9"/>
          <a:stretch>
            <a:fillRect/>
          </a:stretch>
        </p:blipFill>
        <p:spPr>
          <a:xfrm>
            <a:off x="3538415" y="4768163"/>
            <a:ext cx="1983567" cy="1219306"/>
          </a:xfrm>
          <a:prstGeom prst="rect">
            <a:avLst/>
          </a:prstGeom>
        </p:spPr>
      </p:pic>
      <p:pic>
        <p:nvPicPr>
          <p:cNvPr id="10" name="Picture 9"/>
          <p:cNvPicPr>
            <a:picLocks noChangeAspect="1"/>
          </p:cNvPicPr>
          <p:nvPr/>
        </p:nvPicPr>
        <p:blipFill>
          <a:blip r:embed="rId10"/>
          <a:stretch>
            <a:fillRect/>
          </a:stretch>
        </p:blipFill>
        <p:spPr>
          <a:xfrm>
            <a:off x="5957988" y="4761847"/>
            <a:ext cx="2066723" cy="1274174"/>
          </a:xfrm>
          <a:prstGeom prst="rect">
            <a:avLst/>
          </a:prstGeom>
        </p:spPr>
      </p:pic>
      <p:pic>
        <p:nvPicPr>
          <p:cNvPr id="12" name="Audio 1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11488738" y="6154738"/>
            <a:ext cx="487362" cy="487362"/>
          </a:xfrm>
          <a:prstGeom prst="rect">
            <a:avLst/>
          </a:prstGeom>
        </p:spPr>
      </p:pic>
    </p:spTree>
    <p:extLst>
      <p:ext uri="{BB962C8B-B14F-4D97-AF65-F5344CB8AC3E}">
        <p14:creationId xmlns:p14="http://schemas.microsoft.com/office/powerpoint/2010/main" val="1626916521"/>
      </p:ext>
    </p:extLst>
  </p:cSld>
  <p:clrMapOvr>
    <a:masterClrMapping/>
  </p:clrMapOvr>
  <mc:AlternateContent xmlns:mc="http://schemas.openxmlformats.org/markup-compatibility/2006" xmlns:p14="http://schemas.microsoft.com/office/powerpoint/2010/main">
    <mc:Choice Requires="p14">
      <p:transition spd="slow" p14:dur="2000" advTm="27394"/>
    </mc:Choice>
    <mc:Fallback xmlns="">
      <p:transition spd="slow" advTm="2739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2"/>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276226"/>
            <a:ext cx="8825658" cy="876300"/>
          </a:xfrm>
        </p:spPr>
        <p:txBody>
          <a:bodyPr/>
          <a:lstStyle/>
          <a:p>
            <a:pPr algn="ctr"/>
            <a:r>
              <a:rPr lang="en-GB" sz="4000" dirty="0" smtClean="0">
                <a:latin typeface="Comic Sans MS" panose="030F0702030302020204" pitchFamily="66" charset="0"/>
              </a:rPr>
              <a:t>Front Cover</a:t>
            </a:r>
            <a:endParaRPr lang="en-GB" sz="4000" dirty="0">
              <a:latin typeface="Comic Sans MS" panose="030F0702030302020204" pitchFamily="66" charset="0"/>
            </a:endParaRPr>
          </a:p>
        </p:txBody>
      </p:sp>
      <p:sp>
        <p:nvSpPr>
          <p:cNvPr id="3" name="Subtitle 2"/>
          <p:cNvSpPr>
            <a:spLocks noGrp="1"/>
          </p:cNvSpPr>
          <p:nvPr>
            <p:ph type="subTitle" idx="1"/>
          </p:nvPr>
        </p:nvSpPr>
        <p:spPr>
          <a:xfrm>
            <a:off x="638176" y="1257301"/>
            <a:ext cx="10029824" cy="4905374"/>
          </a:xfrm>
        </p:spPr>
        <p:txBody>
          <a:bodyPr>
            <a:normAutofit/>
          </a:bodyPr>
          <a:lstStyle/>
          <a:p>
            <a:pPr algn="ctr"/>
            <a:r>
              <a:rPr lang="en-GB" sz="2400" cap="none" dirty="0">
                <a:latin typeface="Comic Sans MS" panose="030F0702030302020204" pitchFamily="66" charset="0"/>
              </a:rPr>
              <a:t>D</a:t>
            </a:r>
            <a:r>
              <a:rPr lang="en-GB" sz="2400" cap="none" dirty="0" smtClean="0">
                <a:latin typeface="Comic Sans MS" panose="030F0702030302020204" pitchFamily="66" charset="0"/>
              </a:rPr>
              <a:t>ecide on what animal you want your story to be about and design a front cover for your book similar to the front cover of ‘Owl </a:t>
            </a:r>
            <a:r>
              <a:rPr lang="en-GB" sz="2400" cap="none" dirty="0">
                <a:latin typeface="Comic Sans MS" panose="030F0702030302020204" pitchFamily="66" charset="0"/>
              </a:rPr>
              <a:t>B</a:t>
            </a:r>
            <a:r>
              <a:rPr lang="en-GB" sz="2400" cap="none" dirty="0" smtClean="0">
                <a:latin typeface="Comic Sans MS" panose="030F0702030302020204" pitchFamily="66" charset="0"/>
              </a:rPr>
              <a:t>abies’.  Research where your animal lives and draw a picture of the 3 baby animals in their home.  Give your book a title and remember to write who the author and illustrator of your book is!</a:t>
            </a:r>
            <a:endParaRPr lang="en-GB" sz="2400" cap="none" dirty="0">
              <a:latin typeface="Comic Sans MS" panose="030F0702030302020204" pitchFamily="66" charset="0"/>
            </a:endParaRPr>
          </a:p>
        </p:txBody>
      </p:sp>
      <p:pic>
        <p:nvPicPr>
          <p:cNvPr id="4" name="Picture 3"/>
          <p:cNvPicPr>
            <a:picLocks noChangeAspect="1"/>
          </p:cNvPicPr>
          <p:nvPr/>
        </p:nvPicPr>
        <p:blipFill>
          <a:blip r:embed="rId4"/>
          <a:stretch>
            <a:fillRect/>
          </a:stretch>
        </p:blipFill>
        <p:spPr>
          <a:xfrm>
            <a:off x="3714750" y="3457576"/>
            <a:ext cx="4295775" cy="2562224"/>
          </a:xfrm>
          <a:prstGeom prst="rect">
            <a:avLst/>
          </a:prstGeom>
        </p:spPr>
      </p:pic>
      <p:pic>
        <p:nvPicPr>
          <p:cNvPr id="6" name="Audio 5">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488738" y="6154738"/>
            <a:ext cx="487362" cy="487362"/>
          </a:xfrm>
          <a:prstGeom prst="rect">
            <a:avLst/>
          </a:prstGeom>
        </p:spPr>
      </p:pic>
    </p:spTree>
    <p:extLst>
      <p:ext uri="{BB962C8B-B14F-4D97-AF65-F5344CB8AC3E}">
        <p14:creationId xmlns:p14="http://schemas.microsoft.com/office/powerpoint/2010/main" val="3934085978"/>
      </p:ext>
    </p:extLst>
  </p:cSld>
  <p:clrMapOvr>
    <a:masterClrMapping/>
  </p:clrMapOvr>
  <mc:AlternateContent xmlns:mc="http://schemas.openxmlformats.org/markup-compatibility/2006" xmlns:p14="http://schemas.microsoft.com/office/powerpoint/2010/main">
    <mc:Choice Requires="p14">
      <p:transition spd="slow" p14:dur="2000" advTm="53880"/>
    </mc:Choice>
    <mc:Fallback xmlns="">
      <p:transition spd="slow" advTm="5388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276226"/>
            <a:ext cx="8825658" cy="876300"/>
          </a:xfrm>
        </p:spPr>
        <p:txBody>
          <a:bodyPr/>
          <a:lstStyle/>
          <a:p>
            <a:pPr algn="ctr"/>
            <a:r>
              <a:rPr lang="en-GB" sz="4000" dirty="0" smtClean="0">
                <a:latin typeface="Comic Sans MS" panose="030F0702030302020204" pitchFamily="66" charset="0"/>
              </a:rPr>
              <a:t>Story beginning</a:t>
            </a:r>
            <a:endParaRPr lang="en-GB" sz="4000" dirty="0">
              <a:latin typeface="Comic Sans MS" panose="030F0702030302020204" pitchFamily="66" charset="0"/>
            </a:endParaRPr>
          </a:p>
        </p:txBody>
      </p:sp>
      <p:sp>
        <p:nvSpPr>
          <p:cNvPr id="3" name="Subtitle 2"/>
          <p:cNvSpPr>
            <a:spLocks noGrp="1"/>
          </p:cNvSpPr>
          <p:nvPr>
            <p:ph type="subTitle" idx="1"/>
          </p:nvPr>
        </p:nvSpPr>
        <p:spPr>
          <a:xfrm>
            <a:off x="638176" y="1257301"/>
            <a:ext cx="10029824" cy="4905374"/>
          </a:xfrm>
        </p:spPr>
        <p:txBody>
          <a:bodyPr>
            <a:normAutofit/>
          </a:bodyPr>
          <a:lstStyle/>
          <a:p>
            <a:pPr algn="ctr"/>
            <a:r>
              <a:rPr lang="en-GB" sz="2400" cap="none" dirty="0" smtClean="0">
                <a:latin typeface="Comic Sans MS" panose="030F0702030302020204" pitchFamily="66" charset="0"/>
              </a:rPr>
              <a:t>On your first page draw a picture and write a sentence to introduce the characters in your story.  Your child can either think of their own sentence or follow my example.  I will model my example on the book.  The words which I have highlighted red are the words you need to change to your ideas.</a:t>
            </a:r>
          </a:p>
          <a:p>
            <a:pPr algn="ctr"/>
            <a:r>
              <a:rPr lang="en-GB" sz="2400" cap="none" dirty="0" smtClean="0">
                <a:latin typeface="Comic Sans MS" panose="030F0702030302020204" pitchFamily="66" charset="0"/>
              </a:rPr>
              <a:t>Mummy </a:t>
            </a:r>
            <a:r>
              <a:rPr lang="en-GB" sz="2400" cap="none" dirty="0" smtClean="0">
                <a:solidFill>
                  <a:schemeClr val="accent1"/>
                </a:solidFill>
                <a:latin typeface="Comic Sans MS" panose="030F0702030302020204" pitchFamily="66" charset="0"/>
              </a:rPr>
              <a:t>Owl</a:t>
            </a:r>
            <a:r>
              <a:rPr lang="en-GB" sz="2400" cap="none" dirty="0" smtClean="0">
                <a:latin typeface="Comic Sans MS" panose="030F0702030302020204" pitchFamily="66" charset="0"/>
              </a:rPr>
              <a:t> had three babies called </a:t>
            </a:r>
            <a:r>
              <a:rPr lang="en-GB" sz="2400" cap="none" dirty="0" smtClean="0">
                <a:solidFill>
                  <a:schemeClr val="accent1"/>
                </a:solidFill>
                <a:latin typeface="Comic Sans MS" panose="030F0702030302020204" pitchFamily="66" charset="0"/>
              </a:rPr>
              <a:t>Sarah</a:t>
            </a:r>
            <a:r>
              <a:rPr lang="en-GB" sz="2400" cap="none" dirty="0" smtClean="0">
                <a:latin typeface="Comic Sans MS" panose="030F0702030302020204" pitchFamily="66" charset="0"/>
              </a:rPr>
              <a:t>,</a:t>
            </a:r>
            <a:r>
              <a:rPr lang="en-GB" sz="2400" cap="none" dirty="0" smtClean="0">
                <a:solidFill>
                  <a:schemeClr val="accent1"/>
                </a:solidFill>
                <a:latin typeface="Comic Sans MS" panose="030F0702030302020204" pitchFamily="66" charset="0"/>
              </a:rPr>
              <a:t> Percy </a:t>
            </a:r>
            <a:r>
              <a:rPr lang="en-GB" sz="2400" cap="none" dirty="0" smtClean="0">
                <a:latin typeface="Comic Sans MS" panose="030F0702030302020204" pitchFamily="66" charset="0"/>
              </a:rPr>
              <a:t>and </a:t>
            </a:r>
            <a:r>
              <a:rPr lang="en-GB" sz="2400" cap="none" dirty="0" smtClean="0">
                <a:solidFill>
                  <a:schemeClr val="accent1"/>
                </a:solidFill>
                <a:latin typeface="Comic Sans MS" panose="030F0702030302020204" pitchFamily="66" charset="0"/>
              </a:rPr>
              <a:t>Bill</a:t>
            </a:r>
            <a:r>
              <a:rPr lang="en-GB" sz="2400" cap="none" dirty="0" smtClean="0">
                <a:latin typeface="Comic Sans MS" panose="030F0702030302020204" pitchFamily="66" charset="0"/>
              </a:rPr>
              <a:t>.</a:t>
            </a:r>
          </a:p>
        </p:txBody>
      </p:sp>
      <p:pic>
        <p:nvPicPr>
          <p:cNvPr id="5" name="Picture 4"/>
          <p:cNvPicPr>
            <a:picLocks noChangeAspect="1"/>
          </p:cNvPicPr>
          <p:nvPr/>
        </p:nvPicPr>
        <p:blipFill>
          <a:blip r:embed="rId4"/>
          <a:stretch>
            <a:fillRect/>
          </a:stretch>
        </p:blipFill>
        <p:spPr>
          <a:xfrm>
            <a:off x="4086225" y="3981451"/>
            <a:ext cx="3438525" cy="2038350"/>
          </a:xfrm>
          <a:prstGeom prst="rect">
            <a:avLst/>
          </a:prstGeom>
        </p:spPr>
      </p:pic>
      <p:pic>
        <p:nvPicPr>
          <p:cNvPr id="8" name="Audio 7">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488738" y="6154738"/>
            <a:ext cx="487362" cy="487362"/>
          </a:xfrm>
          <a:prstGeom prst="rect">
            <a:avLst/>
          </a:prstGeom>
        </p:spPr>
      </p:pic>
    </p:spTree>
    <p:extLst>
      <p:ext uri="{BB962C8B-B14F-4D97-AF65-F5344CB8AC3E}">
        <p14:creationId xmlns:p14="http://schemas.microsoft.com/office/powerpoint/2010/main" val="2902756113"/>
      </p:ext>
    </p:extLst>
  </p:cSld>
  <p:clrMapOvr>
    <a:masterClrMapping/>
  </p:clrMapOvr>
  <mc:AlternateContent xmlns:mc="http://schemas.openxmlformats.org/markup-compatibility/2006" xmlns:p14="http://schemas.microsoft.com/office/powerpoint/2010/main">
    <mc:Choice Requires="p14">
      <p:transition spd="slow" p14:dur="2000" advTm="56418"/>
    </mc:Choice>
    <mc:Fallback xmlns="">
      <p:transition spd="slow" advTm="5641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8"/>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304801"/>
            <a:ext cx="8825658" cy="1047750"/>
          </a:xfrm>
        </p:spPr>
        <p:txBody>
          <a:bodyPr/>
          <a:lstStyle/>
          <a:p>
            <a:pPr algn="ctr"/>
            <a:r>
              <a:rPr lang="en-GB" dirty="0" smtClean="0">
                <a:latin typeface="Comic Sans MS" panose="030F0702030302020204" pitchFamily="66" charset="0"/>
              </a:rPr>
              <a:t>Well Done!</a:t>
            </a:r>
            <a:endParaRPr lang="en-GB" dirty="0">
              <a:latin typeface="Comic Sans MS" panose="030F0702030302020204" pitchFamily="66" charset="0"/>
            </a:endParaRPr>
          </a:p>
        </p:txBody>
      </p:sp>
      <p:sp>
        <p:nvSpPr>
          <p:cNvPr id="3" name="Subtitle 2"/>
          <p:cNvSpPr>
            <a:spLocks noGrp="1"/>
          </p:cNvSpPr>
          <p:nvPr>
            <p:ph type="subTitle" idx="1"/>
          </p:nvPr>
        </p:nvSpPr>
        <p:spPr>
          <a:xfrm>
            <a:off x="457200" y="1352551"/>
            <a:ext cx="9934575" cy="4876799"/>
          </a:xfrm>
        </p:spPr>
        <p:txBody>
          <a:bodyPr>
            <a:normAutofit/>
          </a:bodyPr>
          <a:lstStyle/>
          <a:p>
            <a:pPr algn="ctr"/>
            <a:r>
              <a:rPr lang="en-GB" sz="3200" cap="none" dirty="0">
                <a:latin typeface="Comic Sans MS" panose="030F0702030302020204" pitchFamily="66" charset="0"/>
              </a:rPr>
              <a:t>Y</a:t>
            </a:r>
            <a:r>
              <a:rPr lang="en-GB" sz="3200" cap="none" dirty="0" smtClean="0">
                <a:latin typeface="Comic Sans MS" panose="030F0702030302020204" pitchFamily="66" charset="0"/>
              </a:rPr>
              <a:t>ou have worked really hard on your front cover and the beginning of your story today – WELL DONE!  Tomorrow we will finish the story.</a:t>
            </a:r>
            <a:endParaRPr lang="en-GB" sz="3200" cap="none" dirty="0">
              <a:latin typeface="Comic Sans MS" panose="030F0702030302020204" pitchFamily="66" charset="0"/>
            </a:endParaRPr>
          </a:p>
        </p:txBody>
      </p:sp>
      <p:pic>
        <p:nvPicPr>
          <p:cNvPr id="4" name="Picture 3"/>
          <p:cNvPicPr>
            <a:picLocks noChangeAspect="1"/>
          </p:cNvPicPr>
          <p:nvPr/>
        </p:nvPicPr>
        <p:blipFill>
          <a:blip r:embed="rId4"/>
          <a:stretch>
            <a:fillRect/>
          </a:stretch>
        </p:blipFill>
        <p:spPr>
          <a:xfrm>
            <a:off x="3533775" y="3190874"/>
            <a:ext cx="4324350" cy="2809875"/>
          </a:xfrm>
          <a:prstGeom prst="rect">
            <a:avLst/>
          </a:prstGeom>
        </p:spPr>
      </p:pic>
      <p:pic>
        <p:nvPicPr>
          <p:cNvPr id="5" name="Audio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488738" y="6154738"/>
            <a:ext cx="487362" cy="487362"/>
          </a:xfrm>
          <a:prstGeom prst="rect">
            <a:avLst/>
          </a:prstGeom>
        </p:spPr>
      </p:pic>
    </p:spTree>
    <p:extLst>
      <p:ext uri="{BB962C8B-B14F-4D97-AF65-F5344CB8AC3E}">
        <p14:creationId xmlns:p14="http://schemas.microsoft.com/office/powerpoint/2010/main" val="1099079118"/>
      </p:ext>
    </p:extLst>
  </p:cSld>
  <p:clrMapOvr>
    <a:masterClrMapping/>
  </p:clrMapOvr>
  <mc:AlternateContent xmlns:mc="http://schemas.openxmlformats.org/markup-compatibility/2006" xmlns:p14="http://schemas.microsoft.com/office/powerpoint/2010/main">
    <mc:Choice Requires="p14">
      <p:transition spd="slow" p14:dur="2000" advTm="20554"/>
    </mc:Choice>
    <mc:Fallback xmlns="">
      <p:transition spd="slow" advTm="2055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607044A1C68BD4C94A30BCF35C50B21" ma:contentTypeVersion="6" ma:contentTypeDescription="Create a new document." ma:contentTypeScope="" ma:versionID="1b176be6737bea82aa036f5de0ec208a">
  <xsd:schema xmlns:xsd="http://www.w3.org/2001/XMLSchema" xmlns:xs="http://www.w3.org/2001/XMLSchema" xmlns:p="http://schemas.microsoft.com/office/2006/metadata/properties" xmlns:ns2="b56fac23-60d4-4943-8ef5-74c6083a7b6c" targetNamespace="http://schemas.microsoft.com/office/2006/metadata/properties" ma:root="true" ma:fieldsID="a849d26107bce6f199e44061d0f19b66" ns2:_="">
    <xsd:import namespace="b56fac23-60d4-4943-8ef5-74c6083a7b6c"/>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56fac23-60d4-4943-8ef5-74c6083a7b6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F2E7FA5-C4B3-4CB1-89FE-41570B8B72A7}"/>
</file>

<file path=customXml/itemProps2.xml><?xml version="1.0" encoding="utf-8"?>
<ds:datastoreItem xmlns:ds="http://schemas.openxmlformats.org/officeDocument/2006/customXml" ds:itemID="{B8EA95D1-F99B-43B6-81B5-719290757252}"/>
</file>

<file path=customXml/itemProps3.xml><?xml version="1.0" encoding="utf-8"?>
<ds:datastoreItem xmlns:ds="http://schemas.openxmlformats.org/officeDocument/2006/customXml" ds:itemID="{96B6D1AB-6274-49AC-B064-DFDE18DCB6EC}"/>
</file>

<file path=docProps/app.xml><?xml version="1.0" encoding="utf-8"?>
<Properties xmlns="http://schemas.openxmlformats.org/officeDocument/2006/extended-properties" xmlns:vt="http://schemas.openxmlformats.org/officeDocument/2006/docPropsVTypes">
  <Template>Ion</Template>
  <TotalTime>182</TotalTime>
  <Words>399</Words>
  <Application>Microsoft Office PowerPoint</Application>
  <PresentationFormat>Widescreen</PresentationFormat>
  <Paragraphs>20</Paragraphs>
  <Slides>7</Slides>
  <Notes>0</Notes>
  <HiddenSlides>0</HiddenSlides>
  <MMClips>7</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Arial</vt:lpstr>
      <vt:lpstr>Calibri Light</vt:lpstr>
      <vt:lpstr>Century Gothic</vt:lpstr>
      <vt:lpstr>Comic Sans MS</vt:lpstr>
      <vt:lpstr>Wingdings 3</vt:lpstr>
      <vt:lpstr>Ion</vt:lpstr>
      <vt:lpstr>Thursday 21st January 2021    English </vt:lpstr>
      <vt:lpstr>  Thinking time </vt:lpstr>
      <vt:lpstr>Thinking time    </vt:lpstr>
      <vt:lpstr>Quick Challenge!</vt:lpstr>
      <vt:lpstr>Front Cover</vt:lpstr>
      <vt:lpstr>Story beginning</vt:lpstr>
      <vt:lpstr>Well Done!</vt:lpstr>
    </vt:vector>
  </TitlesOfParts>
  <Company>ALT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Thursday 21st January 2021    English</dc:title>
  <dc:creator>Heather MacNeil</dc:creator>
  <cp:lastModifiedBy>Paula Candish</cp:lastModifiedBy>
  <cp:revision>11</cp:revision>
  <dcterms:created xsi:type="dcterms:W3CDTF">2021-01-19T09:55:24Z</dcterms:created>
  <dcterms:modified xsi:type="dcterms:W3CDTF">2021-01-20T12:09:32Z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0x010100E607044A1C68BD4C94A30BCF35C50B21</vt:lpwstr>
  </property>
</Properties>
</file>