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61" r:id="rId4"/>
    <p:sldId id="260" r:id="rId5"/>
    <p:sldId id="262" r:id="rId6"/>
    <p:sldId id="263" r:id="rId7"/>
    <p:sldId id="259"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2/24/2021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https://forms.office.com/Pages/ResponsePage.aspx?id=eCY4lN73r0G0KV1rDWITzRhTQ2IZqpBOsW8cFVoooF9UNVlMS1dCVkdaM0k0WlhFTE9WVFBTWEg1Ti4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xml"/><Relationship Id="rId7" Type="http://schemas.openxmlformats.org/officeDocument/2006/relationships/image" Target="../media/image2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26.png"/><Relationship Id="rId4" Type="http://schemas.openxmlformats.org/officeDocument/2006/relationships/hyperlink" Target="https://www.youtube.com/watch?v=Tn-ZSizEdM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763" y="465993"/>
            <a:ext cx="8825658" cy="2444261"/>
          </a:xfrm>
        </p:spPr>
        <p:txBody>
          <a:bodyPr/>
          <a:lstStyle/>
          <a:p>
            <a:pPr algn="ctr"/>
            <a:r>
              <a:rPr lang="en-GB" sz="4400" dirty="0" smtClean="0">
                <a:ln w="3175" cmpd="sng">
                  <a:noFill/>
                </a:ln>
                <a:solidFill>
                  <a:prstClr val="white"/>
                </a:solidFill>
                <a:latin typeface="Comic Sans MS" panose="030F0702030302020204" pitchFamily="66" charset="0"/>
              </a:rPr>
              <a:t>Thursday 25th February 2021</a:t>
            </a:r>
            <a:br>
              <a:rPr lang="en-GB" sz="4400" dirty="0" smtClean="0">
                <a:ln w="3175" cmpd="sng">
                  <a:noFill/>
                </a:ln>
                <a:solidFill>
                  <a:prstClr val="white"/>
                </a:solidFill>
                <a:latin typeface="Comic Sans MS" panose="030F0702030302020204" pitchFamily="66" charset="0"/>
              </a:rPr>
            </a:br>
            <a:r>
              <a:rPr lang="en-GB" sz="4800" dirty="0">
                <a:ln w="3175" cmpd="sng">
                  <a:noFill/>
                </a:ln>
                <a:solidFill>
                  <a:prstClr val="white"/>
                </a:solidFill>
                <a:latin typeface="Comic Sans MS" panose="030F0702030302020204" pitchFamily="66" charset="0"/>
              </a:rPr>
              <a:t/>
            </a:r>
            <a:br>
              <a:rPr lang="en-GB" sz="4800" dirty="0">
                <a:ln w="3175" cmpd="sng">
                  <a:noFill/>
                </a:ln>
                <a:solidFill>
                  <a:prstClr val="white"/>
                </a:solidFill>
                <a:latin typeface="Comic Sans MS" panose="030F0702030302020204" pitchFamily="66" charset="0"/>
              </a:rPr>
            </a:br>
            <a:r>
              <a:rPr lang="en-GB" sz="4800" dirty="0">
                <a:ln w="3175" cmpd="sng">
                  <a:noFill/>
                </a:ln>
                <a:solidFill>
                  <a:prstClr val="white"/>
                </a:solidFill>
                <a:latin typeface="Comic Sans MS" panose="030F0702030302020204" pitchFamily="66" charset="0"/>
              </a:rPr>
              <a:t>English</a:t>
            </a:r>
            <a:r>
              <a:rPr lang="en-GB" sz="4800" dirty="0">
                <a:ln w="3175" cmpd="sng">
                  <a:noFill/>
                </a:ln>
                <a:solidFill>
                  <a:prstClr val="white"/>
                </a:solidFill>
                <a:latin typeface="Calibri Light" panose="020F0302020204030204"/>
              </a:rPr>
              <a:t> </a:t>
            </a:r>
            <a:endParaRPr lang="en-GB" dirty="0"/>
          </a:p>
        </p:txBody>
      </p:sp>
      <p:sp>
        <p:nvSpPr>
          <p:cNvPr id="3" name="Subtitle 2"/>
          <p:cNvSpPr>
            <a:spLocks noGrp="1"/>
          </p:cNvSpPr>
          <p:nvPr>
            <p:ph type="subTitle" idx="1"/>
          </p:nvPr>
        </p:nvSpPr>
        <p:spPr>
          <a:xfrm>
            <a:off x="1154955" y="3130062"/>
            <a:ext cx="8551753" cy="3429000"/>
          </a:xfrm>
        </p:spPr>
        <p:txBody>
          <a:bodyPr/>
          <a:lstStyle/>
          <a:p>
            <a:pPr lvl="0" algn="ctr">
              <a:spcBef>
                <a:spcPts val="0"/>
              </a:spcBef>
              <a:spcAft>
                <a:spcPts val="1000"/>
              </a:spcAft>
              <a:buClr>
                <a:prstClr val="white"/>
              </a:buClr>
              <a:buSzPct val="100000"/>
            </a:pPr>
            <a:r>
              <a:rPr lang="en-GB" sz="3200" cap="none" dirty="0" smtClean="0">
                <a:solidFill>
                  <a:prstClr val="white"/>
                </a:solidFill>
                <a:latin typeface="Comic Sans MS" panose="030F0702030302020204" pitchFamily="66" charset="0"/>
                <a:ea typeface="+mn-ea"/>
                <a:cs typeface="+mn-cs"/>
              </a:rPr>
              <a:t>       Jack and the Beanstalk</a:t>
            </a:r>
          </a:p>
          <a:p>
            <a:pPr lvl="0" algn="ctr">
              <a:spcBef>
                <a:spcPts val="0"/>
              </a:spcBef>
              <a:spcAft>
                <a:spcPts val="1000"/>
              </a:spcAft>
              <a:buClr>
                <a:prstClr val="white"/>
              </a:buClr>
              <a:buSzPct val="100000"/>
            </a:pPr>
            <a:endParaRPr lang="en-GB" sz="3200" cap="none" dirty="0" smtClean="0">
              <a:solidFill>
                <a:prstClr val="white"/>
              </a:solidFill>
              <a:latin typeface="Comic Sans MS" panose="030F0702030302020204" pitchFamily="66" charset="0"/>
              <a:ea typeface="+mn-ea"/>
              <a:cs typeface="+mn-cs"/>
            </a:endParaRPr>
          </a:p>
          <a:p>
            <a:pPr lvl="0" algn="ctr">
              <a:spcBef>
                <a:spcPts val="0"/>
              </a:spcBef>
              <a:spcAft>
                <a:spcPts val="1000"/>
              </a:spcAft>
              <a:buClr>
                <a:prstClr val="white"/>
              </a:buClr>
              <a:buSzPct val="100000"/>
            </a:pPr>
            <a:endParaRPr lang="en-GB" sz="3200" cap="none" dirty="0">
              <a:solidFill>
                <a:prstClr val="white"/>
              </a:solidFill>
              <a:latin typeface="Comic Sans MS" panose="030F0702030302020204" pitchFamily="66" charset="0"/>
              <a:ea typeface="+mn-ea"/>
              <a:cs typeface="+mn-cs"/>
            </a:endParaRPr>
          </a:p>
          <a:p>
            <a:endParaRPr lang="en-GB" dirty="0"/>
          </a:p>
        </p:txBody>
      </p:sp>
      <p:pic>
        <p:nvPicPr>
          <p:cNvPr id="6" name="Picture 5"/>
          <p:cNvPicPr>
            <a:picLocks noChangeAspect="1"/>
          </p:cNvPicPr>
          <p:nvPr/>
        </p:nvPicPr>
        <p:blipFill>
          <a:blip r:embed="rId4"/>
          <a:stretch>
            <a:fillRect/>
          </a:stretch>
        </p:blipFill>
        <p:spPr>
          <a:xfrm>
            <a:off x="4204977" y="3851031"/>
            <a:ext cx="3165230" cy="2628900"/>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08083858"/>
      </p:ext>
    </p:extLst>
  </p:cSld>
  <p:clrMapOvr>
    <a:masterClrMapping/>
  </p:clrMapOvr>
  <mc:AlternateContent xmlns:mc="http://schemas.openxmlformats.org/markup-compatibility/2006" xmlns:p14="http://schemas.microsoft.com/office/powerpoint/2010/main">
    <mc:Choice Requires="p14">
      <p:transition spd="slow" p14:dur="2000" advTm="10738"/>
    </mc:Choice>
    <mc:Fallback xmlns="">
      <p:transition spd="slow" advTm="10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4" y="249383"/>
            <a:ext cx="9380249" cy="969818"/>
          </a:xfrm>
        </p:spPr>
        <p:txBody>
          <a:bodyPr/>
          <a:lstStyle/>
          <a:p>
            <a:pPr algn="ctr"/>
            <a:r>
              <a:rPr lang="en-GB" sz="4400" dirty="0">
                <a:latin typeface="Comic Sans MS" panose="030F0702030302020204" pitchFamily="66" charset="0"/>
              </a:rPr>
              <a:t>Remote Learning Tracking</a:t>
            </a:r>
          </a:p>
        </p:txBody>
      </p:sp>
      <p:sp>
        <p:nvSpPr>
          <p:cNvPr id="3" name="Subtitle 2"/>
          <p:cNvSpPr>
            <a:spLocks noGrp="1"/>
          </p:cNvSpPr>
          <p:nvPr>
            <p:ph type="subTitle" idx="1"/>
          </p:nvPr>
        </p:nvSpPr>
        <p:spPr>
          <a:xfrm>
            <a:off x="1154955" y="1366982"/>
            <a:ext cx="8825658" cy="4271818"/>
          </a:xfrm>
        </p:spPr>
        <p:txBody>
          <a:bodyPr>
            <a:normAutofit lnSpcReduction="10000"/>
          </a:bodyPr>
          <a:lstStyle/>
          <a:p>
            <a:pPr algn="ctr"/>
            <a:r>
              <a:rPr lang="en-GB" cap="none" dirty="0">
                <a:latin typeface="Comic Sans MS" panose="030F0702030302020204" pitchFamily="66" charset="0"/>
              </a:rPr>
              <a:t>O</a:t>
            </a:r>
            <a:r>
              <a:rPr lang="en-GB" cap="none" dirty="0" smtClean="0">
                <a:latin typeface="Comic Sans MS" panose="030F0702030302020204" pitchFamily="66" charset="0"/>
              </a:rPr>
              <a:t>nce you have completed the PowerPoint please fill in the simple questionnaire below to let us know.</a:t>
            </a:r>
          </a:p>
          <a:p>
            <a:pPr algn="ctr"/>
            <a:endParaRPr lang="en-GB" cap="none" dirty="0">
              <a:latin typeface="Comic Sans MS" panose="030F0702030302020204" pitchFamily="66" charset="0"/>
            </a:endParaRPr>
          </a:p>
          <a:p>
            <a:pPr algn="ctr"/>
            <a:r>
              <a:rPr lang="en-GB" cap="none" smtClean="0">
                <a:latin typeface="Comic Sans MS" panose="030F0702030302020204" pitchFamily="66" charset="0"/>
                <a:hlinkClick r:id="rId2"/>
              </a:rPr>
              <a:t>https://forms.office.com/Pages/ResponsePage.aspx?id=eCY4lN73r0G0KV1rDWITzRhTQ2IZqpBOsW8cFVoooF9UNVlMS1dCVkdaM0k0WlhFTE9WVFBTWEg1Ti4u</a:t>
            </a:r>
            <a:endParaRPr lang="en-GB" cap="none" dirty="0" smtClean="0">
              <a:latin typeface="Comic Sans MS" panose="030F0702030302020204" pitchFamily="66" charset="0"/>
            </a:endParaRPr>
          </a:p>
          <a:p>
            <a:pPr algn="ctr"/>
            <a:endParaRPr lang="en-GB" cap="none" dirty="0">
              <a:latin typeface="Comic Sans MS" panose="030F0702030302020204" pitchFamily="66" charset="0"/>
            </a:endParaRPr>
          </a:p>
          <a:p>
            <a:pPr algn="ctr"/>
            <a:endParaRPr lang="en-GB" cap="none" dirty="0" smtClean="0">
              <a:latin typeface="Comic Sans MS" panose="030F0702030302020204" pitchFamily="66" charset="0"/>
            </a:endParaRPr>
          </a:p>
          <a:p>
            <a:pPr algn="ctr"/>
            <a:endParaRPr lang="en-GB" cap="none" dirty="0">
              <a:latin typeface="Comic Sans MS" panose="030F0702030302020204" pitchFamily="66" charset="0"/>
            </a:endParaRPr>
          </a:p>
          <a:p>
            <a:pPr algn="ctr"/>
            <a:endParaRPr lang="en-GB" cap="none" dirty="0" smtClean="0">
              <a:latin typeface="Comic Sans MS" panose="030F0702030302020204" pitchFamily="66" charset="0"/>
            </a:endParaRPr>
          </a:p>
          <a:p>
            <a:pPr algn="ctr"/>
            <a:r>
              <a:rPr lang="en-GB" cap="none" dirty="0" smtClean="0">
                <a:latin typeface="Comic Sans MS" panose="030F0702030302020204" pitchFamily="66" charset="0"/>
              </a:rPr>
              <a:t>Thank </a:t>
            </a:r>
            <a:r>
              <a:rPr lang="en-GB" cap="none" dirty="0" smtClean="0">
                <a:latin typeface="Comic Sans MS" panose="030F0702030302020204" pitchFamily="66" charset="0"/>
              </a:rPr>
              <a:t>you.</a:t>
            </a:r>
            <a:endParaRPr lang="en-GB" cap="none" dirty="0">
              <a:latin typeface="Comic Sans MS" panose="030F0702030302020204" pitchFamily="66" charset="0"/>
            </a:endParaRPr>
          </a:p>
        </p:txBody>
      </p:sp>
    </p:spTree>
    <p:extLst>
      <p:ext uri="{BB962C8B-B14F-4D97-AF65-F5344CB8AC3E}">
        <p14:creationId xmlns:p14="http://schemas.microsoft.com/office/powerpoint/2010/main" val="1134350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34109"/>
            <a:ext cx="8825658" cy="870438"/>
          </a:xfrm>
        </p:spPr>
        <p:txBody>
          <a:bodyPr/>
          <a:lstStyle/>
          <a:p>
            <a:pPr algn="ctr"/>
            <a:r>
              <a:rPr lang="en-GB" sz="3600" dirty="0" smtClean="0">
                <a:ln w="3175" cmpd="sng">
                  <a:noFill/>
                </a:ln>
                <a:solidFill>
                  <a:prstClr val="white"/>
                </a:solidFill>
                <a:latin typeface="Comic Sans MS" panose="030F0702030302020204" pitchFamily="66" charset="0"/>
              </a:rPr>
              <a:t> </a:t>
            </a:r>
            <a:r>
              <a:rPr lang="en-GB" sz="3600" dirty="0">
                <a:ln w="3175" cmpd="sng">
                  <a:noFill/>
                </a:ln>
                <a:solidFill>
                  <a:prstClr val="white"/>
                </a:solidFill>
                <a:latin typeface="Comic Sans MS" panose="030F0702030302020204" pitchFamily="66" charset="0"/>
              </a:rPr>
              <a:t>Character Description</a:t>
            </a:r>
            <a:r>
              <a:rPr lang="en-GB" sz="4000" dirty="0" smtClean="0">
                <a:ln w="3175" cmpd="sng">
                  <a:noFill/>
                </a:ln>
                <a:solidFill>
                  <a:prstClr val="white"/>
                </a:solidFill>
                <a:latin typeface="Comic Sans MS" panose="030F0702030302020204" pitchFamily="66" charset="0"/>
              </a:rPr>
              <a:t> </a:t>
            </a:r>
            <a:endParaRPr lang="en-GB" sz="4000" dirty="0"/>
          </a:p>
        </p:txBody>
      </p:sp>
      <p:sp>
        <p:nvSpPr>
          <p:cNvPr id="3" name="Subtitle 2"/>
          <p:cNvSpPr>
            <a:spLocks noGrp="1"/>
          </p:cNvSpPr>
          <p:nvPr>
            <p:ph type="subTitle" idx="1"/>
          </p:nvPr>
        </p:nvSpPr>
        <p:spPr>
          <a:xfrm>
            <a:off x="1154955" y="1345223"/>
            <a:ext cx="8825658" cy="5042130"/>
          </a:xfrm>
        </p:spPr>
        <p:txBody>
          <a:bodyPr>
            <a:normAutofit/>
          </a:bodyPr>
          <a:lstStyle/>
          <a:p>
            <a:pPr algn="ctr"/>
            <a:r>
              <a:rPr lang="en-GB" cap="none" dirty="0" smtClean="0">
                <a:latin typeface="Comic Sans MS" panose="030F0702030302020204" pitchFamily="66" charset="0"/>
              </a:rPr>
              <a:t>The </a:t>
            </a:r>
            <a:r>
              <a:rPr lang="en-GB" cap="none" dirty="0">
                <a:latin typeface="Comic Sans MS" panose="030F0702030302020204" pitchFamily="66" charset="0"/>
              </a:rPr>
              <a:t>lesson today is going to focus on the </a:t>
            </a:r>
            <a:r>
              <a:rPr lang="en-GB" cap="none" dirty="0" smtClean="0">
                <a:latin typeface="Comic Sans MS" panose="030F0702030302020204" pitchFamily="66" charset="0"/>
              </a:rPr>
              <a:t>giant.  </a:t>
            </a:r>
            <a:r>
              <a:rPr lang="en-GB" cap="none" dirty="0">
                <a:latin typeface="Comic Sans MS" panose="030F0702030302020204" pitchFamily="66" charset="0"/>
              </a:rPr>
              <a:t>Look through the pictures on the </a:t>
            </a:r>
            <a:r>
              <a:rPr lang="en-GB" cap="none" dirty="0" smtClean="0">
                <a:latin typeface="Comic Sans MS" panose="030F0702030302020204" pitchFamily="66" charset="0"/>
              </a:rPr>
              <a:t>slide </a:t>
            </a:r>
            <a:r>
              <a:rPr lang="en-GB" cap="none" dirty="0">
                <a:latin typeface="Comic Sans MS" panose="030F0702030302020204" pitchFamily="66" charset="0"/>
              </a:rPr>
              <a:t>and describe what the </a:t>
            </a:r>
            <a:r>
              <a:rPr lang="en-GB" cap="none" dirty="0" smtClean="0">
                <a:latin typeface="Comic Sans MS" panose="030F0702030302020204" pitchFamily="66" charset="0"/>
              </a:rPr>
              <a:t>giant </a:t>
            </a:r>
            <a:r>
              <a:rPr lang="en-GB" cap="none" dirty="0">
                <a:latin typeface="Comic Sans MS" panose="030F0702030302020204" pitchFamily="66" charset="0"/>
              </a:rPr>
              <a:t>looks like and what he might be like!</a:t>
            </a:r>
          </a:p>
          <a:p>
            <a:pPr algn="ctr"/>
            <a:endParaRPr lang="en-GB" dirty="0"/>
          </a:p>
        </p:txBody>
      </p:sp>
      <p:pic>
        <p:nvPicPr>
          <p:cNvPr id="8" name="Picture 7"/>
          <p:cNvPicPr>
            <a:picLocks noChangeAspect="1"/>
          </p:cNvPicPr>
          <p:nvPr/>
        </p:nvPicPr>
        <p:blipFill>
          <a:blip r:embed="rId4"/>
          <a:stretch>
            <a:fillRect/>
          </a:stretch>
        </p:blipFill>
        <p:spPr>
          <a:xfrm>
            <a:off x="1272320" y="2731110"/>
            <a:ext cx="2543175" cy="1800225"/>
          </a:xfrm>
          <a:prstGeom prst="rect">
            <a:avLst/>
          </a:prstGeom>
        </p:spPr>
      </p:pic>
      <p:pic>
        <p:nvPicPr>
          <p:cNvPr id="9" name="Picture 8"/>
          <p:cNvPicPr>
            <a:picLocks noChangeAspect="1"/>
          </p:cNvPicPr>
          <p:nvPr/>
        </p:nvPicPr>
        <p:blipFill>
          <a:blip r:embed="rId5"/>
          <a:stretch>
            <a:fillRect/>
          </a:stretch>
        </p:blipFill>
        <p:spPr>
          <a:xfrm>
            <a:off x="4546539" y="2731108"/>
            <a:ext cx="2143125" cy="1800225"/>
          </a:xfrm>
          <a:prstGeom prst="rect">
            <a:avLst/>
          </a:prstGeom>
        </p:spPr>
      </p:pic>
      <p:pic>
        <p:nvPicPr>
          <p:cNvPr id="10" name="Picture 9"/>
          <p:cNvPicPr>
            <a:picLocks noChangeAspect="1"/>
          </p:cNvPicPr>
          <p:nvPr/>
        </p:nvPicPr>
        <p:blipFill>
          <a:blip r:embed="rId6"/>
          <a:stretch>
            <a:fillRect/>
          </a:stretch>
        </p:blipFill>
        <p:spPr>
          <a:xfrm>
            <a:off x="7420708" y="2731109"/>
            <a:ext cx="2559905" cy="1800225"/>
          </a:xfrm>
          <a:prstGeom prst="rect">
            <a:avLst/>
          </a:prstGeom>
        </p:spPr>
      </p:pic>
      <p:pic>
        <p:nvPicPr>
          <p:cNvPr id="11" name="Picture 10"/>
          <p:cNvPicPr>
            <a:picLocks noChangeAspect="1"/>
          </p:cNvPicPr>
          <p:nvPr/>
        </p:nvPicPr>
        <p:blipFill>
          <a:blip r:embed="rId7"/>
          <a:stretch>
            <a:fillRect/>
          </a:stretch>
        </p:blipFill>
        <p:spPr>
          <a:xfrm>
            <a:off x="1154955" y="4927829"/>
            <a:ext cx="2660540" cy="1600200"/>
          </a:xfrm>
          <a:prstGeom prst="rect">
            <a:avLst/>
          </a:prstGeom>
        </p:spPr>
      </p:pic>
      <p:pic>
        <p:nvPicPr>
          <p:cNvPr id="12" name="Picture 11"/>
          <p:cNvPicPr>
            <a:picLocks noChangeAspect="1"/>
          </p:cNvPicPr>
          <p:nvPr/>
        </p:nvPicPr>
        <p:blipFill>
          <a:blip r:embed="rId8"/>
          <a:stretch>
            <a:fillRect/>
          </a:stretch>
        </p:blipFill>
        <p:spPr>
          <a:xfrm>
            <a:off x="4546539" y="4886488"/>
            <a:ext cx="2143125" cy="1619250"/>
          </a:xfrm>
          <a:prstGeom prst="rect">
            <a:avLst/>
          </a:prstGeom>
        </p:spPr>
      </p:pic>
      <p:pic>
        <p:nvPicPr>
          <p:cNvPr id="13" name="Picture 12"/>
          <p:cNvPicPr>
            <a:picLocks noChangeAspect="1"/>
          </p:cNvPicPr>
          <p:nvPr/>
        </p:nvPicPr>
        <p:blipFill>
          <a:blip r:embed="rId9"/>
          <a:stretch>
            <a:fillRect/>
          </a:stretch>
        </p:blipFill>
        <p:spPr>
          <a:xfrm>
            <a:off x="7461873" y="4856392"/>
            <a:ext cx="2619375" cy="167163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52181733"/>
      </p:ext>
    </p:extLst>
  </p:cSld>
  <p:clrMapOvr>
    <a:masterClrMapping/>
  </p:clrMapOvr>
  <mc:AlternateContent xmlns:mc="http://schemas.openxmlformats.org/markup-compatibility/2006" xmlns:p14="http://schemas.microsoft.com/office/powerpoint/2010/main">
    <mc:Choice Requires="p14">
      <p:transition spd="slow" p14:dur="2000" advTm="26982"/>
    </mc:Choice>
    <mc:Fallback xmlns="">
      <p:transition spd="slow" advTm="26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34109"/>
            <a:ext cx="8825658" cy="870438"/>
          </a:xfrm>
        </p:spPr>
        <p:txBody>
          <a:bodyPr/>
          <a:lstStyle/>
          <a:p>
            <a:pPr algn="ctr"/>
            <a:r>
              <a:rPr lang="en-GB" sz="3600" dirty="0" smtClean="0">
                <a:ln w="3175" cmpd="sng">
                  <a:noFill/>
                </a:ln>
                <a:solidFill>
                  <a:prstClr val="white"/>
                </a:solidFill>
                <a:latin typeface="Comic Sans MS" panose="030F0702030302020204" pitchFamily="66" charset="0"/>
              </a:rPr>
              <a:t> Today’s Writing Task</a:t>
            </a:r>
            <a:r>
              <a:rPr lang="en-GB" sz="4000" dirty="0" smtClean="0">
                <a:ln w="3175" cmpd="sng">
                  <a:noFill/>
                </a:ln>
                <a:solidFill>
                  <a:prstClr val="white"/>
                </a:solidFill>
                <a:latin typeface="Comic Sans MS" panose="030F0702030302020204" pitchFamily="66" charset="0"/>
              </a:rPr>
              <a:t> </a:t>
            </a:r>
            <a:endParaRPr lang="en-GB" sz="4000" dirty="0"/>
          </a:p>
        </p:txBody>
      </p:sp>
      <p:sp>
        <p:nvSpPr>
          <p:cNvPr id="3" name="Subtitle 2"/>
          <p:cNvSpPr>
            <a:spLocks noGrp="1"/>
          </p:cNvSpPr>
          <p:nvPr>
            <p:ph type="subTitle" idx="1"/>
          </p:nvPr>
        </p:nvSpPr>
        <p:spPr>
          <a:xfrm>
            <a:off x="914400" y="1345223"/>
            <a:ext cx="9434145" cy="5042130"/>
          </a:xfrm>
        </p:spPr>
        <p:txBody>
          <a:bodyPr>
            <a:normAutofit/>
          </a:bodyPr>
          <a:lstStyle/>
          <a:p>
            <a:pPr algn="ctr"/>
            <a:r>
              <a:rPr lang="en-GB" cap="none" dirty="0" smtClean="0">
                <a:latin typeface="Comic Sans MS" panose="030F0702030302020204" pitchFamily="66" charset="0"/>
              </a:rPr>
              <a:t>Today you can either paint or draw a picture of a giant and then you can write some sentences to describe him.  You can use your discussion time and the pictures from the previous slide to help you.  Also on the following slides will be some writing tips, sound mats and some key words to all help support you in your writing.</a:t>
            </a:r>
            <a:endParaRPr lang="en-GB" cap="none" dirty="0">
              <a:latin typeface="Comic Sans MS" panose="030F0702030302020204" pitchFamily="66" charset="0"/>
            </a:endParaRPr>
          </a:p>
          <a:p>
            <a:pPr algn="ctr"/>
            <a:endParaRPr lang="en-GB" dirty="0"/>
          </a:p>
        </p:txBody>
      </p:sp>
      <p:pic>
        <p:nvPicPr>
          <p:cNvPr id="9" name="Picture 8"/>
          <p:cNvPicPr>
            <a:picLocks noChangeAspect="1"/>
          </p:cNvPicPr>
          <p:nvPr/>
        </p:nvPicPr>
        <p:blipFill>
          <a:blip r:embed="rId4"/>
          <a:stretch>
            <a:fillRect/>
          </a:stretch>
        </p:blipFill>
        <p:spPr>
          <a:xfrm>
            <a:off x="1080697" y="3030469"/>
            <a:ext cx="2453811" cy="1800225"/>
          </a:xfrm>
          <a:prstGeom prst="rect">
            <a:avLst/>
          </a:prstGeom>
        </p:spPr>
      </p:pic>
      <p:pic>
        <p:nvPicPr>
          <p:cNvPr id="13" name="Picture 12"/>
          <p:cNvPicPr>
            <a:picLocks noChangeAspect="1"/>
          </p:cNvPicPr>
          <p:nvPr/>
        </p:nvPicPr>
        <p:blipFill>
          <a:blip r:embed="rId5"/>
          <a:stretch>
            <a:fillRect/>
          </a:stretch>
        </p:blipFill>
        <p:spPr>
          <a:xfrm>
            <a:off x="7602549" y="3030468"/>
            <a:ext cx="2619375" cy="1800225"/>
          </a:xfrm>
          <a:prstGeom prst="rect">
            <a:avLst/>
          </a:prstGeom>
        </p:spPr>
      </p:pic>
      <p:pic>
        <p:nvPicPr>
          <p:cNvPr id="4" name="Picture 3"/>
          <p:cNvPicPr>
            <a:picLocks noChangeAspect="1"/>
          </p:cNvPicPr>
          <p:nvPr/>
        </p:nvPicPr>
        <p:blipFill>
          <a:blip r:embed="rId6"/>
          <a:stretch>
            <a:fillRect/>
          </a:stretch>
        </p:blipFill>
        <p:spPr>
          <a:xfrm>
            <a:off x="4660146" y="3372747"/>
            <a:ext cx="1816765" cy="1115665"/>
          </a:xfrm>
          <a:prstGeom prst="rect">
            <a:avLst/>
          </a:prstGeom>
        </p:spPr>
      </p:pic>
      <p:pic>
        <p:nvPicPr>
          <p:cNvPr id="5" name="Picture 4"/>
          <p:cNvPicPr>
            <a:picLocks noChangeAspect="1"/>
          </p:cNvPicPr>
          <p:nvPr/>
        </p:nvPicPr>
        <p:blipFill>
          <a:blip r:embed="rId7"/>
          <a:stretch>
            <a:fillRect/>
          </a:stretch>
        </p:blipFill>
        <p:spPr>
          <a:xfrm>
            <a:off x="4149970" y="4830693"/>
            <a:ext cx="2716822" cy="1482184"/>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643307147"/>
      </p:ext>
    </p:extLst>
  </p:cSld>
  <p:clrMapOvr>
    <a:masterClrMapping/>
  </p:clrMapOvr>
  <mc:AlternateContent xmlns:mc="http://schemas.openxmlformats.org/markup-compatibility/2006" xmlns:p14="http://schemas.microsoft.com/office/powerpoint/2010/main">
    <mc:Choice Requires="p14">
      <p:transition spd="slow" p14:dur="2000" advTm="23803"/>
    </mc:Choice>
    <mc:Fallback xmlns="">
      <p:transition spd="slow" advTm="238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523" y="307731"/>
            <a:ext cx="9996854" cy="879231"/>
          </a:xfrm>
        </p:spPr>
        <p:txBody>
          <a:bodyPr/>
          <a:lstStyle/>
          <a:p>
            <a:pPr algn="ctr"/>
            <a:r>
              <a:rPr lang="en-GB" sz="3600" dirty="0" smtClean="0">
                <a:latin typeface="Comic Sans MS" panose="030F0702030302020204" pitchFamily="66" charset="0"/>
              </a:rPr>
              <a:t>Teaching tips for writing</a:t>
            </a:r>
            <a:endParaRPr lang="en-GB" sz="3600" dirty="0">
              <a:latin typeface="Comic Sans MS" panose="030F0702030302020204" pitchFamily="66" charset="0"/>
            </a:endParaRPr>
          </a:p>
        </p:txBody>
      </p:sp>
      <p:sp>
        <p:nvSpPr>
          <p:cNvPr id="3" name="Subtitle 2"/>
          <p:cNvSpPr>
            <a:spLocks noGrp="1"/>
          </p:cNvSpPr>
          <p:nvPr>
            <p:ph type="subTitle" idx="1"/>
          </p:nvPr>
        </p:nvSpPr>
        <p:spPr>
          <a:xfrm>
            <a:off x="316523" y="1186963"/>
            <a:ext cx="9996854" cy="5547946"/>
          </a:xfrm>
        </p:spPr>
        <p:txBody>
          <a:bodyPr>
            <a:normAutofit lnSpcReduction="10000"/>
          </a:bodyPr>
          <a:lstStyle/>
          <a:p>
            <a:pPr algn="ctr"/>
            <a:r>
              <a:rPr lang="en-GB" cap="none" dirty="0" smtClean="0">
                <a:latin typeface="Comic Sans MS" panose="030F0702030302020204" pitchFamily="66" charset="0"/>
              </a:rPr>
              <a:t>When writing a </a:t>
            </a:r>
            <a:r>
              <a:rPr lang="en-GB" cap="none" dirty="0" smtClean="0">
                <a:latin typeface="Comic Sans MS" panose="030F0702030302020204" pitchFamily="66" charset="0"/>
              </a:rPr>
              <a:t>sentence, </a:t>
            </a:r>
            <a:r>
              <a:rPr lang="en-GB" cap="none" dirty="0" smtClean="0">
                <a:latin typeface="Comic Sans MS" panose="030F0702030302020204" pitchFamily="66" charset="0"/>
              </a:rPr>
              <a:t>always encourage your child to try and sound out the word and spell it themselves.  We use a sound mat at school which helps them remember and write their sounds.  I will attach a sound mat on the next slide.  If you are asking your child to spell a tricky word or a word that cannot </a:t>
            </a:r>
            <a:r>
              <a:rPr lang="en-GB" cap="none" dirty="0" smtClean="0">
                <a:latin typeface="Comic Sans MS" panose="030F0702030302020204" pitchFamily="66" charset="0"/>
              </a:rPr>
              <a:t>be phonetically  </a:t>
            </a:r>
            <a:r>
              <a:rPr lang="en-GB" cap="none" dirty="0" smtClean="0">
                <a:latin typeface="Comic Sans MS" panose="030F0702030302020204" pitchFamily="66" charset="0"/>
              </a:rPr>
              <a:t>sounded </a:t>
            </a:r>
            <a:r>
              <a:rPr lang="en-GB" cap="none" dirty="0" smtClean="0">
                <a:latin typeface="Comic Sans MS" panose="030F0702030302020204" pitchFamily="66" charset="0"/>
              </a:rPr>
              <a:t>out, </a:t>
            </a:r>
            <a:r>
              <a:rPr lang="en-GB" cap="none" dirty="0" smtClean="0">
                <a:latin typeface="Comic Sans MS" panose="030F0702030302020204" pitchFamily="66" charset="0"/>
              </a:rPr>
              <a:t>please help them by modelling how to spell these words and by telling them that these are words they will need to learn how to spell by sight.</a:t>
            </a:r>
          </a:p>
          <a:p>
            <a:pPr algn="ctr"/>
            <a:r>
              <a:rPr lang="en-GB" b="1" u="sng" cap="none" dirty="0" smtClean="0">
                <a:latin typeface="Comic Sans MS" panose="030F0702030302020204" pitchFamily="66" charset="0"/>
              </a:rPr>
              <a:t>When writing try and remember these important writing tips!</a:t>
            </a:r>
          </a:p>
          <a:p>
            <a:pPr marL="342900" indent="-342900" algn="ctr">
              <a:buFont typeface="Arial" panose="020B0604020202020204" pitchFamily="34" charset="0"/>
              <a:buChar char="•"/>
            </a:pPr>
            <a:r>
              <a:rPr lang="en-GB" cap="none" dirty="0">
                <a:latin typeface="Comic Sans MS" panose="030F0702030302020204" pitchFamily="66" charset="0"/>
              </a:rPr>
              <a:t>Say your sentence once. Repeat your sentence and count the words as you say them</a:t>
            </a:r>
            <a:r>
              <a:rPr lang="en-GB" cap="none" dirty="0" smtClean="0">
                <a:latin typeface="Comic Sans MS" panose="030F0702030302020204" pitchFamily="66" charset="0"/>
              </a:rPr>
              <a:t>.</a:t>
            </a:r>
            <a:endParaRPr lang="en-GB" b="1" u="sng" cap="none" dirty="0" smtClean="0">
              <a:latin typeface="Comic Sans MS" panose="030F0702030302020204" pitchFamily="66" charset="0"/>
            </a:endParaRPr>
          </a:p>
          <a:p>
            <a:pPr marL="342900" indent="-342900" algn="ctr">
              <a:buFont typeface="Arial" panose="020B0604020202020204" pitchFamily="34" charset="0"/>
              <a:buChar char="•"/>
            </a:pPr>
            <a:r>
              <a:rPr lang="en-GB" cap="none" dirty="0">
                <a:latin typeface="Comic Sans MS" panose="030F0702030302020204" pitchFamily="66" charset="0"/>
              </a:rPr>
              <a:t>Hold your pencil correctly remember to ‘pinch and flick</a:t>
            </a:r>
            <a:r>
              <a:rPr lang="en-GB" cap="none" dirty="0" smtClean="0">
                <a:latin typeface="Comic Sans MS" panose="030F0702030302020204" pitchFamily="66" charset="0"/>
              </a:rPr>
              <a:t>’.</a:t>
            </a:r>
            <a:endParaRPr lang="en-GB" cap="none" dirty="0">
              <a:latin typeface="Comic Sans MS" panose="030F0702030302020204" pitchFamily="66" charset="0"/>
            </a:endParaRPr>
          </a:p>
          <a:p>
            <a:pPr marL="342900" indent="-342900" algn="ctr">
              <a:buFont typeface="Arial" panose="020B0604020202020204" pitchFamily="34" charset="0"/>
              <a:buChar char="•"/>
            </a:pPr>
            <a:r>
              <a:rPr lang="en-GB" cap="none" dirty="0">
                <a:latin typeface="Comic Sans MS" panose="030F0702030302020204" pitchFamily="66" charset="0"/>
              </a:rPr>
              <a:t>Remember to use a capital letter to start your sentence.</a:t>
            </a:r>
          </a:p>
          <a:p>
            <a:pPr marL="342900" indent="-342900" algn="ctr">
              <a:buFont typeface="Arial" panose="020B0604020202020204" pitchFamily="34" charset="0"/>
              <a:buChar char="•"/>
            </a:pPr>
            <a:r>
              <a:rPr lang="en-GB" cap="none" dirty="0">
                <a:latin typeface="Comic Sans MS" panose="030F0702030302020204" pitchFamily="66" charset="0"/>
              </a:rPr>
              <a:t>Remember to use finger spaces between words.</a:t>
            </a:r>
          </a:p>
          <a:p>
            <a:pPr marL="342900" indent="-342900" algn="ctr">
              <a:buFont typeface="Arial" panose="020B0604020202020204" pitchFamily="34" charset="0"/>
              <a:buChar char="•"/>
            </a:pPr>
            <a:r>
              <a:rPr lang="en-GB" cap="none" dirty="0">
                <a:latin typeface="Comic Sans MS" panose="030F0702030302020204" pitchFamily="66" charset="0"/>
              </a:rPr>
              <a:t>Remember to correctly form your letters.</a:t>
            </a:r>
          </a:p>
          <a:p>
            <a:pPr marL="342900" indent="-342900" algn="ctr">
              <a:buFont typeface="Arial" panose="020B0604020202020204" pitchFamily="34" charset="0"/>
              <a:buChar char="•"/>
            </a:pPr>
            <a:r>
              <a:rPr lang="en-GB" cap="none" dirty="0">
                <a:latin typeface="Comic Sans MS" panose="030F0702030302020204" pitchFamily="66" charset="0"/>
              </a:rPr>
              <a:t>Remember to use your phonic sounds to help you spell the words.</a:t>
            </a:r>
          </a:p>
          <a:p>
            <a:pPr marL="342900" indent="-342900" algn="ctr">
              <a:buFont typeface="Arial" panose="020B0604020202020204" pitchFamily="34" charset="0"/>
              <a:buChar char="•"/>
            </a:pPr>
            <a:r>
              <a:rPr lang="en-GB" cap="none" dirty="0">
                <a:latin typeface="Comic Sans MS" panose="030F0702030302020204" pitchFamily="66" charset="0"/>
              </a:rPr>
              <a:t>Remember to use a full </a:t>
            </a:r>
            <a:r>
              <a:rPr lang="en-GB" cap="none" dirty="0" smtClean="0">
                <a:latin typeface="Comic Sans MS" panose="030F0702030302020204" pitchFamily="66" charset="0"/>
              </a:rPr>
              <a:t>stop or exclamation mark </a:t>
            </a:r>
            <a:r>
              <a:rPr lang="en-GB" cap="none" dirty="0">
                <a:latin typeface="Comic Sans MS" panose="030F0702030302020204" pitchFamily="66" charset="0"/>
              </a:rPr>
              <a:t>to end your sentence.</a:t>
            </a:r>
          </a:p>
          <a:p>
            <a:pPr algn="ctr"/>
            <a:endParaRPr lang="en-GB" cap="none" dirty="0" smtClean="0">
              <a:latin typeface="Comic Sans MS" panose="030F0702030302020204" pitchFamily="66" charset="0"/>
            </a:endParaRPr>
          </a:p>
          <a:p>
            <a:pPr marL="342900" indent="-342900" algn="ctr">
              <a:buFont typeface="Arial" panose="020B0604020202020204" pitchFamily="34" charset="0"/>
              <a:buChar char="•"/>
            </a:pPr>
            <a:endParaRPr lang="en-GB" cap="none" dirty="0">
              <a:latin typeface="Comic Sans MS" panose="030F0702030302020204" pitchFamily="66"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086276618"/>
      </p:ext>
    </p:extLst>
  </p:cSld>
  <p:clrMapOvr>
    <a:masterClrMapping/>
  </p:clrMapOvr>
  <mc:AlternateContent xmlns:mc="http://schemas.openxmlformats.org/markup-compatibility/2006" xmlns:p14="http://schemas.microsoft.com/office/powerpoint/2010/main">
    <mc:Choice Requires="p14">
      <p:transition spd="slow" p14:dur="2000" advTm="61625"/>
    </mc:Choice>
    <mc:Fallback xmlns="">
      <p:transition spd="slow" advTm="616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54978"/>
            <a:ext cx="8825658" cy="518745"/>
          </a:xfrm>
        </p:spPr>
        <p:txBody>
          <a:bodyPr/>
          <a:lstStyle/>
          <a:p>
            <a:pPr algn="ctr"/>
            <a:r>
              <a:rPr lang="en-GB" sz="2400" dirty="0" smtClean="0">
                <a:latin typeface="Comic Sans MS" panose="030F0702030302020204" pitchFamily="66" charset="0"/>
              </a:rPr>
              <a:t>A sound mat to help with spelling words.</a:t>
            </a:r>
            <a:endParaRPr lang="en-GB" sz="2400" dirty="0">
              <a:latin typeface="Comic Sans MS" panose="030F0702030302020204" pitchFamily="66" charset="0"/>
            </a:endParaRPr>
          </a:p>
        </p:txBody>
      </p:sp>
      <p:sp>
        <p:nvSpPr>
          <p:cNvPr id="5" name="AutoShape 2" descr="Phase 2 Sound Mat- Phase 2 Sounds- KS1 Teacher made resource"/>
          <p:cNvSpPr>
            <a:spLocks noGrp="1" noChangeAspect="1" noChangeArrowheads="1"/>
          </p:cNvSpPr>
          <p:nvPr>
            <p:ph type="subTitle" idx="1"/>
          </p:nvPr>
        </p:nvSpPr>
        <p:spPr bwMode="auto">
          <a:xfrm>
            <a:off x="1155700" y="1046285"/>
            <a:ext cx="8824913" cy="55307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en-GB" b="1" u="sng" cap="none" dirty="0" smtClean="0">
                <a:latin typeface="Comic Sans MS" panose="030F0702030302020204" pitchFamily="66" charset="0"/>
              </a:rPr>
              <a:t>Phase 2 Sound Mat</a:t>
            </a:r>
            <a:endParaRPr lang="en-GB" b="1" u="sng" cap="none" dirty="0">
              <a:latin typeface="Comic Sans MS" panose="030F0702030302020204" pitchFamily="66" charset="0"/>
            </a:endParaRPr>
          </a:p>
        </p:txBody>
      </p:sp>
      <p:pic>
        <p:nvPicPr>
          <p:cNvPr id="9" name="Picture 8"/>
          <p:cNvPicPr>
            <a:picLocks noChangeAspect="1"/>
          </p:cNvPicPr>
          <p:nvPr/>
        </p:nvPicPr>
        <p:blipFill>
          <a:blip r:embed="rId4"/>
          <a:stretch>
            <a:fillRect/>
          </a:stretch>
        </p:blipFill>
        <p:spPr>
          <a:xfrm>
            <a:off x="1575444" y="1832478"/>
            <a:ext cx="8583912" cy="4371211"/>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066126513"/>
      </p:ext>
    </p:extLst>
  </p:cSld>
  <p:clrMapOvr>
    <a:masterClrMapping/>
  </p:clrMapOvr>
  <mc:AlternateContent xmlns:mc="http://schemas.openxmlformats.org/markup-compatibility/2006" xmlns:p14="http://schemas.microsoft.com/office/powerpoint/2010/main">
    <mc:Choice Requires="p14">
      <p:transition spd="slow" p14:dur="2000" advTm="12261"/>
    </mc:Choice>
    <mc:Fallback xmlns="">
      <p:transition spd="slow" advTm="12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63771"/>
            <a:ext cx="8825658" cy="606668"/>
          </a:xfrm>
        </p:spPr>
        <p:txBody>
          <a:bodyPr/>
          <a:lstStyle/>
          <a:p>
            <a:pPr algn="ctr"/>
            <a:r>
              <a:rPr lang="en-GB" sz="2400" dirty="0">
                <a:solidFill>
                  <a:srgbClr val="EBEBEB"/>
                </a:solidFill>
                <a:latin typeface="Comic Sans MS" panose="030F0702030302020204" pitchFamily="66" charset="0"/>
              </a:rPr>
              <a:t>A sound mat to help with spelling words</a:t>
            </a:r>
            <a:endParaRPr lang="en-GB" dirty="0"/>
          </a:p>
        </p:txBody>
      </p:sp>
      <p:sp>
        <p:nvSpPr>
          <p:cNvPr id="3" name="Subtitle 2"/>
          <p:cNvSpPr>
            <a:spLocks noGrp="1"/>
          </p:cNvSpPr>
          <p:nvPr>
            <p:ph type="subTitle" idx="1"/>
          </p:nvPr>
        </p:nvSpPr>
        <p:spPr>
          <a:xfrm>
            <a:off x="1154955" y="1169377"/>
            <a:ext cx="8825658" cy="5310553"/>
          </a:xfrm>
        </p:spPr>
        <p:txBody>
          <a:bodyPr/>
          <a:lstStyle/>
          <a:p>
            <a:pPr lvl="0" algn="ctr">
              <a:buClr>
                <a:srgbClr val="1E5155">
                  <a:lumMod val="40000"/>
                  <a:lumOff val="60000"/>
                </a:srgbClr>
              </a:buClr>
            </a:pPr>
            <a:r>
              <a:rPr lang="en-GB" b="1" u="sng" cap="none" dirty="0">
                <a:solidFill>
                  <a:srgbClr val="1E5155">
                    <a:lumMod val="40000"/>
                    <a:lumOff val="60000"/>
                  </a:srgbClr>
                </a:solidFill>
                <a:latin typeface="Comic Sans MS" panose="030F0702030302020204" pitchFamily="66" charset="0"/>
              </a:rPr>
              <a:t>Phase </a:t>
            </a:r>
            <a:r>
              <a:rPr lang="en-GB" b="1" u="sng" cap="none" dirty="0" smtClean="0">
                <a:solidFill>
                  <a:srgbClr val="1E5155">
                    <a:lumMod val="40000"/>
                    <a:lumOff val="60000"/>
                  </a:srgbClr>
                </a:solidFill>
                <a:latin typeface="Comic Sans MS" panose="030F0702030302020204" pitchFamily="66" charset="0"/>
              </a:rPr>
              <a:t>3 </a:t>
            </a:r>
            <a:r>
              <a:rPr lang="en-GB" b="1" u="sng" cap="none" dirty="0">
                <a:solidFill>
                  <a:srgbClr val="1E5155">
                    <a:lumMod val="40000"/>
                    <a:lumOff val="60000"/>
                  </a:srgbClr>
                </a:solidFill>
                <a:latin typeface="Comic Sans MS" panose="030F0702030302020204" pitchFamily="66" charset="0"/>
              </a:rPr>
              <a:t>Sound Mat</a:t>
            </a:r>
          </a:p>
          <a:p>
            <a:endParaRPr lang="en-GB" dirty="0"/>
          </a:p>
        </p:txBody>
      </p:sp>
      <p:pic>
        <p:nvPicPr>
          <p:cNvPr id="5" name="Picture 4"/>
          <p:cNvPicPr>
            <a:picLocks noChangeAspect="1"/>
          </p:cNvPicPr>
          <p:nvPr/>
        </p:nvPicPr>
        <p:blipFill>
          <a:blip r:embed="rId4"/>
          <a:stretch>
            <a:fillRect/>
          </a:stretch>
        </p:blipFill>
        <p:spPr>
          <a:xfrm>
            <a:off x="1154955" y="1907931"/>
            <a:ext cx="9167214" cy="436098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942147718"/>
      </p:ext>
    </p:extLst>
  </p:cSld>
  <p:clrMapOvr>
    <a:masterClrMapping/>
  </p:clrMapOvr>
  <mc:AlternateContent xmlns:mc="http://schemas.openxmlformats.org/markup-compatibility/2006" xmlns:p14="http://schemas.microsoft.com/office/powerpoint/2010/main">
    <mc:Choice Requires="p14">
      <p:transition spd="slow" p14:dur="2000" advTm="21247"/>
    </mc:Choice>
    <mc:Fallback xmlns="">
      <p:transition spd="slow" advTm="212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334109"/>
            <a:ext cx="8825658" cy="870438"/>
          </a:xfrm>
        </p:spPr>
        <p:txBody>
          <a:bodyPr/>
          <a:lstStyle/>
          <a:p>
            <a:pPr algn="ctr"/>
            <a:r>
              <a:rPr lang="en-GB" sz="3600" dirty="0">
                <a:ln w="3175" cmpd="sng">
                  <a:noFill/>
                </a:ln>
                <a:solidFill>
                  <a:prstClr val="white"/>
                </a:solidFill>
                <a:latin typeface="Comic Sans MS" panose="030F0702030302020204" pitchFamily="66" charset="0"/>
              </a:rPr>
              <a:t>Describing the </a:t>
            </a:r>
            <a:r>
              <a:rPr lang="en-GB" sz="3600" dirty="0" smtClean="0">
                <a:ln w="3175" cmpd="sng">
                  <a:noFill/>
                </a:ln>
                <a:solidFill>
                  <a:prstClr val="white"/>
                </a:solidFill>
                <a:latin typeface="Comic Sans MS" panose="030F0702030302020204" pitchFamily="66" charset="0"/>
              </a:rPr>
              <a:t>Giant </a:t>
            </a:r>
            <a:endParaRPr lang="en-GB" sz="4000" dirty="0"/>
          </a:p>
        </p:txBody>
      </p:sp>
      <p:sp>
        <p:nvSpPr>
          <p:cNvPr id="3" name="Subtitle 2"/>
          <p:cNvSpPr>
            <a:spLocks noGrp="1"/>
          </p:cNvSpPr>
          <p:nvPr>
            <p:ph type="subTitle" idx="1"/>
          </p:nvPr>
        </p:nvSpPr>
        <p:spPr>
          <a:xfrm>
            <a:off x="158262" y="1345223"/>
            <a:ext cx="11623430" cy="5042130"/>
          </a:xfrm>
        </p:spPr>
        <p:txBody>
          <a:bodyPr>
            <a:normAutofit/>
          </a:bodyPr>
          <a:lstStyle/>
          <a:p>
            <a:pPr lvl="0" algn="ctr">
              <a:spcBef>
                <a:spcPts val="0"/>
              </a:spcBef>
              <a:spcAft>
                <a:spcPts val="1000"/>
              </a:spcAft>
              <a:buClr>
                <a:prstClr val="white"/>
              </a:buClr>
              <a:buSzPct val="100000"/>
            </a:pPr>
            <a:r>
              <a:rPr lang="en-GB" cap="none" dirty="0">
                <a:solidFill>
                  <a:prstClr val="white"/>
                </a:solidFill>
                <a:latin typeface="Comic Sans MS" panose="030F0702030302020204" pitchFamily="66" charset="0"/>
                <a:ea typeface="+mn-ea"/>
                <a:cs typeface="+mn-cs"/>
              </a:rPr>
              <a:t>Use some of the words below to help you write some sentences about the </a:t>
            </a:r>
            <a:r>
              <a:rPr lang="en-GB" cap="none" dirty="0" smtClean="0">
                <a:solidFill>
                  <a:prstClr val="white"/>
                </a:solidFill>
                <a:latin typeface="Comic Sans MS" panose="030F0702030302020204" pitchFamily="66" charset="0"/>
                <a:ea typeface="+mn-ea"/>
                <a:cs typeface="+mn-cs"/>
              </a:rPr>
              <a:t>giant.</a:t>
            </a:r>
          </a:p>
          <a:p>
            <a:pPr lvl="0" algn="ctr">
              <a:spcBef>
                <a:spcPts val="0"/>
              </a:spcBef>
              <a:spcAft>
                <a:spcPts val="1000"/>
              </a:spcAft>
              <a:buClr>
                <a:prstClr val="white"/>
              </a:buClr>
              <a:buSzPct val="100000"/>
            </a:pPr>
            <a:r>
              <a:rPr lang="en-GB" cap="none" dirty="0" smtClean="0">
                <a:solidFill>
                  <a:prstClr val="white"/>
                </a:solidFill>
                <a:latin typeface="Comic Sans MS" panose="030F0702030302020204" pitchFamily="66" charset="0"/>
                <a:ea typeface="+mn-ea"/>
                <a:cs typeface="+mn-cs"/>
              </a:rPr>
              <a:t>Examples of some sentence starters:</a:t>
            </a:r>
          </a:p>
          <a:p>
            <a:pPr lvl="0" algn="ctr">
              <a:spcBef>
                <a:spcPts val="0"/>
              </a:spcBef>
              <a:spcAft>
                <a:spcPts val="1000"/>
              </a:spcAft>
              <a:buClr>
                <a:prstClr val="white"/>
              </a:buClr>
              <a:buSzPct val="100000"/>
            </a:pPr>
            <a:r>
              <a:rPr lang="en-GB" cap="none" dirty="0">
                <a:solidFill>
                  <a:prstClr val="white"/>
                </a:solidFill>
                <a:latin typeface="Comic Sans MS" panose="030F0702030302020204" pitchFamily="66" charset="0"/>
                <a:ea typeface="+mn-ea"/>
                <a:cs typeface="+mn-cs"/>
              </a:rPr>
              <a:t>He was a ……..</a:t>
            </a:r>
          </a:p>
          <a:p>
            <a:pPr lvl="0" algn="ctr">
              <a:spcBef>
                <a:spcPts val="0"/>
              </a:spcBef>
              <a:spcAft>
                <a:spcPts val="1000"/>
              </a:spcAft>
              <a:buClr>
                <a:prstClr val="white"/>
              </a:buClr>
              <a:buSzPct val="100000"/>
            </a:pPr>
            <a:r>
              <a:rPr lang="en-GB" cap="none" dirty="0">
                <a:solidFill>
                  <a:prstClr val="white"/>
                </a:solidFill>
                <a:latin typeface="Comic Sans MS" panose="030F0702030302020204" pitchFamily="66" charset="0"/>
                <a:ea typeface="+mn-ea"/>
                <a:cs typeface="+mn-cs"/>
              </a:rPr>
              <a:t>The </a:t>
            </a:r>
            <a:r>
              <a:rPr lang="en-GB" cap="none" dirty="0" smtClean="0">
                <a:solidFill>
                  <a:prstClr val="white"/>
                </a:solidFill>
                <a:latin typeface="Comic Sans MS" panose="030F0702030302020204" pitchFamily="66" charset="0"/>
                <a:ea typeface="+mn-ea"/>
                <a:cs typeface="+mn-cs"/>
              </a:rPr>
              <a:t>giant </a:t>
            </a:r>
            <a:r>
              <a:rPr lang="en-GB" cap="none" dirty="0">
                <a:solidFill>
                  <a:prstClr val="white"/>
                </a:solidFill>
                <a:latin typeface="Comic Sans MS" panose="030F0702030302020204" pitchFamily="66" charset="0"/>
                <a:ea typeface="+mn-ea"/>
                <a:cs typeface="+mn-cs"/>
              </a:rPr>
              <a:t>has………</a:t>
            </a:r>
          </a:p>
          <a:p>
            <a:pPr lvl="0" algn="ctr">
              <a:spcBef>
                <a:spcPts val="0"/>
              </a:spcBef>
              <a:spcAft>
                <a:spcPts val="1000"/>
              </a:spcAft>
              <a:buClr>
                <a:prstClr val="white"/>
              </a:buClr>
              <a:buSzPct val="100000"/>
            </a:pPr>
            <a:r>
              <a:rPr lang="en-GB" cap="none" dirty="0">
                <a:solidFill>
                  <a:prstClr val="white"/>
                </a:solidFill>
                <a:latin typeface="Comic Sans MS" panose="030F0702030302020204" pitchFamily="66" charset="0"/>
                <a:ea typeface="+mn-ea"/>
                <a:cs typeface="+mn-cs"/>
              </a:rPr>
              <a:t>I can see a ……….</a:t>
            </a:r>
          </a:p>
          <a:p>
            <a:pPr lvl="0" algn="ctr">
              <a:spcBef>
                <a:spcPts val="0"/>
              </a:spcBef>
              <a:spcAft>
                <a:spcPts val="1000"/>
              </a:spcAft>
              <a:buClr>
                <a:prstClr val="white"/>
              </a:buClr>
              <a:buSzPct val="100000"/>
            </a:pPr>
            <a:endParaRPr lang="en-GB" cap="none" dirty="0" smtClean="0">
              <a:solidFill>
                <a:prstClr val="white"/>
              </a:solidFill>
              <a:latin typeface="Comic Sans MS" panose="030F0702030302020204" pitchFamily="66" charset="0"/>
              <a:ea typeface="+mn-ea"/>
              <a:cs typeface="+mn-cs"/>
            </a:endParaRPr>
          </a:p>
          <a:p>
            <a:pPr lvl="0" algn="ctr">
              <a:spcBef>
                <a:spcPts val="0"/>
              </a:spcBef>
              <a:spcAft>
                <a:spcPts val="1000"/>
              </a:spcAft>
              <a:buClr>
                <a:prstClr val="white"/>
              </a:buClr>
              <a:buSzPct val="100000"/>
            </a:pPr>
            <a:endParaRPr lang="en-GB" cap="none" dirty="0">
              <a:solidFill>
                <a:prstClr val="white"/>
              </a:solidFill>
              <a:latin typeface="Comic Sans MS" panose="030F0702030302020204" pitchFamily="66" charset="0"/>
              <a:ea typeface="+mn-ea"/>
              <a:cs typeface="+mn-cs"/>
            </a:endParaRPr>
          </a:p>
          <a:p>
            <a:pPr algn="ctr"/>
            <a:endParaRPr lang="en-GB" dirty="0"/>
          </a:p>
        </p:txBody>
      </p:sp>
      <p:sp>
        <p:nvSpPr>
          <p:cNvPr id="4" name="Rectangle 3"/>
          <p:cNvSpPr/>
          <p:nvPr/>
        </p:nvSpPr>
        <p:spPr>
          <a:xfrm>
            <a:off x="724132" y="4386995"/>
            <a:ext cx="2731245" cy="74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big</a:t>
            </a:r>
            <a:endParaRPr lang="en-GB" dirty="0"/>
          </a:p>
        </p:txBody>
      </p:sp>
      <p:sp>
        <p:nvSpPr>
          <p:cNvPr id="5" name="Oval 4"/>
          <p:cNvSpPr/>
          <p:nvPr/>
        </p:nvSpPr>
        <p:spPr>
          <a:xfrm>
            <a:off x="4017039" y="5267077"/>
            <a:ext cx="3420208" cy="896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enormous</a:t>
            </a:r>
            <a:endParaRPr lang="en-GB" dirty="0"/>
          </a:p>
        </p:txBody>
      </p:sp>
      <p:sp>
        <p:nvSpPr>
          <p:cNvPr id="7" name="Double Wave 6"/>
          <p:cNvSpPr/>
          <p:nvPr/>
        </p:nvSpPr>
        <p:spPr>
          <a:xfrm>
            <a:off x="4377524" y="4062760"/>
            <a:ext cx="3059723" cy="914400"/>
          </a:xfrm>
          <a:prstGeom prst="doubleWav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scary</a:t>
            </a:r>
            <a:endParaRPr lang="en-GB" dirty="0"/>
          </a:p>
        </p:txBody>
      </p:sp>
      <p:sp>
        <p:nvSpPr>
          <p:cNvPr id="14" name="6-Point Star 13"/>
          <p:cNvSpPr/>
          <p:nvPr/>
        </p:nvSpPr>
        <p:spPr>
          <a:xfrm>
            <a:off x="8236567" y="3727939"/>
            <a:ext cx="3059722" cy="1397976"/>
          </a:xfrm>
          <a:prstGeom prst="star6">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dirty="0" smtClean="0"/>
              <a:t>angry</a:t>
            </a:r>
            <a:endParaRPr lang="en-GB" dirty="0"/>
          </a:p>
        </p:txBody>
      </p:sp>
      <p:pic>
        <p:nvPicPr>
          <p:cNvPr id="15" name="Picture 14"/>
          <p:cNvPicPr>
            <a:picLocks noChangeAspect="1"/>
          </p:cNvPicPr>
          <p:nvPr/>
        </p:nvPicPr>
        <p:blipFill>
          <a:blip r:embed="rId4"/>
          <a:stretch>
            <a:fillRect/>
          </a:stretch>
        </p:blipFill>
        <p:spPr>
          <a:xfrm>
            <a:off x="8236567" y="5489570"/>
            <a:ext cx="2755631" cy="768163"/>
          </a:xfrm>
          <a:prstGeom prst="rect">
            <a:avLst/>
          </a:prstGeom>
        </p:spPr>
      </p:pic>
      <p:pic>
        <p:nvPicPr>
          <p:cNvPr id="16" name="Picture 15"/>
          <p:cNvPicPr>
            <a:picLocks noChangeAspect="1"/>
          </p:cNvPicPr>
          <p:nvPr/>
        </p:nvPicPr>
        <p:blipFill>
          <a:blip r:embed="rId5"/>
          <a:stretch>
            <a:fillRect/>
          </a:stretch>
        </p:blipFill>
        <p:spPr>
          <a:xfrm>
            <a:off x="307010" y="5407268"/>
            <a:ext cx="3078747" cy="932769"/>
          </a:xfrm>
          <a:prstGeom prst="rect">
            <a:avLst/>
          </a:prstGeom>
        </p:spPr>
      </p:pic>
      <p:sp>
        <p:nvSpPr>
          <p:cNvPr id="17" name="TextBox 16"/>
          <p:cNvSpPr txBox="1"/>
          <p:nvPr/>
        </p:nvSpPr>
        <p:spPr>
          <a:xfrm flipH="1">
            <a:off x="8572493" y="5688985"/>
            <a:ext cx="2083777" cy="369332"/>
          </a:xfrm>
          <a:prstGeom prst="rect">
            <a:avLst/>
          </a:prstGeom>
          <a:noFill/>
        </p:spPr>
        <p:txBody>
          <a:bodyPr wrap="square" rtlCol="0">
            <a:spAutoFit/>
          </a:bodyPr>
          <a:lstStyle/>
          <a:p>
            <a:pPr algn="ctr"/>
            <a:r>
              <a:rPr lang="en-GB" dirty="0" smtClean="0"/>
              <a:t>grumpy</a:t>
            </a:r>
            <a:endParaRPr lang="en-GB" dirty="0"/>
          </a:p>
        </p:txBody>
      </p:sp>
      <p:sp>
        <p:nvSpPr>
          <p:cNvPr id="18" name="TextBox 17"/>
          <p:cNvSpPr txBox="1"/>
          <p:nvPr/>
        </p:nvSpPr>
        <p:spPr>
          <a:xfrm>
            <a:off x="386861" y="5688986"/>
            <a:ext cx="2532185" cy="369332"/>
          </a:xfrm>
          <a:prstGeom prst="rect">
            <a:avLst/>
          </a:prstGeom>
          <a:noFill/>
        </p:spPr>
        <p:txBody>
          <a:bodyPr wrap="square" rtlCol="0">
            <a:spAutoFit/>
          </a:bodyPr>
          <a:lstStyle/>
          <a:p>
            <a:pPr algn="ctr"/>
            <a:r>
              <a:rPr lang="en-GB" dirty="0" smtClean="0"/>
              <a:t>smelly</a:t>
            </a:r>
            <a:endParaRPr lang="en-GB"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919307098"/>
      </p:ext>
    </p:extLst>
  </p:cSld>
  <p:clrMapOvr>
    <a:masterClrMapping/>
  </p:clrMapOvr>
  <mc:AlternateContent xmlns:mc="http://schemas.openxmlformats.org/markup-compatibility/2006" xmlns:p14="http://schemas.microsoft.com/office/powerpoint/2010/main">
    <mc:Choice Requires="p14">
      <p:transition spd="slow" p14:dur="2000" advTm="37189"/>
    </mc:Choice>
    <mc:Fallback xmlns="">
      <p:transition spd="slow" advTm="37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63770"/>
            <a:ext cx="8825658" cy="808891"/>
          </a:xfrm>
        </p:spPr>
        <p:txBody>
          <a:bodyPr/>
          <a:lstStyle/>
          <a:p>
            <a:pPr algn="ctr"/>
            <a:r>
              <a:rPr lang="en-GB" sz="4800" dirty="0">
                <a:ln w="3175" cmpd="sng">
                  <a:noFill/>
                </a:ln>
                <a:solidFill>
                  <a:prstClr val="white"/>
                </a:solidFill>
                <a:latin typeface="Comic Sans MS" panose="030F0702030302020204" pitchFamily="66" charset="0"/>
              </a:rPr>
              <a:t>Be Creative!</a:t>
            </a:r>
            <a:endParaRPr lang="en-GB" dirty="0"/>
          </a:p>
        </p:txBody>
      </p:sp>
      <p:sp>
        <p:nvSpPr>
          <p:cNvPr id="3" name="Subtitle 2"/>
          <p:cNvSpPr>
            <a:spLocks noGrp="1"/>
          </p:cNvSpPr>
          <p:nvPr>
            <p:ph type="subTitle" idx="1"/>
          </p:nvPr>
        </p:nvSpPr>
        <p:spPr>
          <a:xfrm>
            <a:off x="562708" y="1169377"/>
            <a:ext cx="9618784" cy="5310553"/>
          </a:xfrm>
        </p:spPr>
        <p:txBody>
          <a:bodyPr/>
          <a:lstStyle/>
          <a:p>
            <a:pPr lvl="0" algn="ctr">
              <a:spcBef>
                <a:spcPts val="0"/>
              </a:spcBef>
              <a:spcAft>
                <a:spcPts val="1000"/>
              </a:spcAft>
              <a:buClr>
                <a:prstClr val="white"/>
              </a:buClr>
              <a:buSzPct val="100000"/>
            </a:pPr>
            <a:r>
              <a:rPr lang="en-GB" sz="1800" cap="none" dirty="0" smtClean="0">
                <a:solidFill>
                  <a:prstClr val="white"/>
                </a:solidFill>
                <a:latin typeface="Comic Sans MS" panose="030F0702030302020204" pitchFamily="66" charset="0"/>
                <a:ea typeface="+mn-ea"/>
                <a:cs typeface="+mn-cs"/>
              </a:rPr>
              <a:t>Why </a:t>
            </a:r>
            <a:r>
              <a:rPr lang="en-GB" sz="1800" cap="none" dirty="0">
                <a:solidFill>
                  <a:prstClr val="white"/>
                </a:solidFill>
                <a:latin typeface="Comic Sans MS" panose="030F0702030302020204" pitchFamily="66" charset="0"/>
                <a:ea typeface="+mn-ea"/>
                <a:cs typeface="+mn-cs"/>
              </a:rPr>
              <a:t>don’t you try and act out some of the story either you or a member of your family could pretend to be the </a:t>
            </a:r>
            <a:r>
              <a:rPr lang="en-GB" sz="1800" cap="none" dirty="0" smtClean="0">
                <a:solidFill>
                  <a:prstClr val="white"/>
                </a:solidFill>
                <a:latin typeface="Comic Sans MS" panose="030F0702030302020204" pitchFamily="66" charset="0"/>
                <a:ea typeface="+mn-ea"/>
                <a:cs typeface="+mn-cs"/>
              </a:rPr>
              <a:t>angry giant!  </a:t>
            </a:r>
            <a:r>
              <a:rPr lang="en-GB" sz="1800" cap="none" dirty="0">
                <a:solidFill>
                  <a:prstClr val="white"/>
                </a:solidFill>
                <a:latin typeface="Comic Sans MS" panose="030F0702030302020204" pitchFamily="66" charset="0"/>
                <a:ea typeface="+mn-ea"/>
                <a:cs typeface="+mn-cs"/>
              </a:rPr>
              <a:t>Here are some ideas of masks you could make</a:t>
            </a:r>
            <a:r>
              <a:rPr lang="en-GB" sz="1800" cap="none" dirty="0" smtClean="0">
                <a:solidFill>
                  <a:prstClr val="white"/>
                </a:solidFill>
                <a:latin typeface="Comic Sans MS" panose="030F0702030302020204" pitchFamily="66" charset="0"/>
                <a:ea typeface="+mn-ea"/>
                <a:cs typeface="+mn-cs"/>
              </a:rPr>
              <a:t>.</a:t>
            </a:r>
          </a:p>
          <a:p>
            <a:pPr lvl="0" algn="ctr">
              <a:spcBef>
                <a:spcPts val="0"/>
              </a:spcBef>
              <a:spcAft>
                <a:spcPts val="1000"/>
              </a:spcAft>
              <a:buClr>
                <a:prstClr val="white"/>
              </a:buClr>
              <a:buSzPct val="100000"/>
            </a:pPr>
            <a:endParaRPr lang="en-GB" sz="1800" cap="none" dirty="0">
              <a:solidFill>
                <a:prstClr val="white"/>
              </a:solidFill>
              <a:latin typeface="Comic Sans MS" panose="030F0702030302020204" pitchFamily="66" charset="0"/>
              <a:ea typeface="+mn-ea"/>
              <a:cs typeface="+mn-cs"/>
            </a:endParaRPr>
          </a:p>
          <a:p>
            <a:pPr lvl="0" algn="ctr">
              <a:buClr>
                <a:srgbClr val="1E5155">
                  <a:lumMod val="40000"/>
                  <a:lumOff val="60000"/>
                </a:srgbClr>
              </a:buClr>
            </a:pPr>
            <a:endParaRPr lang="en-GB" b="1" u="sng" cap="none" dirty="0">
              <a:solidFill>
                <a:srgbClr val="1E5155">
                  <a:lumMod val="40000"/>
                  <a:lumOff val="60000"/>
                </a:srgbClr>
              </a:solidFill>
              <a:latin typeface="Comic Sans MS" panose="030F0702030302020204" pitchFamily="66" charset="0"/>
            </a:endParaRPr>
          </a:p>
          <a:p>
            <a:endParaRPr lang="en-GB" dirty="0"/>
          </a:p>
        </p:txBody>
      </p:sp>
      <p:pic>
        <p:nvPicPr>
          <p:cNvPr id="4" name="Picture 3"/>
          <p:cNvPicPr>
            <a:picLocks noChangeAspect="1"/>
          </p:cNvPicPr>
          <p:nvPr/>
        </p:nvPicPr>
        <p:blipFill>
          <a:blip r:embed="rId4"/>
          <a:stretch>
            <a:fillRect/>
          </a:stretch>
        </p:blipFill>
        <p:spPr>
          <a:xfrm>
            <a:off x="920261" y="2285268"/>
            <a:ext cx="2209800" cy="2076450"/>
          </a:xfrm>
          <a:prstGeom prst="rect">
            <a:avLst/>
          </a:prstGeom>
        </p:spPr>
      </p:pic>
      <p:pic>
        <p:nvPicPr>
          <p:cNvPr id="7" name="Picture 6"/>
          <p:cNvPicPr>
            <a:picLocks noChangeAspect="1"/>
          </p:cNvPicPr>
          <p:nvPr/>
        </p:nvPicPr>
        <p:blipFill>
          <a:blip r:embed="rId5"/>
          <a:stretch>
            <a:fillRect/>
          </a:stretch>
        </p:blipFill>
        <p:spPr>
          <a:xfrm>
            <a:off x="3759810" y="2285268"/>
            <a:ext cx="1876425" cy="2076450"/>
          </a:xfrm>
          <a:prstGeom prst="rect">
            <a:avLst/>
          </a:prstGeom>
        </p:spPr>
      </p:pic>
      <p:pic>
        <p:nvPicPr>
          <p:cNvPr id="8" name="Picture 7"/>
          <p:cNvPicPr>
            <a:picLocks noChangeAspect="1"/>
          </p:cNvPicPr>
          <p:nvPr/>
        </p:nvPicPr>
        <p:blipFill>
          <a:blip r:embed="rId6"/>
          <a:stretch>
            <a:fillRect/>
          </a:stretch>
        </p:blipFill>
        <p:spPr>
          <a:xfrm>
            <a:off x="6372958" y="2285268"/>
            <a:ext cx="2164373" cy="2076450"/>
          </a:xfrm>
          <a:prstGeom prst="rect">
            <a:avLst/>
          </a:prstGeom>
        </p:spPr>
      </p:pic>
      <p:pic>
        <p:nvPicPr>
          <p:cNvPr id="9" name="Picture 8"/>
          <p:cNvPicPr>
            <a:picLocks noChangeAspect="1"/>
          </p:cNvPicPr>
          <p:nvPr/>
        </p:nvPicPr>
        <p:blipFill>
          <a:blip r:embed="rId7"/>
          <a:stretch>
            <a:fillRect/>
          </a:stretch>
        </p:blipFill>
        <p:spPr>
          <a:xfrm>
            <a:off x="2231047" y="4553684"/>
            <a:ext cx="2466975" cy="1847850"/>
          </a:xfrm>
          <a:prstGeom prst="rect">
            <a:avLst/>
          </a:prstGeom>
        </p:spPr>
      </p:pic>
      <p:pic>
        <p:nvPicPr>
          <p:cNvPr id="10" name="Picture 9"/>
          <p:cNvPicPr>
            <a:picLocks noChangeAspect="1"/>
          </p:cNvPicPr>
          <p:nvPr/>
        </p:nvPicPr>
        <p:blipFill>
          <a:blip r:embed="rId8"/>
          <a:stretch>
            <a:fillRect/>
          </a:stretch>
        </p:blipFill>
        <p:spPr>
          <a:xfrm>
            <a:off x="9281379" y="2285269"/>
            <a:ext cx="1800225" cy="2076450"/>
          </a:xfrm>
          <a:prstGeom prst="rect">
            <a:avLst/>
          </a:prstGeom>
        </p:spPr>
      </p:pic>
      <p:pic>
        <p:nvPicPr>
          <p:cNvPr id="11" name="Picture 10"/>
          <p:cNvPicPr>
            <a:picLocks noChangeAspect="1"/>
          </p:cNvPicPr>
          <p:nvPr/>
        </p:nvPicPr>
        <p:blipFill>
          <a:blip r:embed="rId9"/>
          <a:stretch>
            <a:fillRect/>
          </a:stretch>
        </p:blipFill>
        <p:spPr>
          <a:xfrm>
            <a:off x="7587762" y="4604057"/>
            <a:ext cx="2505806" cy="1794362"/>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90164056"/>
      </p:ext>
    </p:extLst>
  </p:cSld>
  <p:clrMapOvr>
    <a:masterClrMapping/>
  </p:clrMapOvr>
  <mc:AlternateContent xmlns:mc="http://schemas.openxmlformats.org/markup-compatibility/2006" xmlns:p14="http://schemas.microsoft.com/office/powerpoint/2010/main">
    <mc:Choice Requires="p14">
      <p:transition spd="slow" p14:dur="2000" advTm="33066"/>
    </mc:Choice>
    <mc:Fallback xmlns="">
      <p:transition spd="slow" advTm="330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84638"/>
            <a:ext cx="7707692" cy="624254"/>
          </a:xfrm>
        </p:spPr>
        <p:txBody>
          <a:bodyPr/>
          <a:lstStyle/>
          <a:p>
            <a:pPr algn="ctr"/>
            <a:r>
              <a:rPr lang="en-GB" sz="2400" dirty="0" smtClean="0">
                <a:latin typeface="Comic Sans MS" panose="030F0702030302020204" pitchFamily="66" charset="0"/>
              </a:rPr>
              <a:t>Song Time!</a:t>
            </a:r>
            <a:endParaRPr lang="en-GB" sz="2400" dirty="0">
              <a:latin typeface="Comic Sans MS" panose="030F0702030302020204" pitchFamily="66" charset="0"/>
            </a:endParaRPr>
          </a:p>
        </p:txBody>
      </p:sp>
      <p:sp>
        <p:nvSpPr>
          <p:cNvPr id="3" name="Subtitle 2"/>
          <p:cNvSpPr>
            <a:spLocks noGrp="1"/>
          </p:cNvSpPr>
          <p:nvPr>
            <p:ph type="subTitle" idx="1"/>
          </p:nvPr>
        </p:nvSpPr>
        <p:spPr>
          <a:xfrm>
            <a:off x="228600" y="942975"/>
            <a:ext cx="9715500" cy="5466617"/>
          </a:xfrm>
        </p:spPr>
        <p:txBody>
          <a:bodyPr/>
          <a:lstStyle/>
          <a:p>
            <a:pPr lvl="0" algn="ctr">
              <a:spcBef>
                <a:spcPts val="0"/>
              </a:spcBef>
              <a:buClrTx/>
              <a:buSzTx/>
            </a:pPr>
            <a:r>
              <a:rPr lang="en-GB" sz="2400" cap="none" dirty="0" smtClean="0">
                <a:solidFill>
                  <a:prstClr val="white"/>
                </a:solidFill>
                <a:latin typeface="Comic Sans MS" panose="030F0702030302020204" pitchFamily="66" charset="0"/>
                <a:ea typeface="+mn-ea"/>
                <a:cs typeface="+mn-cs"/>
              </a:rPr>
              <a:t>Remember to keep learning the song about the giant to help you remember how mean he was!</a:t>
            </a:r>
            <a:endParaRPr lang="en-GB" sz="2400" cap="none" dirty="0">
              <a:solidFill>
                <a:prstClr val="white"/>
              </a:solidFill>
              <a:latin typeface="Comic Sans MS" panose="030F0702030302020204" pitchFamily="66" charset="0"/>
              <a:ea typeface="+mn-ea"/>
              <a:cs typeface="+mn-cs"/>
            </a:endParaRPr>
          </a:p>
          <a:p>
            <a:pPr lvl="0" algn="ctr">
              <a:spcBef>
                <a:spcPts val="0"/>
              </a:spcBef>
              <a:buClrTx/>
              <a:buSzTx/>
            </a:pPr>
            <a:endParaRPr lang="en-GB" sz="2400" cap="none" dirty="0">
              <a:solidFill>
                <a:prstClr val="white"/>
              </a:solidFill>
              <a:latin typeface="Comic Sans MS" panose="030F0702030302020204" pitchFamily="66" charset="0"/>
              <a:ea typeface="+mn-ea"/>
              <a:cs typeface="+mn-cs"/>
            </a:endParaRPr>
          </a:p>
          <a:p>
            <a:pPr lvl="0" algn="ctr">
              <a:spcBef>
                <a:spcPts val="0"/>
              </a:spcBef>
              <a:buClrTx/>
              <a:buSzTx/>
            </a:pPr>
            <a:r>
              <a:rPr lang="en-GB" sz="2400" cap="none" dirty="0">
                <a:solidFill>
                  <a:prstClr val="white"/>
                </a:solidFill>
                <a:latin typeface="Comic Sans MS" panose="030F0702030302020204" pitchFamily="66" charset="0"/>
                <a:ea typeface="+mn-ea"/>
                <a:cs typeface="+mn-cs"/>
              </a:rPr>
              <a:t>The </a:t>
            </a:r>
            <a:r>
              <a:rPr lang="en-GB" sz="2400" cap="none" dirty="0" smtClean="0">
                <a:solidFill>
                  <a:prstClr val="white"/>
                </a:solidFill>
                <a:latin typeface="Comic Sans MS" panose="030F0702030302020204" pitchFamily="66" charset="0"/>
                <a:ea typeface="+mn-ea"/>
                <a:cs typeface="+mn-cs"/>
              </a:rPr>
              <a:t>song </a:t>
            </a:r>
            <a:r>
              <a:rPr lang="en-GB" sz="2400" cap="none" dirty="0">
                <a:solidFill>
                  <a:prstClr val="white"/>
                </a:solidFill>
                <a:latin typeface="Comic Sans MS" panose="030F0702030302020204" pitchFamily="66" charset="0"/>
                <a:ea typeface="+mn-ea"/>
                <a:cs typeface="+mn-cs"/>
              </a:rPr>
              <a:t>is called ‘</a:t>
            </a:r>
            <a:r>
              <a:rPr lang="en-GB" sz="2400" cap="none" dirty="0" smtClean="0">
                <a:solidFill>
                  <a:prstClr val="white"/>
                </a:solidFill>
                <a:latin typeface="Comic Sans MS" panose="030F0702030302020204" pitchFamily="66" charset="0"/>
                <a:ea typeface="+mn-ea"/>
                <a:cs typeface="+mn-cs"/>
              </a:rPr>
              <a:t>Fee-fi-</a:t>
            </a:r>
            <a:r>
              <a:rPr lang="en-GB" sz="2400" cap="none" dirty="0" err="1" smtClean="0">
                <a:solidFill>
                  <a:prstClr val="white"/>
                </a:solidFill>
                <a:latin typeface="Comic Sans MS" panose="030F0702030302020204" pitchFamily="66" charset="0"/>
                <a:ea typeface="+mn-ea"/>
                <a:cs typeface="+mn-cs"/>
              </a:rPr>
              <a:t>fo</a:t>
            </a:r>
            <a:r>
              <a:rPr lang="en-GB" sz="2400" cap="none" dirty="0" smtClean="0">
                <a:solidFill>
                  <a:prstClr val="white"/>
                </a:solidFill>
                <a:latin typeface="Comic Sans MS" panose="030F0702030302020204" pitchFamily="66" charset="0"/>
                <a:ea typeface="+mn-ea"/>
                <a:cs typeface="+mn-cs"/>
              </a:rPr>
              <a:t>-</a:t>
            </a:r>
            <a:r>
              <a:rPr lang="en-GB" sz="2400" cap="none" dirty="0" err="1" smtClean="0">
                <a:solidFill>
                  <a:prstClr val="white"/>
                </a:solidFill>
                <a:latin typeface="Comic Sans MS" panose="030F0702030302020204" pitchFamily="66" charset="0"/>
                <a:ea typeface="+mn-ea"/>
                <a:cs typeface="+mn-cs"/>
              </a:rPr>
              <a:t>fum</a:t>
            </a:r>
            <a:r>
              <a:rPr lang="en-GB" sz="2400" cap="none" dirty="0" smtClean="0">
                <a:solidFill>
                  <a:prstClr val="white"/>
                </a:solidFill>
                <a:latin typeface="Comic Sans MS" panose="030F0702030302020204" pitchFamily="66" charset="0"/>
                <a:ea typeface="+mn-ea"/>
                <a:cs typeface="+mn-cs"/>
              </a:rPr>
              <a:t>’ click </a:t>
            </a:r>
            <a:r>
              <a:rPr lang="en-GB" sz="2400" cap="none" dirty="0">
                <a:solidFill>
                  <a:prstClr val="white"/>
                </a:solidFill>
                <a:latin typeface="Comic Sans MS" panose="030F0702030302020204" pitchFamily="66" charset="0"/>
                <a:ea typeface="+mn-ea"/>
                <a:cs typeface="+mn-cs"/>
              </a:rPr>
              <a:t>on the link below to listen to </a:t>
            </a:r>
            <a:r>
              <a:rPr lang="en-GB" sz="2400" cap="none" dirty="0" smtClean="0">
                <a:solidFill>
                  <a:prstClr val="white"/>
                </a:solidFill>
                <a:latin typeface="Comic Sans MS" panose="030F0702030302020204" pitchFamily="66" charset="0"/>
                <a:ea typeface="+mn-ea"/>
                <a:cs typeface="+mn-cs"/>
              </a:rPr>
              <a:t>it.</a:t>
            </a:r>
          </a:p>
          <a:p>
            <a:pPr lvl="0" algn="ctr">
              <a:spcBef>
                <a:spcPts val="0"/>
              </a:spcBef>
              <a:buClrTx/>
              <a:buSzTx/>
            </a:pPr>
            <a:endParaRPr lang="en-GB" sz="2400" cap="none" dirty="0">
              <a:solidFill>
                <a:prstClr val="white"/>
              </a:solidFill>
              <a:latin typeface="Comic Sans MS" panose="030F0702030302020204" pitchFamily="66" charset="0"/>
              <a:ea typeface="+mn-ea"/>
              <a:cs typeface="+mn-cs"/>
            </a:endParaRPr>
          </a:p>
          <a:p>
            <a:pPr lvl="0" algn="ctr">
              <a:spcBef>
                <a:spcPts val="0"/>
              </a:spcBef>
              <a:buClrTx/>
              <a:buSzTx/>
            </a:pPr>
            <a:r>
              <a:rPr lang="en-GB" dirty="0">
                <a:hlinkClick r:id="rId4"/>
              </a:rPr>
              <a:t>https://</a:t>
            </a:r>
            <a:r>
              <a:rPr lang="en-GB" dirty="0" smtClean="0">
                <a:hlinkClick r:id="rId4"/>
              </a:rPr>
              <a:t>www.youtube.com/watch?v=Tn-ZSizEdMI</a:t>
            </a:r>
            <a:endParaRPr lang="en-GB" dirty="0" smtClean="0"/>
          </a:p>
          <a:p>
            <a:pPr lvl="0" algn="ctr">
              <a:spcBef>
                <a:spcPts val="0"/>
              </a:spcBef>
              <a:buClrTx/>
              <a:buSzTx/>
            </a:pPr>
            <a:endParaRPr lang="en-GB" dirty="0"/>
          </a:p>
        </p:txBody>
      </p:sp>
      <p:pic>
        <p:nvPicPr>
          <p:cNvPr id="13" name="Picture 12"/>
          <p:cNvPicPr>
            <a:picLocks noChangeAspect="1"/>
          </p:cNvPicPr>
          <p:nvPr/>
        </p:nvPicPr>
        <p:blipFill>
          <a:blip r:embed="rId5"/>
          <a:stretch>
            <a:fillRect/>
          </a:stretch>
        </p:blipFill>
        <p:spPr>
          <a:xfrm>
            <a:off x="3341077" y="4149969"/>
            <a:ext cx="3490546" cy="2110154"/>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72456111"/>
      </p:ext>
    </p:extLst>
  </p:cSld>
  <p:clrMapOvr>
    <a:masterClrMapping/>
  </p:clrMapOvr>
  <mc:AlternateContent xmlns:mc="http://schemas.openxmlformats.org/markup-compatibility/2006" xmlns:p14="http://schemas.microsoft.com/office/powerpoint/2010/main">
    <mc:Choice Requires="p14">
      <p:transition spd="slow" p14:dur="2000" advTm="11138"/>
    </mc:Choice>
    <mc:Fallback xmlns="">
      <p:transition spd="slow" advTm="111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8" ma:contentTypeDescription="Create a new document." ma:contentTypeScope="" ma:versionID="4ffa799b3fec6bf57bd2356f06067178">
  <xsd:schema xmlns:xsd="http://www.w3.org/2001/XMLSchema" xmlns:xs="http://www.w3.org/2001/XMLSchema" xmlns:p="http://schemas.microsoft.com/office/2006/metadata/properties" xmlns:ns2="b56fac23-60d4-4943-8ef5-74c6083a7b6c" xmlns:ns3="f0bbde43-3ec2-47f7-a6eb-570433dfb687" targetNamespace="http://schemas.microsoft.com/office/2006/metadata/properties" ma:root="true" ma:fieldsID="51f00e166561fa6f343066c065b1ad7b" ns2:_="" ns3:_="">
    <xsd:import namespace="b56fac23-60d4-4943-8ef5-74c6083a7b6c"/>
    <xsd:import namespace="f0bbde43-3ec2-47f7-a6eb-570433dfb6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bbde43-3ec2-47f7-a6eb-570433dfb6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7351BD-3A68-4FBE-A6D6-F878A966301D}"/>
</file>

<file path=customXml/itemProps2.xml><?xml version="1.0" encoding="utf-8"?>
<ds:datastoreItem xmlns:ds="http://schemas.openxmlformats.org/officeDocument/2006/customXml" ds:itemID="{0B03D9F5-DE27-4756-B44F-4806B1701637}"/>
</file>

<file path=customXml/itemProps3.xml><?xml version="1.0" encoding="utf-8"?>
<ds:datastoreItem xmlns:ds="http://schemas.openxmlformats.org/officeDocument/2006/customXml" ds:itemID="{788A3820-8FF4-4553-8DB8-3B9366AD6122}"/>
</file>

<file path=docProps/app.xml><?xml version="1.0" encoding="utf-8"?>
<Properties xmlns="http://schemas.openxmlformats.org/officeDocument/2006/extended-properties" xmlns:vt="http://schemas.openxmlformats.org/officeDocument/2006/docPropsVTypes">
  <Template>Ion</Template>
  <TotalTime>73</TotalTime>
  <Words>487</Words>
  <Application>Microsoft Office PowerPoint</Application>
  <PresentationFormat>Widescreen</PresentationFormat>
  <Paragraphs>52</Paragraphs>
  <Slides>10</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 Light</vt:lpstr>
      <vt:lpstr>Century Gothic</vt:lpstr>
      <vt:lpstr>Comic Sans MS</vt:lpstr>
      <vt:lpstr>Wingdings 3</vt:lpstr>
      <vt:lpstr>Ion</vt:lpstr>
      <vt:lpstr>Thursday 25th February 2021  English </vt:lpstr>
      <vt:lpstr> Character Description </vt:lpstr>
      <vt:lpstr> Today’s Writing Task </vt:lpstr>
      <vt:lpstr>Teaching tips for writing</vt:lpstr>
      <vt:lpstr>A sound mat to help with spelling words.</vt:lpstr>
      <vt:lpstr>A sound mat to help with spelling words</vt:lpstr>
      <vt:lpstr>Describing the Giant </vt:lpstr>
      <vt:lpstr>Be Creative!</vt:lpstr>
      <vt:lpstr>Song Time!</vt:lpstr>
      <vt:lpstr>Remote Learning Tracking</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MacNeil</dc:creator>
  <cp:lastModifiedBy>Paula Candish</cp:lastModifiedBy>
  <cp:revision>9</cp:revision>
  <dcterms:created xsi:type="dcterms:W3CDTF">2021-02-23T12:09:20Z</dcterms:created>
  <dcterms:modified xsi:type="dcterms:W3CDTF">2021-02-24T11:47:14Z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