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hyperlink" Target="https://forms.office.com/Pages/ShareFormPage.aspx?id=eCY4lN73r0G0KV1rDWITzRhTQ2IZqpBOsW8cFVoooF9UNVlMS1dCVkdaM0k0WlhFTE9WVFBTWEg1Ti4u&amp;sharetoken=0wn6HbazNMBTOJNIa3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762" y="518746"/>
            <a:ext cx="9539653" cy="2444261"/>
          </a:xfrm>
        </p:spPr>
        <p:txBody>
          <a:bodyPr/>
          <a:lstStyle/>
          <a:p>
            <a:pPr algn="ctr"/>
            <a:r>
              <a:rPr lang="en-GB" sz="4800" dirty="0" smtClean="0">
                <a:ln w="3175" cmpd="sng">
                  <a:noFill/>
                </a:ln>
                <a:solidFill>
                  <a:prstClr val="white"/>
                </a:solidFill>
                <a:latin typeface="Comic Sans MS" panose="030F0702030302020204" pitchFamily="66" charset="0"/>
              </a:rPr>
              <a:t>Thursday 4</a:t>
            </a:r>
            <a:r>
              <a:rPr lang="en-GB" sz="4800" baseline="30000" dirty="0" smtClean="0">
                <a:ln w="3175" cmpd="sng">
                  <a:noFill/>
                </a:ln>
                <a:solidFill>
                  <a:prstClr val="white"/>
                </a:solidFill>
                <a:latin typeface="Comic Sans MS" panose="030F0702030302020204" pitchFamily="66" charset="0"/>
              </a:rPr>
              <a:t>th</a:t>
            </a:r>
            <a:r>
              <a:rPr lang="en-GB" sz="4800" dirty="0" smtClean="0">
                <a:ln w="3175" cmpd="sng">
                  <a:noFill/>
                </a:ln>
                <a:solidFill>
                  <a:prstClr val="white"/>
                </a:solidFill>
                <a:latin typeface="Comic Sans MS" panose="030F0702030302020204" pitchFamily="66" charset="0"/>
              </a:rPr>
              <a:t> February 2021</a:t>
            </a:r>
            <a:br>
              <a:rPr lang="en-GB" sz="4800" dirty="0" smtClean="0">
                <a:ln w="3175" cmpd="sng">
                  <a:noFill/>
                </a:ln>
                <a:solidFill>
                  <a:prstClr val="white"/>
                </a:solidFill>
                <a:latin typeface="Comic Sans MS" panose="030F0702030302020204" pitchFamily="66" charset="0"/>
              </a:rPr>
            </a:br>
            <a:r>
              <a:rPr lang="en-GB" sz="4800" dirty="0">
                <a:ln w="3175" cmpd="sng">
                  <a:noFill/>
                </a:ln>
                <a:solidFill>
                  <a:prstClr val="white"/>
                </a:solidFill>
                <a:latin typeface="Comic Sans MS" panose="030F0702030302020204" pitchFamily="66" charset="0"/>
              </a:rPr>
              <a:t/>
            </a:r>
            <a:br>
              <a:rPr lang="en-GB" sz="4800" dirty="0">
                <a:ln w="3175" cmpd="sng">
                  <a:noFill/>
                </a:ln>
                <a:solidFill>
                  <a:prstClr val="white"/>
                </a:solidFill>
                <a:latin typeface="Comic Sans MS" panose="030F0702030302020204" pitchFamily="66" charset="0"/>
              </a:rPr>
            </a:br>
            <a:r>
              <a:rPr lang="en-GB" sz="4800" dirty="0">
                <a:ln w="3175" cmpd="sng">
                  <a:noFill/>
                </a:ln>
                <a:solidFill>
                  <a:prstClr val="white"/>
                </a:solidFill>
                <a:latin typeface="Comic Sans MS" panose="030F0702030302020204" pitchFamily="66" charset="0"/>
              </a:rPr>
              <a:t>English</a:t>
            </a:r>
            <a:r>
              <a:rPr lang="en-GB" sz="4800" dirty="0">
                <a:ln w="3175" cmpd="sng">
                  <a:noFill/>
                </a:ln>
                <a:solidFill>
                  <a:prstClr val="white"/>
                </a:solidFill>
                <a:latin typeface="Calibri Light" panose="020F0302020204030204"/>
              </a:rPr>
              <a:t> </a:t>
            </a:r>
            <a:endParaRPr lang="en-GB" dirty="0"/>
          </a:p>
        </p:txBody>
      </p:sp>
      <p:sp>
        <p:nvSpPr>
          <p:cNvPr id="3" name="Subtitle 2"/>
          <p:cNvSpPr>
            <a:spLocks noGrp="1"/>
          </p:cNvSpPr>
          <p:nvPr>
            <p:ph type="subTitle" idx="1"/>
          </p:nvPr>
        </p:nvSpPr>
        <p:spPr>
          <a:xfrm>
            <a:off x="1154955" y="3130062"/>
            <a:ext cx="8551753" cy="3323492"/>
          </a:xfrm>
        </p:spPr>
        <p:txBody>
          <a:bodyPr/>
          <a:lstStyle/>
          <a:p>
            <a:pPr lvl="0" algn="ctr">
              <a:spcBef>
                <a:spcPts val="0"/>
              </a:spcBef>
              <a:spcAft>
                <a:spcPts val="1000"/>
              </a:spcAft>
              <a:buClr>
                <a:prstClr val="white"/>
              </a:buClr>
              <a:buSzPct val="100000"/>
            </a:pPr>
            <a:endParaRPr lang="en-GB" sz="3200" cap="none" dirty="0">
              <a:solidFill>
                <a:prstClr val="white"/>
              </a:solidFill>
              <a:latin typeface="Comic Sans MS" panose="030F0702030302020204" pitchFamily="66" charset="0"/>
              <a:ea typeface="+mn-ea"/>
              <a:cs typeface="+mn-cs"/>
            </a:endParaRPr>
          </a:p>
          <a:p>
            <a:endParaRPr lang="en-GB" dirty="0"/>
          </a:p>
        </p:txBody>
      </p:sp>
      <p:pic>
        <p:nvPicPr>
          <p:cNvPr id="6" name="Picture 5"/>
          <p:cNvPicPr>
            <a:picLocks noChangeAspect="1"/>
          </p:cNvPicPr>
          <p:nvPr/>
        </p:nvPicPr>
        <p:blipFill>
          <a:blip r:embed="rId4"/>
          <a:stretch>
            <a:fillRect/>
          </a:stretch>
        </p:blipFill>
        <p:spPr>
          <a:xfrm>
            <a:off x="4369778" y="3444020"/>
            <a:ext cx="2435468" cy="2868857"/>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843392442"/>
      </p:ext>
    </p:extLst>
  </p:cSld>
  <p:clrMapOvr>
    <a:masterClrMapping/>
  </p:clrMapOvr>
  <mc:AlternateContent xmlns:mc="http://schemas.openxmlformats.org/markup-compatibility/2006" xmlns:p14="http://schemas.microsoft.com/office/powerpoint/2010/main">
    <mc:Choice Requires="p14">
      <p:transition spd="slow" p14:dur="2000" advTm="7786"/>
    </mc:Choice>
    <mc:Fallback xmlns="">
      <p:transition spd="slow" advTm="7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19808"/>
            <a:ext cx="8411076" cy="949569"/>
          </a:xfrm>
        </p:spPr>
        <p:txBody>
          <a:bodyPr/>
          <a:lstStyle/>
          <a:p>
            <a:pPr algn="ctr"/>
            <a:r>
              <a:rPr lang="en-GB" sz="3600" dirty="0" smtClean="0">
                <a:ln w="3175" cmpd="sng">
                  <a:noFill/>
                </a:ln>
                <a:solidFill>
                  <a:prstClr val="white"/>
                </a:solidFill>
                <a:latin typeface="Comic Sans MS" panose="030F0702030302020204" pitchFamily="66" charset="0"/>
              </a:rPr>
              <a:t> </a:t>
            </a:r>
            <a:r>
              <a:rPr lang="en-GB" sz="4000" dirty="0" smtClean="0">
                <a:ln w="3175" cmpd="sng">
                  <a:noFill/>
                </a:ln>
                <a:solidFill>
                  <a:prstClr val="white"/>
                </a:solidFill>
                <a:latin typeface="Comic Sans MS" panose="030F0702030302020204" pitchFamily="66" charset="0"/>
              </a:rPr>
              <a:t> Thinking time </a:t>
            </a:r>
            <a:endParaRPr lang="en-GB" sz="4000" dirty="0"/>
          </a:p>
        </p:txBody>
      </p:sp>
      <p:sp>
        <p:nvSpPr>
          <p:cNvPr id="3" name="Subtitle 2"/>
          <p:cNvSpPr>
            <a:spLocks noGrp="1"/>
          </p:cNvSpPr>
          <p:nvPr>
            <p:ph type="subTitle" idx="1"/>
          </p:nvPr>
        </p:nvSpPr>
        <p:spPr>
          <a:xfrm>
            <a:off x="439615" y="1295644"/>
            <a:ext cx="10612316" cy="5346456"/>
          </a:xfrm>
        </p:spPr>
        <p:txBody>
          <a:bodyPr>
            <a:normAutofit/>
          </a:bodyPr>
          <a:lstStyle/>
          <a:p>
            <a:pPr algn="ctr"/>
            <a:r>
              <a:rPr lang="en-GB" sz="2400" cap="none" dirty="0" smtClean="0">
                <a:ln w="3175" cmpd="sng">
                  <a:noFill/>
                </a:ln>
                <a:solidFill>
                  <a:prstClr val="white"/>
                </a:solidFill>
                <a:latin typeface="Comic Sans MS" panose="030F0702030302020204" pitchFamily="66" charset="0"/>
              </a:rPr>
              <a:t>Today you are going to start to research about your favourite animal.  First of all decide on what animal you are going to research and write about over the next few days.  If you are stuck for an idea look at the pictures below.</a:t>
            </a:r>
          </a:p>
          <a:p>
            <a:pPr algn="ctr"/>
            <a:r>
              <a:rPr lang="en-GB" sz="2400" cap="none" dirty="0">
                <a:ln w="3175" cmpd="sng">
                  <a:noFill/>
                </a:ln>
                <a:solidFill>
                  <a:prstClr val="white"/>
                </a:solidFill>
                <a:latin typeface="Comic Sans MS" panose="030F0702030302020204" pitchFamily="66" charset="0"/>
              </a:rPr>
              <a:t/>
            </a:r>
            <a:br>
              <a:rPr lang="en-GB" sz="2400" cap="none" dirty="0">
                <a:ln w="3175" cmpd="sng">
                  <a:noFill/>
                </a:ln>
                <a:solidFill>
                  <a:prstClr val="white"/>
                </a:solidFill>
                <a:latin typeface="Comic Sans MS" panose="030F0702030302020204" pitchFamily="66" charset="0"/>
              </a:rPr>
            </a:br>
            <a:r>
              <a:rPr lang="en-GB" sz="2400" cap="none" dirty="0">
                <a:ln w="3175" cmpd="sng">
                  <a:noFill/>
                </a:ln>
                <a:solidFill>
                  <a:prstClr val="white"/>
                </a:solidFill>
                <a:latin typeface="Comic Sans MS" panose="030F0702030302020204" pitchFamily="66" charset="0"/>
              </a:rPr>
              <a:t/>
            </a:r>
            <a:br>
              <a:rPr lang="en-GB" sz="2400" cap="none" dirty="0">
                <a:ln w="3175" cmpd="sng">
                  <a:noFill/>
                </a:ln>
                <a:solidFill>
                  <a:prstClr val="white"/>
                </a:solidFill>
                <a:latin typeface="Comic Sans MS" panose="030F0702030302020204" pitchFamily="66" charset="0"/>
              </a:rPr>
            </a:br>
            <a:endParaRPr lang="en-GB" dirty="0"/>
          </a:p>
        </p:txBody>
      </p:sp>
      <p:pic>
        <p:nvPicPr>
          <p:cNvPr id="5" name="Picture 4"/>
          <p:cNvPicPr>
            <a:picLocks noChangeAspect="1"/>
          </p:cNvPicPr>
          <p:nvPr/>
        </p:nvPicPr>
        <p:blipFill>
          <a:blip r:embed="rId4"/>
          <a:stretch>
            <a:fillRect/>
          </a:stretch>
        </p:blipFill>
        <p:spPr>
          <a:xfrm>
            <a:off x="7695323" y="346074"/>
            <a:ext cx="934415" cy="791309"/>
          </a:xfrm>
          <a:prstGeom prst="rect">
            <a:avLst/>
          </a:prstGeom>
        </p:spPr>
      </p:pic>
      <p:pic>
        <p:nvPicPr>
          <p:cNvPr id="4" name="Picture 3"/>
          <p:cNvPicPr>
            <a:picLocks noChangeAspect="1"/>
          </p:cNvPicPr>
          <p:nvPr/>
        </p:nvPicPr>
        <p:blipFill>
          <a:blip r:embed="rId5"/>
          <a:stretch>
            <a:fillRect/>
          </a:stretch>
        </p:blipFill>
        <p:spPr>
          <a:xfrm>
            <a:off x="739898" y="3068517"/>
            <a:ext cx="2162908" cy="1600200"/>
          </a:xfrm>
          <a:prstGeom prst="rect">
            <a:avLst/>
          </a:prstGeom>
        </p:spPr>
      </p:pic>
      <p:pic>
        <p:nvPicPr>
          <p:cNvPr id="8" name="Picture 7"/>
          <p:cNvPicPr>
            <a:picLocks noChangeAspect="1"/>
          </p:cNvPicPr>
          <p:nvPr/>
        </p:nvPicPr>
        <p:blipFill>
          <a:blip r:embed="rId6"/>
          <a:stretch>
            <a:fillRect/>
          </a:stretch>
        </p:blipFill>
        <p:spPr>
          <a:xfrm>
            <a:off x="3234778" y="3077309"/>
            <a:ext cx="2208334" cy="1600199"/>
          </a:xfrm>
          <a:prstGeom prst="rect">
            <a:avLst/>
          </a:prstGeom>
        </p:spPr>
      </p:pic>
      <p:pic>
        <p:nvPicPr>
          <p:cNvPr id="9" name="Picture 8"/>
          <p:cNvPicPr>
            <a:picLocks noChangeAspect="1"/>
          </p:cNvPicPr>
          <p:nvPr/>
        </p:nvPicPr>
        <p:blipFill>
          <a:blip r:embed="rId7"/>
          <a:stretch>
            <a:fillRect/>
          </a:stretch>
        </p:blipFill>
        <p:spPr>
          <a:xfrm>
            <a:off x="5725599" y="3077309"/>
            <a:ext cx="2436932" cy="1600199"/>
          </a:xfrm>
          <a:prstGeom prst="rect">
            <a:avLst/>
          </a:prstGeom>
        </p:spPr>
      </p:pic>
      <p:pic>
        <p:nvPicPr>
          <p:cNvPr id="10" name="Picture 9"/>
          <p:cNvPicPr>
            <a:picLocks noChangeAspect="1"/>
          </p:cNvPicPr>
          <p:nvPr/>
        </p:nvPicPr>
        <p:blipFill>
          <a:blip r:embed="rId8"/>
          <a:stretch>
            <a:fillRect/>
          </a:stretch>
        </p:blipFill>
        <p:spPr>
          <a:xfrm>
            <a:off x="8439153" y="3059725"/>
            <a:ext cx="2401762" cy="1617784"/>
          </a:xfrm>
          <a:prstGeom prst="rect">
            <a:avLst/>
          </a:prstGeom>
        </p:spPr>
      </p:pic>
      <p:pic>
        <p:nvPicPr>
          <p:cNvPr id="11" name="Picture 10"/>
          <p:cNvPicPr>
            <a:picLocks noChangeAspect="1"/>
          </p:cNvPicPr>
          <p:nvPr/>
        </p:nvPicPr>
        <p:blipFill>
          <a:blip r:embed="rId9"/>
          <a:stretch>
            <a:fillRect/>
          </a:stretch>
        </p:blipFill>
        <p:spPr>
          <a:xfrm>
            <a:off x="739897" y="4899757"/>
            <a:ext cx="2162909" cy="1659305"/>
          </a:xfrm>
          <a:prstGeom prst="rect">
            <a:avLst/>
          </a:prstGeom>
        </p:spPr>
      </p:pic>
      <p:pic>
        <p:nvPicPr>
          <p:cNvPr id="12" name="Picture 11"/>
          <p:cNvPicPr>
            <a:picLocks noChangeAspect="1"/>
          </p:cNvPicPr>
          <p:nvPr/>
        </p:nvPicPr>
        <p:blipFill>
          <a:blip r:embed="rId10"/>
          <a:stretch>
            <a:fillRect/>
          </a:stretch>
        </p:blipFill>
        <p:spPr>
          <a:xfrm>
            <a:off x="3234778" y="4899757"/>
            <a:ext cx="2208334" cy="1659305"/>
          </a:xfrm>
          <a:prstGeom prst="rect">
            <a:avLst/>
          </a:prstGeom>
        </p:spPr>
      </p:pic>
      <p:pic>
        <p:nvPicPr>
          <p:cNvPr id="13" name="Picture 12"/>
          <p:cNvPicPr>
            <a:picLocks noChangeAspect="1"/>
          </p:cNvPicPr>
          <p:nvPr/>
        </p:nvPicPr>
        <p:blipFill>
          <a:blip r:embed="rId11"/>
          <a:stretch>
            <a:fillRect/>
          </a:stretch>
        </p:blipFill>
        <p:spPr>
          <a:xfrm>
            <a:off x="5725599" y="4899757"/>
            <a:ext cx="2436932" cy="1659305"/>
          </a:xfrm>
          <a:prstGeom prst="rect">
            <a:avLst/>
          </a:prstGeom>
        </p:spPr>
      </p:pic>
      <p:pic>
        <p:nvPicPr>
          <p:cNvPr id="14" name="Picture 13"/>
          <p:cNvPicPr>
            <a:picLocks noChangeAspect="1"/>
          </p:cNvPicPr>
          <p:nvPr/>
        </p:nvPicPr>
        <p:blipFill>
          <a:blip r:embed="rId12"/>
          <a:stretch>
            <a:fillRect/>
          </a:stretch>
        </p:blipFill>
        <p:spPr>
          <a:xfrm>
            <a:off x="8439153" y="4899757"/>
            <a:ext cx="2401762" cy="1659305"/>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26695567"/>
      </p:ext>
    </p:extLst>
  </p:cSld>
  <p:clrMapOvr>
    <a:masterClrMapping/>
  </p:clrMapOvr>
  <mc:AlternateContent xmlns:mc="http://schemas.openxmlformats.org/markup-compatibility/2006" xmlns:p14="http://schemas.microsoft.com/office/powerpoint/2010/main">
    <mc:Choice Requires="p14">
      <p:transition spd="slow" p14:dur="2000" advTm="21575"/>
    </mc:Choice>
    <mc:Fallback xmlns="">
      <p:transition spd="slow" advTm="21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76226"/>
            <a:ext cx="8825658" cy="876300"/>
          </a:xfrm>
        </p:spPr>
        <p:txBody>
          <a:bodyPr/>
          <a:lstStyle/>
          <a:p>
            <a:pPr algn="ctr"/>
            <a:r>
              <a:rPr lang="en-GB" sz="4000" dirty="0" smtClean="0">
                <a:latin typeface="Comic Sans MS" panose="030F0702030302020204" pitchFamily="66" charset="0"/>
              </a:rPr>
              <a:t>My animal</a:t>
            </a:r>
            <a:endParaRPr lang="en-GB" sz="4000" dirty="0">
              <a:latin typeface="Comic Sans MS" panose="030F0702030302020204" pitchFamily="66" charset="0"/>
            </a:endParaRPr>
          </a:p>
        </p:txBody>
      </p:sp>
      <p:sp>
        <p:nvSpPr>
          <p:cNvPr id="3" name="Subtitle 2"/>
          <p:cNvSpPr>
            <a:spLocks noGrp="1"/>
          </p:cNvSpPr>
          <p:nvPr>
            <p:ph type="subTitle" idx="1"/>
          </p:nvPr>
        </p:nvSpPr>
        <p:spPr>
          <a:xfrm>
            <a:off x="638176" y="1257300"/>
            <a:ext cx="10029824" cy="5384799"/>
          </a:xfrm>
        </p:spPr>
        <p:txBody>
          <a:bodyPr>
            <a:normAutofit/>
          </a:bodyPr>
          <a:lstStyle/>
          <a:p>
            <a:pPr algn="ctr"/>
            <a:r>
              <a:rPr lang="en-GB" cap="none" dirty="0">
                <a:latin typeface="Comic Sans MS" panose="030F0702030302020204" pitchFamily="66" charset="0"/>
              </a:rPr>
              <a:t>O</a:t>
            </a:r>
            <a:r>
              <a:rPr lang="en-GB" cap="none" dirty="0" smtClean="0">
                <a:latin typeface="Comic Sans MS" panose="030F0702030302020204" pitchFamily="66" charset="0"/>
              </a:rPr>
              <a:t>nce you have decided on the animal you are going to write </a:t>
            </a:r>
            <a:r>
              <a:rPr lang="en-GB" cap="none" dirty="0" smtClean="0">
                <a:latin typeface="Comic Sans MS" panose="030F0702030302020204" pitchFamily="66" charset="0"/>
              </a:rPr>
              <a:t>about, </a:t>
            </a:r>
            <a:r>
              <a:rPr lang="en-GB" cap="none" dirty="0" smtClean="0">
                <a:latin typeface="Comic Sans MS" panose="030F0702030302020204" pitchFamily="66" charset="0"/>
              </a:rPr>
              <a:t>research on the internet some facts and look at some pictures of your chosen animal.</a:t>
            </a:r>
          </a:p>
          <a:p>
            <a:pPr algn="ctr"/>
            <a:r>
              <a:rPr lang="en-GB" cap="none" dirty="0" smtClean="0">
                <a:latin typeface="Comic Sans MS" panose="030F0702030302020204" pitchFamily="66" charset="0"/>
              </a:rPr>
              <a:t>If you are having trouble finding </a:t>
            </a:r>
            <a:r>
              <a:rPr lang="en-GB" cap="none" dirty="0" smtClean="0">
                <a:latin typeface="Comic Sans MS" panose="030F0702030302020204" pitchFamily="66" charset="0"/>
              </a:rPr>
              <a:t>information, </a:t>
            </a:r>
            <a:r>
              <a:rPr lang="en-GB" cap="none" dirty="0" smtClean="0">
                <a:latin typeface="Comic Sans MS" panose="030F0702030302020204" pitchFamily="66" charset="0"/>
              </a:rPr>
              <a:t>I would recommend looking at these following sites:</a:t>
            </a:r>
          </a:p>
          <a:p>
            <a:pPr marL="457200" indent="-457200" algn="ctr">
              <a:buAutoNum type="arabicParenR"/>
            </a:pPr>
            <a:r>
              <a:rPr lang="en-GB" cap="none" dirty="0" smtClean="0">
                <a:latin typeface="Comic Sans MS" panose="030F0702030302020204" pitchFamily="66" charset="0"/>
              </a:rPr>
              <a:t>San </a:t>
            </a:r>
            <a:r>
              <a:rPr lang="en-GB" cap="none" dirty="0">
                <a:latin typeface="Comic Sans MS" panose="030F0702030302020204" pitchFamily="66" charset="0"/>
              </a:rPr>
              <a:t>Diego Zoo for Kids: Great animal </a:t>
            </a:r>
            <a:r>
              <a:rPr lang="en-GB" cap="none" dirty="0" smtClean="0">
                <a:latin typeface="Comic Sans MS" panose="030F0702030302020204" pitchFamily="66" charset="0"/>
              </a:rPr>
              <a:t>photos</a:t>
            </a:r>
            <a:r>
              <a:rPr lang="en-GB" cap="none" dirty="0">
                <a:latin typeface="Comic Sans MS" panose="030F0702030302020204" pitchFamily="66" charset="0"/>
              </a:rPr>
              <a:t>,</a:t>
            </a:r>
            <a:r>
              <a:rPr lang="en-GB" cap="none" dirty="0" smtClean="0">
                <a:latin typeface="Comic Sans MS" panose="030F0702030302020204" pitchFamily="66" charset="0"/>
              </a:rPr>
              <a:t> easy </a:t>
            </a:r>
            <a:r>
              <a:rPr lang="en-GB" cap="none" dirty="0">
                <a:latin typeface="Comic Sans MS" panose="030F0702030302020204" pitchFamily="66" charset="0"/>
              </a:rPr>
              <a:t>to read facts</a:t>
            </a:r>
            <a:r>
              <a:rPr lang="en-GB" cap="none" dirty="0" smtClean="0">
                <a:latin typeface="Comic Sans MS" panose="030F0702030302020204" pitchFamily="66" charset="0"/>
              </a:rPr>
              <a:t>.</a:t>
            </a:r>
          </a:p>
          <a:p>
            <a:pPr marL="457200" indent="-457200" algn="ctr">
              <a:buAutoNum type="arabicParenR"/>
            </a:pPr>
            <a:r>
              <a:rPr lang="en-GB" cap="none" dirty="0" smtClean="0">
                <a:latin typeface="Comic Sans MS" panose="030F0702030302020204" pitchFamily="66" charset="0"/>
              </a:rPr>
              <a:t>Smithsonian National Zoo: Facts, videos and live cams.</a:t>
            </a:r>
          </a:p>
          <a:p>
            <a:pPr marL="457200" indent="-457200" algn="ctr">
              <a:buAutoNum type="arabicParenR"/>
            </a:pPr>
            <a:r>
              <a:rPr lang="en-GB" cap="none" dirty="0" smtClean="0">
                <a:latin typeface="Comic Sans MS" panose="030F0702030302020204" pitchFamily="66" charset="0"/>
              </a:rPr>
              <a:t>National Geographical for Kids: Facts and photos.</a:t>
            </a:r>
          </a:p>
          <a:p>
            <a:pPr marL="457200" indent="-457200" algn="ctr">
              <a:buAutoNum type="arabicParenR"/>
            </a:pPr>
            <a:r>
              <a:rPr lang="en-GB" cap="none" dirty="0" smtClean="0">
                <a:latin typeface="Comic Sans MS" panose="030F0702030302020204" pitchFamily="66" charset="0"/>
              </a:rPr>
              <a:t>Switch Zoo: Facts, photos and games.</a:t>
            </a:r>
            <a:endParaRPr lang="en-GB" cap="none" dirty="0">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3815862" y="4953000"/>
            <a:ext cx="4343400" cy="1524000"/>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963637679"/>
      </p:ext>
    </p:extLst>
  </p:cSld>
  <p:clrMapOvr>
    <a:masterClrMapping/>
  </p:clrMapOvr>
  <mc:AlternateContent xmlns:mc="http://schemas.openxmlformats.org/markup-compatibility/2006" xmlns:p14="http://schemas.microsoft.com/office/powerpoint/2010/main">
    <mc:Choice Requires="p14">
      <p:transition spd="slow" p14:dur="2000" advTm="34568"/>
    </mc:Choice>
    <mc:Fallback xmlns="">
      <p:transition spd="slow" advTm="34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76226"/>
            <a:ext cx="8825658" cy="876300"/>
          </a:xfrm>
        </p:spPr>
        <p:txBody>
          <a:bodyPr/>
          <a:lstStyle/>
          <a:p>
            <a:pPr algn="ctr"/>
            <a:r>
              <a:rPr lang="en-GB" sz="4000" dirty="0" smtClean="0">
                <a:latin typeface="Comic Sans MS" panose="030F0702030302020204" pitchFamily="66" charset="0"/>
              </a:rPr>
              <a:t>Today’s Writing Challenge</a:t>
            </a:r>
            <a:endParaRPr lang="en-GB" sz="4000" dirty="0">
              <a:latin typeface="Comic Sans MS" panose="030F0702030302020204" pitchFamily="66" charset="0"/>
            </a:endParaRPr>
          </a:p>
        </p:txBody>
      </p:sp>
      <p:sp>
        <p:nvSpPr>
          <p:cNvPr id="3" name="Subtitle 2"/>
          <p:cNvSpPr>
            <a:spLocks noGrp="1"/>
          </p:cNvSpPr>
          <p:nvPr>
            <p:ph type="subTitle" idx="1"/>
          </p:nvPr>
        </p:nvSpPr>
        <p:spPr>
          <a:xfrm>
            <a:off x="638176" y="1257301"/>
            <a:ext cx="10029824" cy="4905374"/>
          </a:xfrm>
        </p:spPr>
        <p:txBody>
          <a:bodyPr>
            <a:normAutofit/>
          </a:bodyPr>
          <a:lstStyle/>
          <a:p>
            <a:pPr algn="ctr"/>
            <a:r>
              <a:rPr lang="en-GB" sz="2400" cap="none" dirty="0" smtClean="0">
                <a:latin typeface="Comic Sans MS" panose="030F0702030302020204" pitchFamily="66" charset="0"/>
              </a:rPr>
              <a:t>Now you have researched some interesting facts about your </a:t>
            </a:r>
            <a:r>
              <a:rPr lang="en-GB" sz="2400" cap="none" dirty="0" smtClean="0">
                <a:latin typeface="Comic Sans MS" panose="030F0702030302020204" pitchFamily="66" charset="0"/>
              </a:rPr>
              <a:t>animal, </a:t>
            </a:r>
            <a:r>
              <a:rPr lang="en-GB" sz="2400" cap="none" dirty="0" smtClean="0">
                <a:latin typeface="Comic Sans MS" panose="030F0702030302020204" pitchFamily="66" charset="0"/>
              </a:rPr>
              <a:t>I would like you to draw your animal and label its body parts.  </a:t>
            </a:r>
          </a:p>
          <a:p>
            <a:pPr algn="ctr"/>
            <a:endParaRPr lang="en-GB" sz="2400" cap="none" dirty="0">
              <a:latin typeface="Comic Sans MS" panose="030F0702030302020204" pitchFamily="66" charset="0"/>
            </a:endParaRPr>
          </a:p>
          <a:p>
            <a:pPr algn="ctr"/>
            <a:r>
              <a:rPr lang="en-GB" sz="2400" cap="none" dirty="0" smtClean="0">
                <a:latin typeface="Comic Sans MS" panose="030F0702030302020204" pitchFamily="66" charset="0"/>
              </a:rPr>
              <a:t>Remember when writing words to sound them out and try and encourage your child to phonetically spell the words.  If the word  is tricky, model to them how to write it.</a:t>
            </a:r>
          </a:p>
          <a:p>
            <a:pPr algn="ctr"/>
            <a:endParaRPr lang="en-GB" sz="2400" cap="none" dirty="0">
              <a:latin typeface="Comic Sans MS" panose="030F0702030302020204" pitchFamily="66" charset="0"/>
            </a:endParaRPr>
          </a:p>
          <a:p>
            <a:pPr algn="ctr"/>
            <a:r>
              <a:rPr lang="en-GB" sz="2400" cap="none" dirty="0" smtClean="0">
                <a:latin typeface="Comic Sans MS" panose="030F0702030302020204" pitchFamily="66" charset="0"/>
              </a:rPr>
              <a:t>On the next slide are some examples of what your work could look like.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973932308"/>
      </p:ext>
    </p:extLst>
  </p:cSld>
  <p:clrMapOvr>
    <a:masterClrMapping/>
  </p:clrMapOvr>
  <mc:AlternateContent xmlns:mc="http://schemas.openxmlformats.org/markup-compatibility/2006" xmlns:p14="http://schemas.microsoft.com/office/powerpoint/2010/main">
    <mc:Choice Requires="p14">
      <p:transition spd="slow" p14:dur="2000" advTm="26559"/>
    </mc:Choice>
    <mc:Fallback xmlns="">
      <p:transition spd="slow" advTm="26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778" y="276226"/>
            <a:ext cx="10585439" cy="876300"/>
          </a:xfrm>
        </p:spPr>
        <p:txBody>
          <a:bodyPr/>
          <a:lstStyle/>
          <a:p>
            <a:pPr algn="ctr"/>
            <a:r>
              <a:rPr lang="en-GB" sz="4000" dirty="0" smtClean="0">
                <a:latin typeface="Comic Sans MS" panose="030F0702030302020204" pitchFamily="66" charset="0"/>
              </a:rPr>
              <a:t>Body Parts</a:t>
            </a:r>
            <a:endParaRPr lang="en-GB" sz="4000" dirty="0">
              <a:latin typeface="Comic Sans MS" panose="030F0702030302020204" pitchFamily="66" charset="0"/>
            </a:endParaRPr>
          </a:p>
        </p:txBody>
      </p:sp>
      <p:sp>
        <p:nvSpPr>
          <p:cNvPr id="3" name="Subtitle 2"/>
          <p:cNvSpPr>
            <a:spLocks noGrp="1"/>
          </p:cNvSpPr>
          <p:nvPr>
            <p:ph type="subTitle" idx="1"/>
          </p:nvPr>
        </p:nvSpPr>
        <p:spPr>
          <a:xfrm>
            <a:off x="147783" y="1274618"/>
            <a:ext cx="11896436" cy="7608769"/>
          </a:xfrm>
        </p:spPr>
        <p:txBody>
          <a:bodyPr>
            <a:normAutofit/>
          </a:bodyPr>
          <a:lstStyle/>
          <a:p>
            <a:pPr algn="ctr"/>
            <a:r>
              <a:rPr lang="en-GB" sz="2400" cap="none" dirty="0" smtClean="0">
                <a:latin typeface="Comic Sans MS" panose="030F0702030302020204" pitchFamily="66" charset="0"/>
              </a:rPr>
              <a:t>Example work</a:t>
            </a:r>
          </a:p>
        </p:txBody>
      </p:sp>
      <p:pic>
        <p:nvPicPr>
          <p:cNvPr id="1026" name="Picture 2" descr="Diagram Showing Parts Of Elephant Illustration Royalty Free Cliparts,  Vectors, And Stock Illustration. Image 60454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78" y="1791854"/>
            <a:ext cx="5175507" cy="42660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agram showing parts tiger Royalty Free Vector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364" y="1791854"/>
            <a:ext cx="5544055" cy="4266046"/>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598319654"/>
      </p:ext>
    </p:extLst>
  </p:cSld>
  <p:clrMapOvr>
    <a:masterClrMapping/>
  </p:clrMapOvr>
  <mc:AlternateContent xmlns:mc="http://schemas.openxmlformats.org/markup-compatibility/2006" xmlns:p14="http://schemas.microsoft.com/office/powerpoint/2010/main">
    <mc:Choice Requires="p14">
      <p:transition spd="slow" p14:dur="2000" advTm="35686"/>
    </mc:Choice>
    <mc:Fallback xmlns="">
      <p:transition spd="slow" advTm="35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4" y="249383"/>
            <a:ext cx="9380249" cy="969818"/>
          </a:xfrm>
        </p:spPr>
        <p:txBody>
          <a:bodyPr/>
          <a:lstStyle/>
          <a:p>
            <a:pPr algn="ctr"/>
            <a:r>
              <a:rPr lang="en-GB" sz="4400" dirty="0">
                <a:latin typeface="Comic Sans MS" panose="030F0702030302020204" pitchFamily="66" charset="0"/>
              </a:rPr>
              <a:t>Remote Learning Tracking</a:t>
            </a:r>
          </a:p>
        </p:txBody>
      </p:sp>
      <p:sp>
        <p:nvSpPr>
          <p:cNvPr id="3" name="Subtitle 2"/>
          <p:cNvSpPr>
            <a:spLocks noGrp="1"/>
          </p:cNvSpPr>
          <p:nvPr>
            <p:ph type="subTitle" idx="1"/>
          </p:nvPr>
        </p:nvSpPr>
        <p:spPr>
          <a:xfrm>
            <a:off x="1154955" y="1366982"/>
            <a:ext cx="8825658" cy="4271818"/>
          </a:xfrm>
        </p:spPr>
        <p:txBody>
          <a:bodyPr/>
          <a:lstStyle/>
          <a:p>
            <a:pPr algn="ctr"/>
            <a:r>
              <a:rPr lang="en-GB" cap="none" dirty="0">
                <a:latin typeface="Comic Sans MS" panose="030F0702030302020204" pitchFamily="66" charset="0"/>
              </a:rPr>
              <a:t>O</a:t>
            </a:r>
            <a:r>
              <a:rPr lang="en-GB" cap="none" dirty="0" smtClean="0">
                <a:latin typeface="Comic Sans MS" panose="030F0702030302020204" pitchFamily="66" charset="0"/>
              </a:rPr>
              <a:t>nce you have completed the PowerPoint please fill in the simple questionnaire below to let us know.</a:t>
            </a:r>
          </a:p>
          <a:p>
            <a:pPr algn="ctr"/>
            <a:endParaRPr lang="en-GB" cap="none" dirty="0">
              <a:latin typeface="Comic Sans MS" panose="030F0702030302020204" pitchFamily="66" charset="0"/>
            </a:endParaRPr>
          </a:p>
          <a:p>
            <a:pPr algn="ctr"/>
            <a:r>
              <a:rPr lang="en-GB" cap="none" dirty="0">
                <a:latin typeface="Comic Sans MS" panose="030F0702030302020204" pitchFamily="66" charset="0"/>
                <a:hlinkClick r:id="rId4"/>
              </a:rPr>
              <a:t>https://</a:t>
            </a:r>
            <a:r>
              <a:rPr lang="en-GB" cap="none" dirty="0" smtClean="0">
                <a:latin typeface="Comic Sans MS" panose="030F0702030302020204" pitchFamily="66" charset="0"/>
                <a:hlinkClick r:id="rId4"/>
              </a:rPr>
              <a:t>forms.office.com/Pages/ShareFormPage.aspx?id=eCY4lN73r0G0KV1rDWITzRhTQ2IZqpBOsW8cFVoooF9UNVlMS1dCVkdaM0k0WlhFTE9WVFBTWEg1Ti4u&amp;sharetoken=0wn6HbazNMBTOJNIa3OR</a:t>
            </a:r>
            <a:endParaRPr lang="en-GB" cap="none" dirty="0" smtClean="0">
              <a:latin typeface="Comic Sans MS" panose="030F0702030302020204" pitchFamily="66" charset="0"/>
            </a:endParaRPr>
          </a:p>
          <a:p>
            <a:pPr algn="ctr"/>
            <a:r>
              <a:rPr lang="en-GB" cap="none" dirty="0" smtClean="0">
                <a:latin typeface="Comic Sans MS" panose="030F0702030302020204" pitchFamily="66" charset="0"/>
              </a:rPr>
              <a:t> </a:t>
            </a:r>
          </a:p>
          <a:p>
            <a:pPr algn="ctr"/>
            <a:r>
              <a:rPr lang="en-GB" cap="none" dirty="0">
                <a:latin typeface="Comic Sans MS" panose="030F0702030302020204" pitchFamily="66" charset="0"/>
              </a:rPr>
              <a:t>T</a:t>
            </a:r>
            <a:r>
              <a:rPr lang="en-GB" cap="none" dirty="0" smtClean="0">
                <a:latin typeface="Comic Sans MS" panose="030F0702030302020204" pitchFamily="66" charset="0"/>
              </a:rPr>
              <a:t>hank you.</a:t>
            </a:r>
            <a:endParaRPr lang="en-GB" cap="none" dirty="0">
              <a:latin typeface="Comic Sans MS" panose="030F0702030302020204" pitchFamily="66"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00136531"/>
      </p:ext>
    </p:extLst>
  </p:cSld>
  <p:clrMapOvr>
    <a:masterClrMapping/>
  </p:clrMapOvr>
  <mc:AlternateContent xmlns:mc="http://schemas.openxmlformats.org/markup-compatibility/2006" xmlns:p14="http://schemas.microsoft.com/office/powerpoint/2010/main">
    <mc:Choice Requires="p14">
      <p:transition spd="slow" p14:dur="2000" advTm="19557"/>
    </mc:Choice>
    <mc:Fallback xmlns="">
      <p:transition spd="slow" advTm="19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2122AC-FBAE-4884-B070-56A0E13655F7}"/>
</file>

<file path=customXml/itemProps2.xml><?xml version="1.0" encoding="utf-8"?>
<ds:datastoreItem xmlns:ds="http://schemas.openxmlformats.org/officeDocument/2006/customXml" ds:itemID="{C82C6C5E-FD4E-4A7F-993F-9EE178A22E18}"/>
</file>

<file path=customXml/itemProps3.xml><?xml version="1.0" encoding="utf-8"?>
<ds:datastoreItem xmlns:ds="http://schemas.openxmlformats.org/officeDocument/2006/customXml" ds:itemID="{D4CC205C-F8A1-405F-B713-5689B386845E}"/>
</file>

<file path=docProps/app.xml><?xml version="1.0" encoding="utf-8"?>
<Properties xmlns="http://schemas.openxmlformats.org/officeDocument/2006/extended-properties" xmlns:vt="http://schemas.openxmlformats.org/officeDocument/2006/docPropsVTypes">
  <Template>Ion</Template>
  <TotalTime>76</TotalTime>
  <Words>261</Words>
  <Application>Microsoft Office PowerPoint</Application>
  <PresentationFormat>Widescreen</PresentationFormat>
  <Paragraphs>25</Paragraphs>
  <Slides>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 Light</vt:lpstr>
      <vt:lpstr>Century Gothic</vt:lpstr>
      <vt:lpstr>Comic Sans MS</vt:lpstr>
      <vt:lpstr>Wingdings 3</vt:lpstr>
      <vt:lpstr>Ion</vt:lpstr>
      <vt:lpstr>Thursday 4th February 2021  English </vt:lpstr>
      <vt:lpstr>  Thinking time </vt:lpstr>
      <vt:lpstr>My animal</vt:lpstr>
      <vt:lpstr>Today’s Writing Challenge</vt:lpstr>
      <vt:lpstr>Body Parts</vt:lpstr>
      <vt:lpstr>Remote Learning Tracking</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MacNeil</dc:creator>
  <cp:lastModifiedBy>Paula Candish</cp:lastModifiedBy>
  <cp:revision>9</cp:revision>
  <dcterms:created xsi:type="dcterms:W3CDTF">2021-02-02T09:48:24Z</dcterms:created>
  <dcterms:modified xsi:type="dcterms:W3CDTF">2021-02-03T14:16:12Z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