
<file path=[Content_Types].xml><?xml version="1.0" encoding="utf-8"?>
<Types xmlns="http://schemas.openxmlformats.org/package/2006/content-types">
  <Default Extension="png" ContentType="image/png"/>
  <Default Extension="jpeg" ContentType="image/jpeg"/>
  <Default Extension="m4a" ContentType="audio/mp4"/>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60" r:id="rId2"/>
    <p:sldId id="261" r:id="rId3"/>
    <p:sldId id="262" r:id="rId4"/>
    <p:sldId id="263" r:id="rId5"/>
    <p:sldId id="266" r:id="rId6"/>
    <p:sldId id="264" r:id="rId7"/>
    <p:sldId id="265" r:id="rId8"/>
    <p:sldId id="258"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7" d="100"/>
          <a:sy n="87" d="100"/>
        </p:scale>
        <p:origin x="528"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1/18/2021</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1/18/2021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1/18/2021</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effectLst>
            <a:outerShdw blurRad="177800" dist="38100" dir="2700000" algn="tl">
              <a:srgbClr val="000000">
                <a:alpha val="24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effectLst>
            <a:outerShdw blurRad="152400" dist="38100" dir="2700000" algn="tl">
              <a:srgbClr val="000000">
                <a:alpha val="36000"/>
              </a:srgbClr>
            </a:outerShdw>
          </a:effectLst>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effectLst>
            <a:outerShdw blurRad="152400" dist="38100" dir="2700000" algn="tl">
              <a:srgbClr val="000000">
                <a:alpha val="36000"/>
              </a:srgbClr>
            </a:outerShdw>
          </a:effectLst>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effectLst>
            <a:outerShdw blurRad="152400" dist="38100" dir="2700000" algn="tl">
              <a:srgbClr val="000000">
                <a:alpha val="36000"/>
              </a:srgbClr>
            </a:outerShdw>
          </a:effectLst>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52400" dist="38100" dir="2700000" algn="tl">
              <a:srgbClr val="000000">
                <a:alpha val="36000"/>
              </a:srgbClr>
            </a:outerShdw>
          </a:effectLst>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52400" dist="38100" dir="2700000" algn="tl">
              <a:srgbClr val="000000">
                <a:alpha val="36000"/>
              </a:srgbClr>
            </a:outerShdw>
          </a:effectLst>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hyperlink" Target="https://www.youtube.com/watch?v=1QUHONch0-4" TargetMode="Externa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xml"/><Relationship Id="rId7" Type="http://schemas.openxmlformats.org/officeDocument/2006/relationships/image" Target="../media/image12.pn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5.pn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hyperlink" Target="https://www.youtube.com/watch?v=FRtbekqsuZ8" TargetMode="Externa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5.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5.png"/><Relationship Id="rId5" Type="http://schemas.openxmlformats.org/officeDocument/2006/relationships/image" Target="../media/image17.png"/><Relationship Id="rId4" Type="http://schemas.openxmlformats.org/officeDocument/2006/relationships/hyperlink" Target="https://www.youtube.com/watch?v=EkpJtf5QOsQ"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76424" y="395655"/>
            <a:ext cx="8791575" cy="852853"/>
          </a:xfrm>
        </p:spPr>
        <p:txBody>
          <a:bodyPr/>
          <a:lstStyle/>
          <a:p>
            <a:pPr algn="ctr"/>
            <a:r>
              <a:rPr lang="en-GB" sz="3200" cap="none" dirty="0" smtClean="0">
                <a:solidFill>
                  <a:srgbClr val="EBEBEB"/>
                </a:solidFill>
                <a:effectLst/>
                <a:latin typeface="Comic Sans MS" panose="030F0702030302020204" pitchFamily="66" charset="0"/>
              </a:rPr>
              <a:t>Tuesday 19th </a:t>
            </a:r>
            <a:r>
              <a:rPr lang="en-GB" sz="3200" cap="none" dirty="0">
                <a:solidFill>
                  <a:srgbClr val="EBEBEB"/>
                </a:solidFill>
                <a:effectLst/>
                <a:latin typeface="Comic Sans MS" panose="030F0702030302020204" pitchFamily="66" charset="0"/>
              </a:rPr>
              <a:t>January</a:t>
            </a:r>
            <a:endParaRPr lang="en-GB" dirty="0"/>
          </a:p>
        </p:txBody>
      </p:sp>
      <p:sp>
        <p:nvSpPr>
          <p:cNvPr id="3" name="Subtitle 2"/>
          <p:cNvSpPr>
            <a:spLocks noGrp="1"/>
          </p:cNvSpPr>
          <p:nvPr>
            <p:ph type="subTitle" idx="1"/>
          </p:nvPr>
        </p:nvSpPr>
        <p:spPr>
          <a:xfrm>
            <a:off x="1876424" y="1565031"/>
            <a:ext cx="8791575" cy="4510454"/>
          </a:xfrm>
        </p:spPr>
        <p:txBody>
          <a:bodyPr/>
          <a:lstStyle/>
          <a:p>
            <a:pPr lvl="0" algn="ctr"/>
            <a:r>
              <a:rPr lang="en-GB" sz="6000" dirty="0" smtClean="0">
                <a:solidFill>
                  <a:srgbClr val="D8FC68"/>
                </a:solidFill>
                <a:latin typeface="Comic Sans MS" panose="030F0702030302020204" pitchFamily="66" charset="0"/>
              </a:rPr>
              <a:t>Maths</a:t>
            </a:r>
          </a:p>
          <a:p>
            <a:pPr lvl="0" algn="ctr"/>
            <a:r>
              <a:rPr lang="en-GB" cap="none" dirty="0">
                <a:solidFill>
                  <a:srgbClr val="D8FC68"/>
                </a:solidFill>
                <a:latin typeface="Comic Sans MS" panose="030F0702030302020204" pitchFamily="66" charset="0"/>
              </a:rPr>
              <a:t>T</a:t>
            </a:r>
            <a:r>
              <a:rPr lang="en-GB" cap="none" dirty="0" smtClean="0">
                <a:solidFill>
                  <a:srgbClr val="D8FC68"/>
                </a:solidFill>
                <a:latin typeface="Comic Sans MS" panose="030F0702030302020204" pitchFamily="66" charset="0"/>
              </a:rPr>
              <a:t>his week’s focus: Comparing Weight and Capacity.</a:t>
            </a:r>
          </a:p>
          <a:p>
            <a:pPr lvl="0" algn="ctr"/>
            <a:endParaRPr lang="en-GB" cap="none" dirty="0" smtClean="0">
              <a:solidFill>
                <a:srgbClr val="D8FC68"/>
              </a:solidFill>
              <a:latin typeface="Comic Sans MS" panose="030F0702030302020204" pitchFamily="66" charset="0"/>
            </a:endParaRPr>
          </a:p>
          <a:p>
            <a:endParaRPr lang="en-GB" dirty="0"/>
          </a:p>
        </p:txBody>
      </p:sp>
      <p:pic>
        <p:nvPicPr>
          <p:cNvPr id="4" name="Picture 3"/>
          <p:cNvPicPr>
            <a:picLocks noChangeAspect="1"/>
          </p:cNvPicPr>
          <p:nvPr/>
        </p:nvPicPr>
        <p:blipFill>
          <a:blip r:embed="rId4"/>
          <a:stretch>
            <a:fillRect/>
          </a:stretch>
        </p:blipFill>
        <p:spPr>
          <a:xfrm>
            <a:off x="2377586" y="4015154"/>
            <a:ext cx="2724150" cy="1676400"/>
          </a:xfrm>
          <a:prstGeom prst="rect">
            <a:avLst/>
          </a:prstGeom>
        </p:spPr>
      </p:pic>
      <p:pic>
        <p:nvPicPr>
          <p:cNvPr id="5" name="Picture 4"/>
          <p:cNvPicPr>
            <a:picLocks noChangeAspect="1"/>
          </p:cNvPicPr>
          <p:nvPr/>
        </p:nvPicPr>
        <p:blipFill>
          <a:blip r:embed="rId5"/>
          <a:stretch>
            <a:fillRect/>
          </a:stretch>
        </p:blipFill>
        <p:spPr>
          <a:xfrm>
            <a:off x="7297615" y="4015154"/>
            <a:ext cx="2700188" cy="1676400"/>
          </a:xfrm>
          <a:prstGeom prst="rect">
            <a:avLst/>
          </a:prstGeom>
        </p:spPr>
      </p:pic>
      <p:pic>
        <p:nvPicPr>
          <p:cNvPr id="7" name="Audio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1869040674"/>
      </p:ext>
    </p:extLst>
  </p:cSld>
  <p:clrMapOvr>
    <a:masterClrMapping/>
  </p:clrMapOvr>
  <mc:AlternateContent xmlns:mc="http://schemas.openxmlformats.org/markup-compatibility/2006" xmlns:p14="http://schemas.microsoft.com/office/powerpoint/2010/main">
    <mc:Choice Requires="p14">
      <p:transition spd="slow" p14:dur="2000" advTm="10966"/>
    </mc:Choice>
    <mc:Fallback xmlns="">
      <p:transition spd="slow" advTm="1096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76424" y="589085"/>
            <a:ext cx="8791575" cy="756138"/>
          </a:xfrm>
        </p:spPr>
        <p:txBody>
          <a:bodyPr/>
          <a:lstStyle/>
          <a:p>
            <a:pPr algn="ctr"/>
            <a:r>
              <a:rPr lang="en-GB" sz="3200" cap="none" dirty="0" smtClean="0">
                <a:solidFill>
                  <a:srgbClr val="EBEBEB"/>
                </a:solidFill>
                <a:effectLst/>
                <a:latin typeface="Comic Sans MS" panose="030F0702030302020204" pitchFamily="66" charset="0"/>
              </a:rPr>
              <a:t>Key Teaching </a:t>
            </a:r>
            <a:r>
              <a:rPr lang="en-GB" sz="3200" cap="none" dirty="0">
                <a:solidFill>
                  <a:srgbClr val="EBEBEB"/>
                </a:solidFill>
                <a:effectLst/>
                <a:latin typeface="Comic Sans MS" panose="030F0702030302020204" pitchFamily="66" charset="0"/>
              </a:rPr>
              <a:t>P</a:t>
            </a:r>
            <a:r>
              <a:rPr lang="en-GB" sz="3200" cap="none" dirty="0" smtClean="0">
                <a:solidFill>
                  <a:srgbClr val="EBEBEB"/>
                </a:solidFill>
                <a:effectLst/>
                <a:latin typeface="Comic Sans MS" panose="030F0702030302020204" pitchFamily="66" charset="0"/>
              </a:rPr>
              <a:t>oints</a:t>
            </a:r>
            <a:endParaRPr lang="en-GB" dirty="0"/>
          </a:p>
        </p:txBody>
      </p:sp>
      <p:sp>
        <p:nvSpPr>
          <p:cNvPr id="3" name="Subtitle 2"/>
          <p:cNvSpPr>
            <a:spLocks noGrp="1"/>
          </p:cNvSpPr>
          <p:nvPr>
            <p:ph type="subTitle" idx="1"/>
          </p:nvPr>
        </p:nvSpPr>
        <p:spPr>
          <a:xfrm>
            <a:off x="2078647" y="1468315"/>
            <a:ext cx="8791575" cy="4950070"/>
          </a:xfrm>
        </p:spPr>
        <p:txBody>
          <a:bodyPr>
            <a:normAutofit fontScale="85000" lnSpcReduction="20000"/>
          </a:bodyPr>
          <a:lstStyle/>
          <a:p>
            <a:r>
              <a:rPr lang="en-GB" b="1" u="sng" cap="none" dirty="0">
                <a:effectLst/>
                <a:latin typeface="Comic Sans MS" panose="030F0702030302020204" pitchFamily="66" charset="0"/>
              </a:rPr>
              <a:t>K</a:t>
            </a:r>
            <a:r>
              <a:rPr lang="en-GB" b="1" u="sng" cap="none" dirty="0" smtClean="0">
                <a:effectLst/>
                <a:latin typeface="Comic Sans MS" panose="030F0702030302020204" pitchFamily="66" charset="0"/>
              </a:rPr>
              <a:t>ey </a:t>
            </a:r>
            <a:r>
              <a:rPr lang="en-GB" b="1" u="sng" cap="none" dirty="0">
                <a:effectLst/>
                <a:latin typeface="Comic Sans MS" panose="030F0702030302020204" pitchFamily="66" charset="0"/>
              </a:rPr>
              <a:t>C</a:t>
            </a:r>
            <a:r>
              <a:rPr lang="en-GB" b="1" u="sng" cap="none" dirty="0" smtClean="0">
                <a:effectLst/>
                <a:latin typeface="Comic Sans MS" panose="030F0702030302020204" pitchFamily="66" charset="0"/>
              </a:rPr>
              <a:t>oncepts</a:t>
            </a:r>
          </a:p>
          <a:p>
            <a:pPr lvl="0"/>
            <a:r>
              <a:rPr lang="en-GB" cap="none" dirty="0">
                <a:effectLst/>
                <a:latin typeface="Comic Sans MS" panose="030F0702030302020204" pitchFamily="66" charset="0"/>
              </a:rPr>
              <a:t>M</a:t>
            </a:r>
            <a:r>
              <a:rPr lang="en-GB" cap="none" dirty="0" smtClean="0">
                <a:effectLst/>
                <a:latin typeface="Comic Sans MS" panose="030F0702030302020204" pitchFamily="66" charset="0"/>
              </a:rPr>
              <a:t>odel, then encourage children to use the vocabulary of comparing and contrasting the weight of objects, e.g. heavy, heavier, heaviest, light, lighter and lightest.</a:t>
            </a:r>
          </a:p>
          <a:p>
            <a:pPr lvl="0"/>
            <a:r>
              <a:rPr lang="en-GB" cap="none" dirty="0">
                <a:effectLst/>
                <a:latin typeface="Comic Sans MS" panose="030F0702030302020204" pitchFamily="66" charset="0"/>
              </a:rPr>
              <a:t>C</a:t>
            </a:r>
            <a:r>
              <a:rPr lang="en-GB" cap="none" dirty="0" smtClean="0">
                <a:effectLst/>
                <a:latin typeface="Comic Sans MS" panose="030F0702030302020204" pitchFamily="66" charset="0"/>
              </a:rPr>
              <a:t>ompare weights in different ways e.g. by lifting or using balance scales.</a:t>
            </a:r>
          </a:p>
          <a:p>
            <a:pPr lvl="0"/>
            <a:r>
              <a:rPr lang="en-GB" cap="none" dirty="0">
                <a:effectLst/>
                <a:latin typeface="Comic Sans MS" panose="030F0702030302020204" pitchFamily="66" charset="0"/>
              </a:rPr>
              <a:t>C</a:t>
            </a:r>
            <a:r>
              <a:rPr lang="en-GB" cap="none" dirty="0" smtClean="0">
                <a:effectLst/>
                <a:latin typeface="Comic Sans MS" panose="030F0702030302020204" pitchFamily="66" charset="0"/>
              </a:rPr>
              <a:t>hildren need to learn how balances/scales work, e.g. the heavier side goes down. if both sides are balanced (level), then the weight in each bucket is the same.</a:t>
            </a:r>
          </a:p>
          <a:p>
            <a:pPr lvl="0"/>
            <a:r>
              <a:rPr lang="en-GB" cap="none" dirty="0">
                <a:effectLst/>
                <a:latin typeface="Comic Sans MS" panose="030F0702030302020204" pitchFamily="66" charset="0"/>
              </a:rPr>
              <a:t>O</a:t>
            </a:r>
            <a:r>
              <a:rPr lang="en-GB" cap="none" dirty="0" smtClean="0">
                <a:effectLst/>
                <a:latin typeface="Comic Sans MS" panose="030F0702030302020204" pitchFamily="66" charset="0"/>
              </a:rPr>
              <a:t>rder by weight, according to a rule, e.g. heaviest to lightest. </a:t>
            </a:r>
          </a:p>
          <a:p>
            <a:pPr lvl="0"/>
            <a:r>
              <a:rPr lang="en-GB" cap="none" dirty="0">
                <a:effectLst/>
                <a:latin typeface="Comic Sans MS" panose="030F0702030302020204" pitchFamily="66" charset="0"/>
              </a:rPr>
              <a:t>M</a:t>
            </a:r>
            <a:r>
              <a:rPr lang="en-GB" cap="none" dirty="0" smtClean="0">
                <a:effectLst/>
                <a:latin typeface="Comic Sans MS" panose="030F0702030302020204" pitchFamily="66" charset="0"/>
              </a:rPr>
              <a:t>ake sure that children realise that size is not necessarily related to weight by not only giving them large heavy and small light objects to compare, but also small heavy and large light objects to compare.</a:t>
            </a:r>
          </a:p>
          <a:p>
            <a:r>
              <a:rPr lang="en-GB" b="1" cap="none" dirty="0" smtClean="0">
                <a:effectLst/>
                <a:latin typeface="Comic Sans MS" panose="030F0702030302020204" pitchFamily="66" charset="0"/>
              </a:rPr>
              <a:t> </a:t>
            </a:r>
            <a:endParaRPr lang="en-GB" cap="none" dirty="0" smtClean="0">
              <a:effectLst/>
              <a:latin typeface="Comic Sans MS" panose="030F0702030302020204" pitchFamily="66" charset="0"/>
            </a:endParaRPr>
          </a:p>
          <a:p>
            <a:r>
              <a:rPr lang="en-GB" u="sng" cap="none" dirty="0">
                <a:effectLst/>
                <a:latin typeface="Comic Sans MS" panose="030F0702030302020204" pitchFamily="66" charset="0"/>
              </a:rPr>
              <a:t>W</a:t>
            </a:r>
            <a:r>
              <a:rPr lang="en-GB" u="sng" cap="none" dirty="0" smtClean="0">
                <a:effectLst/>
                <a:latin typeface="Comic Sans MS" panose="030F0702030302020204" pitchFamily="66" charset="0"/>
              </a:rPr>
              <a:t>atch out for children who:</a:t>
            </a:r>
          </a:p>
          <a:p>
            <a:pPr lvl="0"/>
            <a:r>
              <a:rPr lang="en-GB" cap="none" dirty="0">
                <a:effectLst/>
                <a:latin typeface="Comic Sans MS" panose="030F0702030302020204" pitchFamily="66" charset="0"/>
              </a:rPr>
              <a:t>T</a:t>
            </a:r>
            <a:r>
              <a:rPr lang="en-GB" cap="none" dirty="0" smtClean="0">
                <a:effectLst/>
                <a:latin typeface="Comic Sans MS" panose="030F0702030302020204" pitchFamily="66" charset="0"/>
              </a:rPr>
              <a:t>hink that larger items are always heavier. </a:t>
            </a:r>
            <a:r>
              <a:rPr lang="en-GB" cap="none" dirty="0" smtClean="0">
                <a:effectLst/>
                <a:latin typeface="Comic Sans MS" panose="030F0702030302020204" pitchFamily="66" charset="0"/>
              </a:rPr>
              <a:t>Make </a:t>
            </a:r>
            <a:r>
              <a:rPr lang="en-GB" cap="none" dirty="0" smtClean="0">
                <a:effectLst/>
                <a:latin typeface="Comic Sans MS" panose="030F0702030302020204" pitchFamily="66" charset="0"/>
              </a:rPr>
              <a:t>sure you give children experience of comparing the weights of small heavy objects with large light objects.</a:t>
            </a:r>
          </a:p>
          <a:p>
            <a:endParaRPr lang="en-GB" cap="none" dirty="0">
              <a:latin typeface="Comic Sans MS" panose="030F0702030302020204" pitchFamily="66" charset="0"/>
            </a:endParaRP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882607386"/>
      </p:ext>
    </p:extLst>
  </p:cSld>
  <p:clrMapOvr>
    <a:masterClrMapping/>
  </p:clrMapOvr>
  <mc:AlternateContent xmlns:mc="http://schemas.openxmlformats.org/markup-compatibility/2006" xmlns:p14="http://schemas.microsoft.com/office/powerpoint/2010/main">
    <mc:Choice Requires="p14">
      <p:transition spd="slow" p14:dur="2000" advTm="57570"/>
    </mc:Choice>
    <mc:Fallback xmlns="">
      <p:transition spd="slow" advTm="5757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76424" y="422031"/>
            <a:ext cx="8791575" cy="993531"/>
          </a:xfrm>
        </p:spPr>
        <p:txBody>
          <a:bodyPr/>
          <a:lstStyle/>
          <a:p>
            <a:pPr algn="ctr"/>
            <a:r>
              <a:rPr lang="en-GB" cap="none" dirty="0">
                <a:solidFill>
                  <a:prstClr val="white"/>
                </a:solidFill>
                <a:latin typeface="Comic Sans MS" panose="030F0702030302020204" pitchFamily="66" charset="0"/>
              </a:rPr>
              <a:t>Today’s </a:t>
            </a:r>
            <a:r>
              <a:rPr lang="en-GB" cap="none" dirty="0" smtClean="0">
                <a:solidFill>
                  <a:prstClr val="white"/>
                </a:solidFill>
                <a:latin typeface="Comic Sans MS" panose="030F0702030302020204" pitchFamily="66" charset="0"/>
              </a:rPr>
              <a:t>Maths </a:t>
            </a:r>
            <a:r>
              <a:rPr lang="en-GB" cap="none" dirty="0">
                <a:solidFill>
                  <a:prstClr val="white"/>
                </a:solidFill>
                <a:latin typeface="Comic Sans MS" panose="030F0702030302020204" pitchFamily="66" charset="0"/>
              </a:rPr>
              <a:t>Song</a:t>
            </a:r>
            <a:endParaRPr lang="en-GB" dirty="0">
              <a:latin typeface="Comic Sans MS" panose="030F0702030302020204" pitchFamily="66" charset="0"/>
            </a:endParaRPr>
          </a:p>
        </p:txBody>
      </p:sp>
      <p:sp>
        <p:nvSpPr>
          <p:cNvPr id="3" name="Subtitle 2"/>
          <p:cNvSpPr>
            <a:spLocks noGrp="1"/>
          </p:cNvSpPr>
          <p:nvPr>
            <p:ph type="subTitle" idx="1"/>
          </p:nvPr>
        </p:nvSpPr>
        <p:spPr>
          <a:xfrm>
            <a:off x="1876424" y="1521068"/>
            <a:ext cx="8791575" cy="4712677"/>
          </a:xfrm>
        </p:spPr>
        <p:txBody>
          <a:bodyPr/>
          <a:lstStyle/>
          <a:p>
            <a:pPr algn="ctr"/>
            <a:r>
              <a:rPr lang="en-GB" cap="none" dirty="0" smtClean="0">
                <a:solidFill>
                  <a:srgbClr val="D8FC68"/>
                </a:solidFill>
                <a:latin typeface="Comic Sans MS" panose="030F0702030302020204" pitchFamily="66" charset="0"/>
              </a:rPr>
              <a:t>This </a:t>
            </a:r>
            <a:r>
              <a:rPr lang="en-GB" cap="none" dirty="0" smtClean="0">
                <a:solidFill>
                  <a:srgbClr val="D8FC68"/>
                </a:solidFill>
                <a:latin typeface="Comic Sans MS" panose="030F0702030302020204" pitchFamily="66" charset="0"/>
              </a:rPr>
              <a:t>week’s </a:t>
            </a:r>
            <a:r>
              <a:rPr lang="en-GB" cap="none" dirty="0" smtClean="0">
                <a:solidFill>
                  <a:srgbClr val="D8FC68"/>
                </a:solidFill>
                <a:latin typeface="Comic Sans MS" panose="030F0702030302020204" pitchFamily="66" charset="0"/>
              </a:rPr>
              <a:t>maths focus is comparing the weight and capacity of things.  Today’s focus song is called, </a:t>
            </a:r>
            <a:r>
              <a:rPr lang="en-GB" cap="none" dirty="0">
                <a:solidFill>
                  <a:srgbClr val="D8FC68"/>
                </a:solidFill>
                <a:latin typeface="Comic Sans MS" panose="030F0702030302020204" pitchFamily="66" charset="0"/>
              </a:rPr>
              <a:t>‘What's heavier than a lunch box</a:t>
            </a:r>
            <a:r>
              <a:rPr lang="en-GB" cap="none" dirty="0" smtClean="0">
                <a:solidFill>
                  <a:srgbClr val="D8FC68"/>
                </a:solidFill>
                <a:latin typeface="Comic Sans MS" panose="030F0702030302020204" pitchFamily="66" charset="0"/>
              </a:rPr>
              <a:t>?’</a:t>
            </a:r>
          </a:p>
          <a:p>
            <a:pPr lvl="0" algn="ctr"/>
            <a:endParaRPr lang="en-GB" cap="none" dirty="0">
              <a:solidFill>
                <a:srgbClr val="D8FC68"/>
              </a:solidFill>
            </a:endParaRPr>
          </a:p>
          <a:p>
            <a:pPr lvl="0" algn="ctr"/>
            <a:r>
              <a:rPr lang="en-GB" dirty="0">
                <a:hlinkClick r:id="rId4"/>
              </a:rPr>
              <a:t>https://</a:t>
            </a:r>
            <a:r>
              <a:rPr lang="en-GB" dirty="0" smtClean="0">
                <a:hlinkClick r:id="rId4"/>
              </a:rPr>
              <a:t>www.youtube.com/watch?v=1QUHONch0-4</a:t>
            </a:r>
            <a:endParaRPr lang="en-GB" dirty="0" smtClean="0"/>
          </a:p>
          <a:p>
            <a:pPr lvl="0" algn="ctr"/>
            <a:endParaRPr lang="en-GB" dirty="0"/>
          </a:p>
          <a:p>
            <a:pPr lvl="0" algn="ctr"/>
            <a:endParaRPr lang="en-GB" dirty="0"/>
          </a:p>
        </p:txBody>
      </p:sp>
      <p:pic>
        <p:nvPicPr>
          <p:cNvPr id="6" name="Picture 5"/>
          <p:cNvPicPr>
            <a:picLocks noChangeAspect="1"/>
          </p:cNvPicPr>
          <p:nvPr/>
        </p:nvPicPr>
        <p:blipFill>
          <a:blip r:embed="rId5"/>
          <a:stretch>
            <a:fillRect/>
          </a:stretch>
        </p:blipFill>
        <p:spPr>
          <a:xfrm>
            <a:off x="4141177" y="3596054"/>
            <a:ext cx="4070838" cy="2224454"/>
          </a:xfrm>
          <a:prstGeom prst="rect">
            <a:avLst/>
          </a:prstGeom>
        </p:spPr>
      </p:pic>
      <p:pic>
        <p:nvPicPr>
          <p:cNvPr id="7" name="Audio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1861907398"/>
      </p:ext>
    </p:extLst>
  </p:cSld>
  <p:clrMapOvr>
    <a:masterClrMapping/>
  </p:clrMapOvr>
  <mc:AlternateContent xmlns:mc="http://schemas.openxmlformats.org/markup-compatibility/2006" xmlns:p14="http://schemas.microsoft.com/office/powerpoint/2010/main">
    <mc:Choice Requires="p14">
      <p:transition spd="slow" p14:dur="2000" advTm="12530"/>
    </mc:Choice>
    <mc:Fallback xmlns="">
      <p:transition spd="slow" advTm="1253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76424" y="404447"/>
            <a:ext cx="8791575" cy="1019907"/>
          </a:xfrm>
        </p:spPr>
        <p:txBody>
          <a:bodyPr/>
          <a:lstStyle/>
          <a:p>
            <a:r>
              <a:rPr lang="en-GB" cap="none" dirty="0">
                <a:solidFill>
                  <a:prstClr val="white"/>
                </a:solidFill>
                <a:latin typeface="Comic Sans MS" panose="030F0702030302020204" pitchFamily="66" charset="0"/>
              </a:rPr>
              <a:t>Today’s Counting Challenge</a:t>
            </a:r>
            <a:endParaRPr lang="en-GB" dirty="0"/>
          </a:p>
        </p:txBody>
      </p:sp>
      <p:sp>
        <p:nvSpPr>
          <p:cNvPr id="3" name="Subtitle 2"/>
          <p:cNvSpPr>
            <a:spLocks noGrp="1"/>
          </p:cNvSpPr>
          <p:nvPr>
            <p:ph type="subTitle" idx="1"/>
          </p:nvPr>
        </p:nvSpPr>
        <p:spPr>
          <a:xfrm>
            <a:off x="1876424" y="1565031"/>
            <a:ext cx="8155599" cy="4835769"/>
          </a:xfrm>
        </p:spPr>
        <p:txBody>
          <a:bodyPr/>
          <a:lstStyle/>
          <a:p>
            <a:pPr algn="ctr"/>
            <a:r>
              <a:rPr lang="en-GB" cap="none" dirty="0" smtClean="0">
                <a:latin typeface="Comic Sans MS" panose="030F0702030302020204" pitchFamily="66" charset="0"/>
              </a:rPr>
              <a:t>Count how many socks each of your family members have.  Write down the total for each person.  </a:t>
            </a:r>
          </a:p>
          <a:p>
            <a:pPr algn="ctr"/>
            <a:r>
              <a:rPr lang="en-GB" cap="none" dirty="0" smtClean="0">
                <a:latin typeface="Comic Sans MS" panose="030F0702030302020204" pitchFamily="66" charset="0"/>
              </a:rPr>
              <a:t>Who has the most socks?</a:t>
            </a:r>
          </a:p>
          <a:p>
            <a:pPr algn="ctr"/>
            <a:r>
              <a:rPr lang="en-GB" cap="none" dirty="0" smtClean="0">
                <a:latin typeface="Comic Sans MS" panose="030F0702030302020204" pitchFamily="66" charset="0"/>
              </a:rPr>
              <a:t>Who has the fewest socks?</a:t>
            </a:r>
            <a:endParaRPr lang="en-GB" cap="none" dirty="0">
              <a:latin typeface="Comic Sans MS" panose="030F0702030302020204" pitchFamily="66" charset="0"/>
            </a:endParaRPr>
          </a:p>
        </p:txBody>
      </p:sp>
      <p:pic>
        <p:nvPicPr>
          <p:cNvPr id="8" name="Picture 7"/>
          <p:cNvPicPr>
            <a:picLocks noChangeAspect="1"/>
          </p:cNvPicPr>
          <p:nvPr/>
        </p:nvPicPr>
        <p:blipFill>
          <a:blip r:embed="rId4"/>
          <a:stretch>
            <a:fillRect/>
          </a:stretch>
        </p:blipFill>
        <p:spPr>
          <a:xfrm>
            <a:off x="4644535" y="3480654"/>
            <a:ext cx="2619375" cy="1743075"/>
          </a:xfrm>
          <a:prstGeom prst="rect">
            <a:avLst/>
          </a:prstGeom>
        </p:spPr>
      </p:pic>
      <p:pic>
        <p:nvPicPr>
          <p:cNvPr id="9" name="Picture 8"/>
          <p:cNvPicPr>
            <a:picLocks noChangeAspect="1"/>
          </p:cNvPicPr>
          <p:nvPr/>
        </p:nvPicPr>
        <p:blipFill>
          <a:blip r:embed="rId5"/>
          <a:stretch>
            <a:fillRect/>
          </a:stretch>
        </p:blipFill>
        <p:spPr>
          <a:xfrm>
            <a:off x="3186398" y="5449354"/>
            <a:ext cx="5535648" cy="829128"/>
          </a:xfrm>
          <a:prstGeom prst="rect">
            <a:avLst/>
          </a:prstGeom>
        </p:spPr>
      </p:pic>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2220826496"/>
      </p:ext>
    </p:extLst>
  </p:cSld>
  <p:clrMapOvr>
    <a:masterClrMapping/>
  </p:clrMapOvr>
  <mc:AlternateContent xmlns:mc="http://schemas.openxmlformats.org/markup-compatibility/2006" xmlns:p14="http://schemas.microsoft.com/office/powerpoint/2010/main">
    <mc:Choice Requires="p14">
      <p:transition spd="slow" p14:dur="2000" advTm="46039"/>
    </mc:Choice>
    <mc:Fallback xmlns="">
      <p:transition spd="slow" advTm="4603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76424" y="360485"/>
            <a:ext cx="8791575" cy="914400"/>
          </a:xfrm>
        </p:spPr>
        <p:txBody>
          <a:bodyPr/>
          <a:lstStyle/>
          <a:p>
            <a:r>
              <a:rPr lang="en-GB" sz="4300" cap="none" dirty="0">
                <a:solidFill>
                  <a:prstClr val="white"/>
                </a:solidFill>
                <a:latin typeface="Comic Sans MS" panose="030F0702030302020204" pitchFamily="66" charset="0"/>
              </a:rPr>
              <a:t>Today’s Outdoor Maths Challenge</a:t>
            </a:r>
            <a:endParaRPr lang="en-GB" dirty="0"/>
          </a:p>
        </p:txBody>
      </p:sp>
      <p:sp>
        <p:nvSpPr>
          <p:cNvPr id="3" name="Subtitle 2"/>
          <p:cNvSpPr>
            <a:spLocks noGrp="1"/>
          </p:cNvSpPr>
          <p:nvPr>
            <p:ph type="subTitle" idx="1"/>
          </p:nvPr>
        </p:nvSpPr>
        <p:spPr>
          <a:xfrm>
            <a:off x="1876424" y="1389185"/>
            <a:ext cx="9289807" cy="4695092"/>
          </a:xfrm>
        </p:spPr>
        <p:txBody>
          <a:bodyPr>
            <a:normAutofit/>
          </a:bodyPr>
          <a:lstStyle/>
          <a:p>
            <a:pPr marL="342900" indent="-342900">
              <a:buFont typeface="Arial" panose="020B0604020202020204" pitchFamily="34" charset="0"/>
              <a:buChar char="•"/>
            </a:pPr>
            <a:r>
              <a:rPr lang="en-GB" cap="none" dirty="0" smtClean="0">
                <a:latin typeface="Comic Sans MS" panose="030F0702030302020204" pitchFamily="66" charset="0"/>
              </a:rPr>
              <a:t>Go on a walk and look around.  </a:t>
            </a:r>
            <a:r>
              <a:rPr lang="en-GB" cap="none" dirty="0">
                <a:latin typeface="Comic Sans MS" panose="030F0702030302020204" pitchFamily="66" charset="0"/>
              </a:rPr>
              <a:t>W</a:t>
            </a:r>
            <a:r>
              <a:rPr lang="en-GB" cap="none" dirty="0" smtClean="0">
                <a:latin typeface="Comic Sans MS" panose="030F0702030302020204" pitchFamily="66" charset="0"/>
              </a:rPr>
              <a:t>rite a list of things you see that are heavier and lighter than a lunchbox like in the song you sang earlier.</a:t>
            </a:r>
            <a:endParaRPr lang="en-GB" cap="none" dirty="0">
              <a:latin typeface="Comic Sans MS" panose="030F0702030302020204" pitchFamily="66" charset="0"/>
            </a:endParaRPr>
          </a:p>
        </p:txBody>
      </p:sp>
      <p:graphicFrame>
        <p:nvGraphicFramePr>
          <p:cNvPr id="8" name="Table 7"/>
          <p:cNvGraphicFramePr>
            <a:graphicFrameLocks noGrp="1"/>
          </p:cNvGraphicFramePr>
          <p:nvPr>
            <p:extLst>
              <p:ext uri="{D42A27DB-BD31-4B8C-83A1-F6EECF244321}">
                <p14:modId xmlns:p14="http://schemas.microsoft.com/office/powerpoint/2010/main" val="3255984276"/>
              </p:ext>
            </p:extLst>
          </p:nvPr>
        </p:nvGraphicFramePr>
        <p:xfrm>
          <a:off x="3409631" y="2948254"/>
          <a:ext cx="5725160" cy="1632538"/>
        </p:xfrm>
        <a:graphic>
          <a:graphicData uri="http://schemas.openxmlformats.org/drawingml/2006/table">
            <a:tbl>
              <a:tblPr firstRow="1" firstCol="1" bandRow="1"/>
              <a:tblGrid>
                <a:gridCol w="2862580">
                  <a:extLst>
                    <a:ext uri="{9D8B030D-6E8A-4147-A177-3AD203B41FA5}">
                      <a16:colId xmlns:a16="http://schemas.microsoft.com/office/drawing/2014/main" val="225305231"/>
                    </a:ext>
                  </a:extLst>
                </a:gridCol>
                <a:gridCol w="2862580">
                  <a:extLst>
                    <a:ext uri="{9D8B030D-6E8A-4147-A177-3AD203B41FA5}">
                      <a16:colId xmlns:a16="http://schemas.microsoft.com/office/drawing/2014/main" val="412243237"/>
                    </a:ext>
                  </a:extLst>
                </a:gridCol>
              </a:tblGrid>
              <a:tr h="0">
                <a:tc>
                  <a:txBody>
                    <a:bodyPr/>
                    <a:lstStyle/>
                    <a:p>
                      <a:pPr algn="ctr">
                        <a:lnSpc>
                          <a:spcPct val="107000"/>
                        </a:lnSpc>
                        <a:spcAft>
                          <a:spcPts val="0"/>
                        </a:spcAft>
                      </a:pPr>
                      <a:r>
                        <a:rPr lang="en-GB" sz="1200" b="1" u="sng">
                          <a:effectLst/>
                          <a:latin typeface="Comic Sans MS" panose="030F0702030302020204" pitchFamily="66" charset="0"/>
                          <a:ea typeface="Calibri" panose="020F0502020204030204" pitchFamily="34" charset="0"/>
                          <a:cs typeface="Times New Roman" panose="02020603050405020304" pitchFamily="18" charset="0"/>
                        </a:rPr>
                        <a:t>Heavier than a lunchbox</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200" b="1" u="sng">
                          <a:effectLst/>
                          <a:latin typeface="Comic Sans MS" panose="030F0702030302020204" pitchFamily="66" charset="0"/>
                          <a:ea typeface="Calibri" panose="020F0502020204030204" pitchFamily="34" charset="0"/>
                          <a:cs typeface="Times New Roman" panose="02020603050405020304" pitchFamily="18" charset="0"/>
                        </a:rPr>
                        <a:t>Lighter than a lunchbox</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2583367"/>
                  </a:ext>
                </a:extLst>
              </a:tr>
              <a:tr h="1436831">
                <a:tc>
                  <a:txBody>
                    <a:bodyPr/>
                    <a:lstStyle/>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4194073"/>
                  </a:ext>
                </a:extLst>
              </a:tr>
            </a:tbl>
          </a:graphicData>
        </a:graphic>
      </p:graphicFrame>
      <p:pic>
        <p:nvPicPr>
          <p:cNvPr id="9" name="Picture 8"/>
          <p:cNvPicPr>
            <a:picLocks noChangeAspect="1"/>
          </p:cNvPicPr>
          <p:nvPr/>
        </p:nvPicPr>
        <p:blipFill>
          <a:blip r:embed="rId4"/>
          <a:stretch>
            <a:fillRect/>
          </a:stretch>
        </p:blipFill>
        <p:spPr>
          <a:xfrm>
            <a:off x="2359636" y="4835769"/>
            <a:ext cx="1324342" cy="923193"/>
          </a:xfrm>
          <a:prstGeom prst="rect">
            <a:avLst/>
          </a:prstGeom>
        </p:spPr>
      </p:pic>
      <p:pic>
        <p:nvPicPr>
          <p:cNvPr id="10" name="Picture 9"/>
          <p:cNvPicPr>
            <a:picLocks noChangeAspect="1"/>
          </p:cNvPicPr>
          <p:nvPr/>
        </p:nvPicPr>
        <p:blipFill>
          <a:blip r:embed="rId5"/>
          <a:stretch>
            <a:fillRect/>
          </a:stretch>
        </p:blipFill>
        <p:spPr>
          <a:xfrm>
            <a:off x="4510454" y="4835769"/>
            <a:ext cx="1430584" cy="923193"/>
          </a:xfrm>
          <a:prstGeom prst="rect">
            <a:avLst/>
          </a:prstGeom>
        </p:spPr>
      </p:pic>
      <p:pic>
        <p:nvPicPr>
          <p:cNvPr id="11" name="Picture 10"/>
          <p:cNvPicPr>
            <a:picLocks noChangeAspect="1"/>
          </p:cNvPicPr>
          <p:nvPr/>
        </p:nvPicPr>
        <p:blipFill>
          <a:blip r:embed="rId6"/>
          <a:stretch>
            <a:fillRect/>
          </a:stretch>
        </p:blipFill>
        <p:spPr>
          <a:xfrm>
            <a:off x="6767514" y="4835769"/>
            <a:ext cx="1514840" cy="923193"/>
          </a:xfrm>
          <a:prstGeom prst="rect">
            <a:avLst/>
          </a:prstGeom>
        </p:spPr>
      </p:pic>
      <p:pic>
        <p:nvPicPr>
          <p:cNvPr id="12" name="Picture 11"/>
          <p:cNvPicPr>
            <a:picLocks noChangeAspect="1"/>
          </p:cNvPicPr>
          <p:nvPr/>
        </p:nvPicPr>
        <p:blipFill>
          <a:blip r:embed="rId7"/>
          <a:stretch>
            <a:fillRect/>
          </a:stretch>
        </p:blipFill>
        <p:spPr>
          <a:xfrm>
            <a:off x="8951668" y="4835769"/>
            <a:ext cx="1546347" cy="923193"/>
          </a:xfrm>
          <a:prstGeom prst="rect">
            <a:avLst/>
          </a:prstGeom>
        </p:spPr>
      </p:pic>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2210296309"/>
      </p:ext>
    </p:extLst>
  </p:cSld>
  <p:clrMapOvr>
    <a:masterClrMapping/>
  </p:clrMapOvr>
  <mc:AlternateContent xmlns:mc="http://schemas.openxmlformats.org/markup-compatibility/2006" xmlns:p14="http://schemas.microsoft.com/office/powerpoint/2010/main">
    <mc:Choice Requires="p14">
      <p:transition spd="slow" p14:dur="2000" advTm="50147"/>
    </mc:Choice>
    <mc:Fallback xmlns="">
      <p:transition spd="slow" advTm="5014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76424" y="360485"/>
            <a:ext cx="8791575" cy="914400"/>
          </a:xfrm>
        </p:spPr>
        <p:txBody>
          <a:bodyPr/>
          <a:lstStyle/>
          <a:p>
            <a:r>
              <a:rPr lang="en-GB" sz="4300" cap="none" dirty="0">
                <a:solidFill>
                  <a:prstClr val="white"/>
                </a:solidFill>
                <a:latin typeface="Comic Sans MS" panose="030F0702030302020204" pitchFamily="66" charset="0"/>
              </a:rPr>
              <a:t>Today’s </a:t>
            </a:r>
            <a:r>
              <a:rPr lang="en-GB" sz="4300" cap="none" dirty="0" smtClean="0">
                <a:solidFill>
                  <a:prstClr val="white"/>
                </a:solidFill>
                <a:latin typeface="Comic Sans MS" panose="030F0702030302020204" pitchFamily="66" charset="0"/>
              </a:rPr>
              <a:t>Indoor Maths </a:t>
            </a:r>
            <a:r>
              <a:rPr lang="en-GB" sz="4300" cap="none" dirty="0">
                <a:solidFill>
                  <a:prstClr val="white"/>
                </a:solidFill>
                <a:latin typeface="Comic Sans MS" panose="030F0702030302020204" pitchFamily="66" charset="0"/>
              </a:rPr>
              <a:t>Challenge</a:t>
            </a:r>
            <a:endParaRPr lang="en-GB" dirty="0"/>
          </a:p>
        </p:txBody>
      </p:sp>
      <p:sp>
        <p:nvSpPr>
          <p:cNvPr id="3" name="Subtitle 2"/>
          <p:cNvSpPr>
            <a:spLocks noGrp="1"/>
          </p:cNvSpPr>
          <p:nvPr>
            <p:ph type="subTitle" idx="1"/>
          </p:nvPr>
        </p:nvSpPr>
        <p:spPr>
          <a:xfrm>
            <a:off x="1876424" y="1389185"/>
            <a:ext cx="9289807" cy="4695092"/>
          </a:xfrm>
        </p:spPr>
        <p:txBody>
          <a:bodyPr/>
          <a:lstStyle/>
          <a:p>
            <a:pPr marL="342900" indent="-342900" algn="ctr">
              <a:buFont typeface="Arial" panose="020B0604020202020204" pitchFamily="34" charset="0"/>
              <a:buChar char="•"/>
            </a:pPr>
            <a:r>
              <a:rPr lang="en-GB" cap="none" dirty="0" smtClean="0">
                <a:latin typeface="Comic Sans MS" panose="030F0702030302020204" pitchFamily="66" charset="0"/>
              </a:rPr>
              <a:t>Today you are going to make a balance scale.  Instructions on how to make one can be found on the link below.</a:t>
            </a:r>
          </a:p>
          <a:p>
            <a:pPr marL="342900" indent="-342900" algn="ctr">
              <a:buFont typeface="Arial" panose="020B0604020202020204" pitchFamily="34" charset="0"/>
              <a:buChar char="•"/>
            </a:pPr>
            <a:endParaRPr lang="en-GB" cap="none" dirty="0" smtClean="0">
              <a:latin typeface="Comic Sans MS" panose="030F0702030302020204" pitchFamily="66" charset="0"/>
            </a:endParaRPr>
          </a:p>
          <a:p>
            <a:pPr algn="ctr"/>
            <a:r>
              <a:rPr lang="en-GB" cap="none" dirty="0">
                <a:latin typeface="Comic Sans MS" panose="030F0702030302020204" pitchFamily="66" charset="0"/>
              </a:rPr>
              <a:t> </a:t>
            </a:r>
            <a:r>
              <a:rPr lang="en-GB" cap="none" dirty="0" smtClean="0">
                <a:latin typeface="Comic Sans MS" panose="030F0702030302020204" pitchFamily="66" charset="0"/>
              </a:rPr>
              <a:t>    </a:t>
            </a:r>
            <a:r>
              <a:rPr lang="en-GB" cap="none" dirty="0" smtClean="0">
                <a:latin typeface="Comic Sans MS" panose="030F0702030302020204" pitchFamily="66" charset="0"/>
                <a:hlinkClick r:id="rId4"/>
              </a:rPr>
              <a:t>https</a:t>
            </a:r>
            <a:r>
              <a:rPr lang="en-GB" cap="none" dirty="0">
                <a:latin typeface="Comic Sans MS" panose="030F0702030302020204" pitchFamily="66" charset="0"/>
                <a:hlinkClick r:id="rId4"/>
              </a:rPr>
              <a:t>://</a:t>
            </a:r>
            <a:r>
              <a:rPr lang="en-GB" cap="none" dirty="0" smtClean="0">
                <a:latin typeface="Comic Sans MS" panose="030F0702030302020204" pitchFamily="66" charset="0"/>
                <a:hlinkClick r:id="rId4"/>
              </a:rPr>
              <a:t>www.youtube.com/watch?v=FRtbekqsuZ8</a:t>
            </a:r>
            <a:endParaRPr lang="en-GB" cap="none" dirty="0" smtClean="0">
              <a:latin typeface="Comic Sans MS" panose="030F0702030302020204" pitchFamily="66" charset="0"/>
            </a:endParaRPr>
          </a:p>
          <a:p>
            <a:endParaRPr lang="en-GB" cap="none" dirty="0">
              <a:latin typeface="Comic Sans MS" panose="030F0702030302020204" pitchFamily="66" charset="0"/>
            </a:endParaRPr>
          </a:p>
          <a:p>
            <a:endParaRPr lang="en-GB" cap="none" dirty="0">
              <a:latin typeface="Comic Sans MS" panose="030F0702030302020204" pitchFamily="66" charset="0"/>
            </a:endParaRPr>
          </a:p>
        </p:txBody>
      </p:sp>
      <p:sp>
        <p:nvSpPr>
          <p:cNvPr id="8" name="Rectangle 7"/>
          <p:cNvSpPr/>
          <p:nvPr/>
        </p:nvSpPr>
        <p:spPr>
          <a:xfrm>
            <a:off x="3750101" y="3244334"/>
            <a:ext cx="184731" cy="369332"/>
          </a:xfrm>
          <a:prstGeom prst="rect">
            <a:avLst/>
          </a:prstGeom>
        </p:spPr>
        <p:txBody>
          <a:bodyPr wrap="none">
            <a:spAutoFit/>
          </a:bodyPr>
          <a:lstStyle/>
          <a:p>
            <a:endParaRPr lang="en-GB" dirty="0"/>
          </a:p>
        </p:txBody>
      </p:sp>
      <p:pic>
        <p:nvPicPr>
          <p:cNvPr id="9" name="Picture 8"/>
          <p:cNvPicPr>
            <a:picLocks noChangeAspect="1"/>
          </p:cNvPicPr>
          <p:nvPr/>
        </p:nvPicPr>
        <p:blipFill>
          <a:blip r:embed="rId5"/>
          <a:stretch>
            <a:fillRect/>
          </a:stretch>
        </p:blipFill>
        <p:spPr>
          <a:xfrm>
            <a:off x="3427395" y="3510890"/>
            <a:ext cx="2197621" cy="1418833"/>
          </a:xfrm>
          <a:prstGeom prst="rect">
            <a:avLst/>
          </a:prstGeom>
        </p:spPr>
      </p:pic>
      <p:pic>
        <p:nvPicPr>
          <p:cNvPr id="10" name="Picture 9"/>
          <p:cNvPicPr>
            <a:picLocks noChangeAspect="1"/>
          </p:cNvPicPr>
          <p:nvPr/>
        </p:nvPicPr>
        <p:blipFill>
          <a:blip r:embed="rId6"/>
          <a:stretch>
            <a:fillRect/>
          </a:stretch>
        </p:blipFill>
        <p:spPr>
          <a:xfrm>
            <a:off x="7376747" y="3510890"/>
            <a:ext cx="2341684" cy="1418832"/>
          </a:xfrm>
          <a:prstGeom prst="rect">
            <a:avLst/>
          </a:prstGeom>
        </p:spPr>
      </p:pic>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3851811076"/>
      </p:ext>
    </p:extLst>
  </p:cSld>
  <p:clrMapOvr>
    <a:masterClrMapping/>
  </p:clrMapOvr>
  <mc:AlternateContent xmlns:mc="http://schemas.openxmlformats.org/markup-compatibility/2006" xmlns:p14="http://schemas.microsoft.com/office/powerpoint/2010/main">
    <mc:Choice Requires="p14">
      <p:transition spd="slow" p14:dur="2000" advTm="21029"/>
    </mc:Choice>
    <mc:Fallback xmlns="">
      <p:transition spd="slow" advTm="2102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mute="1"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76424" y="386864"/>
            <a:ext cx="8791575" cy="888021"/>
          </a:xfrm>
        </p:spPr>
        <p:txBody>
          <a:bodyPr/>
          <a:lstStyle/>
          <a:p>
            <a:pPr algn="ctr"/>
            <a:r>
              <a:rPr lang="en-GB" sz="4300" cap="none" dirty="0" smtClean="0">
                <a:solidFill>
                  <a:prstClr val="white"/>
                </a:solidFill>
                <a:latin typeface="Comic Sans MS" panose="030F0702030302020204" pitchFamily="66" charset="0"/>
              </a:rPr>
              <a:t>Activity</a:t>
            </a:r>
            <a:endParaRPr lang="en-GB" dirty="0"/>
          </a:p>
        </p:txBody>
      </p:sp>
      <p:sp>
        <p:nvSpPr>
          <p:cNvPr id="3" name="Subtitle 2"/>
          <p:cNvSpPr>
            <a:spLocks noGrp="1"/>
          </p:cNvSpPr>
          <p:nvPr>
            <p:ph type="subTitle" idx="1"/>
          </p:nvPr>
        </p:nvSpPr>
        <p:spPr>
          <a:xfrm>
            <a:off x="1876424" y="1441937"/>
            <a:ext cx="8791575" cy="4791809"/>
          </a:xfrm>
        </p:spPr>
        <p:txBody>
          <a:bodyPr/>
          <a:lstStyle/>
          <a:p>
            <a:pPr algn="ctr"/>
            <a:r>
              <a:rPr lang="en-GB" b="1" u="sng" cap="none" dirty="0" smtClean="0">
                <a:latin typeface="Comic Sans MS" panose="030F0702030302020204" pitchFamily="66" charset="0"/>
              </a:rPr>
              <a:t>Challenge 1</a:t>
            </a:r>
          </a:p>
          <a:p>
            <a:pPr algn="ctr"/>
            <a:r>
              <a:rPr lang="en-GB" cap="none" dirty="0" smtClean="0">
                <a:latin typeface="Comic Sans MS" panose="030F0702030302020204" pitchFamily="66" charset="0"/>
              </a:rPr>
              <a:t>Blindfold your child and give them two objects that would fit in their balance scale.  Children must predict which is the heaviest and which is the lightest.  Take off </a:t>
            </a:r>
            <a:r>
              <a:rPr lang="en-GB" cap="none" smtClean="0">
                <a:latin typeface="Comic Sans MS" panose="030F0702030302020204" pitchFamily="66" charset="0"/>
              </a:rPr>
              <a:t>the blindfold  </a:t>
            </a:r>
            <a:r>
              <a:rPr lang="en-GB" cap="none" dirty="0" smtClean="0">
                <a:latin typeface="Comic Sans MS" panose="030F0702030302020204" pitchFamily="66" charset="0"/>
              </a:rPr>
              <a:t>so your child can now see the objects and  test them in their balance scale.</a:t>
            </a:r>
          </a:p>
          <a:p>
            <a:pPr algn="ctr"/>
            <a:r>
              <a:rPr lang="en-GB" b="1" u="sng" cap="none" dirty="0" smtClean="0">
                <a:latin typeface="Comic Sans MS" panose="030F0702030302020204" pitchFamily="66" charset="0"/>
              </a:rPr>
              <a:t>Challenge 2</a:t>
            </a:r>
            <a:endParaRPr lang="en-GB" cap="none" dirty="0" smtClean="0">
              <a:latin typeface="Comic Sans MS" panose="030F0702030302020204" pitchFamily="66" charset="0"/>
            </a:endParaRPr>
          </a:p>
          <a:p>
            <a:pPr algn="ctr"/>
            <a:r>
              <a:rPr lang="en-GB" cap="none" dirty="0" smtClean="0">
                <a:latin typeface="Comic Sans MS" panose="030F0702030302020204" pitchFamily="66" charset="0"/>
              </a:rPr>
              <a:t>Try and find objects that make the balance scale ‘balanced’ or ‘the same’.</a:t>
            </a:r>
            <a:endParaRPr lang="en-GB" cap="none" dirty="0">
              <a:latin typeface="Comic Sans MS" panose="030F0702030302020204" pitchFamily="66" charset="0"/>
            </a:endParaRPr>
          </a:p>
        </p:txBody>
      </p:sp>
      <p:pic>
        <p:nvPicPr>
          <p:cNvPr id="6" name="Picture 5"/>
          <p:cNvPicPr>
            <a:picLocks noChangeAspect="1"/>
          </p:cNvPicPr>
          <p:nvPr/>
        </p:nvPicPr>
        <p:blipFill>
          <a:blip r:embed="rId4"/>
          <a:stretch>
            <a:fillRect/>
          </a:stretch>
        </p:blipFill>
        <p:spPr>
          <a:xfrm>
            <a:off x="3174756" y="4554049"/>
            <a:ext cx="2343150" cy="1600690"/>
          </a:xfrm>
          <a:prstGeom prst="rect">
            <a:avLst/>
          </a:prstGeom>
        </p:spPr>
      </p:pic>
      <p:pic>
        <p:nvPicPr>
          <p:cNvPr id="7" name="Picture 6"/>
          <p:cNvPicPr>
            <a:picLocks noChangeAspect="1"/>
          </p:cNvPicPr>
          <p:nvPr/>
        </p:nvPicPr>
        <p:blipFill>
          <a:blip r:embed="rId5"/>
          <a:stretch>
            <a:fillRect/>
          </a:stretch>
        </p:blipFill>
        <p:spPr>
          <a:xfrm>
            <a:off x="7345114" y="4554049"/>
            <a:ext cx="2352801" cy="1600689"/>
          </a:xfrm>
          <a:prstGeom prst="rect">
            <a:avLst/>
          </a:prstGeom>
        </p:spPr>
      </p:pic>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2445777037"/>
      </p:ext>
    </p:extLst>
  </p:cSld>
  <p:clrMapOvr>
    <a:masterClrMapping/>
  </p:clrMapOvr>
  <mc:AlternateContent xmlns:mc="http://schemas.openxmlformats.org/markup-compatibility/2006" xmlns:p14="http://schemas.microsoft.com/office/powerpoint/2010/main">
    <mc:Choice Requires="p14">
      <p:transition spd="slow" p14:dur="2000" advTm="73661"/>
    </mc:Choice>
    <mc:Fallback xmlns="">
      <p:transition spd="slow" advTm="7366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76424" y="545123"/>
            <a:ext cx="8791575" cy="931985"/>
          </a:xfrm>
        </p:spPr>
        <p:txBody>
          <a:bodyPr/>
          <a:lstStyle/>
          <a:p>
            <a:pPr algn="ctr"/>
            <a:r>
              <a:rPr lang="en-GB" cap="none" dirty="0">
                <a:solidFill>
                  <a:prstClr val="white"/>
                </a:solidFill>
                <a:latin typeface="Comic Sans MS" panose="030F0702030302020204" pitchFamily="66" charset="0"/>
              </a:rPr>
              <a:t>Reading Linked to Maths</a:t>
            </a:r>
            <a:endParaRPr lang="en-GB" dirty="0"/>
          </a:p>
        </p:txBody>
      </p:sp>
      <p:sp>
        <p:nvSpPr>
          <p:cNvPr id="3" name="Subtitle 2"/>
          <p:cNvSpPr>
            <a:spLocks noGrp="1"/>
          </p:cNvSpPr>
          <p:nvPr>
            <p:ph type="subTitle" idx="1"/>
          </p:nvPr>
        </p:nvSpPr>
        <p:spPr>
          <a:xfrm>
            <a:off x="1876424" y="1477107"/>
            <a:ext cx="8791575" cy="4967655"/>
          </a:xfrm>
        </p:spPr>
        <p:txBody>
          <a:bodyPr/>
          <a:lstStyle/>
          <a:p>
            <a:pPr lvl="0" algn="ctr"/>
            <a:r>
              <a:rPr lang="en-GB" cap="none" dirty="0" smtClean="0">
                <a:solidFill>
                  <a:srgbClr val="D8FC68"/>
                </a:solidFill>
                <a:latin typeface="Comic Sans MS" panose="030F0702030302020204" pitchFamily="66" charset="0"/>
              </a:rPr>
              <a:t>‘Balancing Act’,  </a:t>
            </a:r>
            <a:r>
              <a:rPr lang="en-GB" cap="none" dirty="0">
                <a:solidFill>
                  <a:srgbClr val="D8FC68"/>
                </a:solidFill>
                <a:latin typeface="Comic Sans MS" panose="030F0702030302020204" pitchFamily="66" charset="0"/>
              </a:rPr>
              <a:t>by </a:t>
            </a:r>
            <a:r>
              <a:rPr lang="en-GB" cap="none" dirty="0" smtClean="0">
                <a:solidFill>
                  <a:srgbClr val="D8FC68"/>
                </a:solidFill>
                <a:latin typeface="Comic Sans MS" panose="030F0702030302020204" pitchFamily="66" charset="0"/>
              </a:rPr>
              <a:t>Ellen Stoll Walsh is </a:t>
            </a:r>
            <a:r>
              <a:rPr lang="en-GB" cap="none" dirty="0">
                <a:solidFill>
                  <a:srgbClr val="D8FC68"/>
                </a:solidFill>
                <a:latin typeface="Comic Sans MS" panose="030F0702030302020204" pitchFamily="66" charset="0"/>
              </a:rPr>
              <a:t>a really fun book linked to </a:t>
            </a:r>
            <a:r>
              <a:rPr lang="en-GB" cap="none" dirty="0" smtClean="0">
                <a:solidFill>
                  <a:srgbClr val="D8FC68"/>
                </a:solidFill>
                <a:latin typeface="Comic Sans MS" panose="030F0702030302020204" pitchFamily="66" charset="0"/>
              </a:rPr>
              <a:t>our topic on weight.  </a:t>
            </a:r>
            <a:r>
              <a:rPr lang="en-GB" cap="none" dirty="0">
                <a:solidFill>
                  <a:srgbClr val="D8FC68"/>
                </a:solidFill>
                <a:latin typeface="Comic Sans MS" panose="030F0702030302020204" pitchFamily="66" charset="0"/>
              </a:rPr>
              <a:t>If you would like to listen to the story click on the link below</a:t>
            </a:r>
            <a:r>
              <a:rPr lang="en-GB" cap="none" dirty="0" smtClean="0">
                <a:solidFill>
                  <a:srgbClr val="D8FC68"/>
                </a:solidFill>
                <a:latin typeface="Comic Sans MS" panose="030F0702030302020204" pitchFamily="66" charset="0"/>
              </a:rPr>
              <a:t>.</a:t>
            </a:r>
          </a:p>
          <a:p>
            <a:pPr lvl="0" algn="ctr"/>
            <a:r>
              <a:rPr lang="en-GB" cap="none" dirty="0" smtClean="0">
                <a:solidFill>
                  <a:srgbClr val="D8FC68"/>
                </a:solidFill>
                <a:latin typeface="Comic Sans MS" panose="030F0702030302020204" pitchFamily="66" charset="0"/>
                <a:hlinkClick r:id="rId4"/>
              </a:rPr>
              <a:t>https</a:t>
            </a:r>
            <a:r>
              <a:rPr lang="en-GB" cap="none" dirty="0">
                <a:solidFill>
                  <a:srgbClr val="D8FC68"/>
                </a:solidFill>
                <a:latin typeface="Comic Sans MS" panose="030F0702030302020204" pitchFamily="66" charset="0"/>
                <a:hlinkClick r:id="rId4"/>
              </a:rPr>
              <a:t>://</a:t>
            </a:r>
            <a:r>
              <a:rPr lang="en-GB" cap="none" dirty="0" smtClean="0">
                <a:solidFill>
                  <a:srgbClr val="D8FC68"/>
                </a:solidFill>
                <a:latin typeface="Comic Sans MS" panose="030F0702030302020204" pitchFamily="66" charset="0"/>
                <a:hlinkClick r:id="rId4"/>
              </a:rPr>
              <a:t>www.youtube.com/watch?v=EkpJtf5QOsQ</a:t>
            </a:r>
            <a:endParaRPr lang="en-GB" cap="none" dirty="0" smtClean="0">
              <a:solidFill>
                <a:srgbClr val="D8FC68"/>
              </a:solidFill>
              <a:latin typeface="Comic Sans MS" panose="030F0702030302020204" pitchFamily="66" charset="0"/>
            </a:endParaRPr>
          </a:p>
          <a:p>
            <a:pPr lvl="0" algn="ctr"/>
            <a:endParaRPr lang="en-GB" cap="none" dirty="0">
              <a:solidFill>
                <a:srgbClr val="D8FC68"/>
              </a:solidFill>
              <a:latin typeface="Comic Sans MS" panose="030F0702030302020204" pitchFamily="66" charset="0"/>
            </a:endParaRPr>
          </a:p>
          <a:p>
            <a:pPr lvl="0" algn="ctr"/>
            <a:endParaRPr lang="en-GB" cap="none" dirty="0">
              <a:solidFill>
                <a:srgbClr val="D8FC68"/>
              </a:solidFill>
              <a:latin typeface="Comic Sans MS" panose="030F0702030302020204" pitchFamily="66" charset="0"/>
            </a:endParaRPr>
          </a:p>
          <a:p>
            <a:endParaRPr lang="en-GB" dirty="0"/>
          </a:p>
        </p:txBody>
      </p:sp>
      <p:pic>
        <p:nvPicPr>
          <p:cNvPr id="4" name="Picture 3"/>
          <p:cNvPicPr>
            <a:picLocks noChangeAspect="1"/>
          </p:cNvPicPr>
          <p:nvPr/>
        </p:nvPicPr>
        <p:blipFill>
          <a:blip r:embed="rId5"/>
          <a:stretch>
            <a:fillRect/>
          </a:stretch>
        </p:blipFill>
        <p:spPr>
          <a:xfrm>
            <a:off x="4469788" y="3683978"/>
            <a:ext cx="3604846" cy="2101361"/>
          </a:xfrm>
          <a:prstGeom prst="rect">
            <a:avLst/>
          </a:prstGeom>
        </p:spPr>
      </p:pic>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452480042"/>
      </p:ext>
    </p:extLst>
  </p:cSld>
  <p:clrMapOvr>
    <a:masterClrMapping/>
  </p:clrMapOvr>
  <mc:AlternateContent xmlns:mc="http://schemas.openxmlformats.org/markup-compatibility/2006" xmlns:p14="http://schemas.microsoft.com/office/powerpoint/2010/main">
    <mc:Choice Requires="p14">
      <p:transition spd="slow" p14:dur="2000" advTm="18091"/>
    </mc:Choice>
    <mc:Fallback xmlns="">
      <p:transition spd="slow" advTm="1809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2B5F27"/>
      </a:dk2>
      <a:lt2>
        <a:srgbClr val="D8FC68"/>
      </a:lt2>
      <a:accent1>
        <a:srgbClr val="DDC855"/>
      </a:accent1>
      <a:accent2>
        <a:srgbClr val="FCA03D"/>
      </a:accent2>
      <a:accent3>
        <a:srgbClr val="E36439"/>
      </a:accent3>
      <a:accent4>
        <a:srgbClr val="C2935B"/>
      </a:accent4>
      <a:accent5>
        <a:srgbClr val="88C25C"/>
      </a:accent5>
      <a:accent6>
        <a:srgbClr val="BFCC86"/>
      </a:accent6>
      <a:hlink>
        <a:srgbClr val="FFCE23"/>
      </a:hlink>
      <a:folHlink>
        <a:srgbClr val="FDEB86"/>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82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97ECCC31-8429-4523-BE8D-8F09B7A4D46D}"/>
    </a:ext>
  </a:extLst>
</a:theme>
</file>

<file path=docProps/app.xml><?xml version="1.0" encoding="utf-8"?>
<Properties xmlns="http://schemas.openxmlformats.org/officeDocument/2006/extended-properties" xmlns:vt="http://schemas.openxmlformats.org/officeDocument/2006/docPropsVTypes">
  <Template>TM04033919[[fn=Circuit]]</Template>
  <TotalTime>91</TotalTime>
  <Words>445</Words>
  <Application>Microsoft Office PowerPoint</Application>
  <PresentationFormat>Widescreen</PresentationFormat>
  <Paragraphs>43</Paragraphs>
  <Slides>8</Slides>
  <Notes>0</Notes>
  <HiddenSlides>0</HiddenSlides>
  <MMClips>8</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Calibri</vt:lpstr>
      <vt:lpstr>Comic Sans MS</vt:lpstr>
      <vt:lpstr>Times New Roman</vt:lpstr>
      <vt:lpstr>Trebuchet MS</vt:lpstr>
      <vt:lpstr>Tw Cen MT</vt:lpstr>
      <vt:lpstr>Circuit</vt:lpstr>
      <vt:lpstr>Tuesday 19th January</vt:lpstr>
      <vt:lpstr>Key Teaching Points</vt:lpstr>
      <vt:lpstr>Today’s Maths Song</vt:lpstr>
      <vt:lpstr>Today’s Counting Challenge</vt:lpstr>
      <vt:lpstr>Today’s Outdoor Maths Challenge</vt:lpstr>
      <vt:lpstr>Today’s Indoor Maths Challenge</vt:lpstr>
      <vt:lpstr>Activity</vt:lpstr>
      <vt:lpstr>Reading Linked to Maths</vt:lpstr>
    </vt:vector>
  </TitlesOfParts>
  <Company>ALT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MacNeil</dc:creator>
  <cp:lastModifiedBy>Paula Candish</cp:lastModifiedBy>
  <cp:revision>12</cp:revision>
  <dcterms:created xsi:type="dcterms:W3CDTF">2021-01-11T21:59:33Z</dcterms:created>
  <dcterms:modified xsi:type="dcterms:W3CDTF">2021-01-18T12:02:03Z</dcterms:modified>
</cp:coreProperties>
</file>