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2/1/2021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hyperlink" Target="https://www.youtube.com/watch?v=WfilGMOb9rw"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hyperlink" Target="https://www.youtube.com/watch?v=qi8_BWg8W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395655"/>
            <a:ext cx="8791575" cy="852853"/>
          </a:xfrm>
        </p:spPr>
        <p:txBody>
          <a:bodyPr/>
          <a:lstStyle/>
          <a:p>
            <a:pPr algn="ctr"/>
            <a:r>
              <a:rPr lang="en-GB" sz="3200" cap="none" dirty="0" smtClean="0">
                <a:solidFill>
                  <a:srgbClr val="EBEBEB"/>
                </a:solidFill>
                <a:effectLst/>
                <a:latin typeface="Comic Sans MS" panose="030F0702030302020204" pitchFamily="66" charset="0"/>
              </a:rPr>
              <a:t>    Tuesday 2</a:t>
            </a:r>
            <a:r>
              <a:rPr lang="en-GB" sz="3200" cap="none" baseline="30000" dirty="0" smtClean="0">
                <a:solidFill>
                  <a:srgbClr val="EBEBEB"/>
                </a:solidFill>
                <a:effectLst/>
                <a:latin typeface="Comic Sans MS" panose="030F0702030302020204" pitchFamily="66" charset="0"/>
              </a:rPr>
              <a:t>nd</a:t>
            </a:r>
            <a:r>
              <a:rPr lang="en-GB" sz="3200" cap="none" dirty="0" smtClean="0">
                <a:solidFill>
                  <a:srgbClr val="EBEBEB"/>
                </a:solidFill>
                <a:effectLst/>
                <a:latin typeface="Comic Sans MS" panose="030F0702030302020204" pitchFamily="66" charset="0"/>
              </a:rPr>
              <a:t> February</a:t>
            </a:r>
            <a:endParaRPr lang="en-GB" dirty="0"/>
          </a:p>
        </p:txBody>
      </p:sp>
      <p:sp>
        <p:nvSpPr>
          <p:cNvPr id="3" name="Subtitle 2"/>
          <p:cNvSpPr>
            <a:spLocks noGrp="1"/>
          </p:cNvSpPr>
          <p:nvPr>
            <p:ph type="subTitle" idx="1"/>
          </p:nvPr>
        </p:nvSpPr>
        <p:spPr>
          <a:xfrm>
            <a:off x="1876424" y="1565031"/>
            <a:ext cx="9404107" cy="4510454"/>
          </a:xfrm>
        </p:spPr>
        <p:txBody>
          <a:bodyPr/>
          <a:lstStyle/>
          <a:p>
            <a:pPr lvl="0" algn="ctr"/>
            <a:r>
              <a:rPr lang="en-GB" sz="6000" dirty="0" smtClean="0">
                <a:solidFill>
                  <a:srgbClr val="D8FC68"/>
                </a:solidFill>
                <a:latin typeface="Comic Sans MS" panose="030F0702030302020204" pitchFamily="66" charset="0"/>
              </a:rPr>
              <a:t>Maths</a:t>
            </a:r>
          </a:p>
          <a:p>
            <a:pPr lvl="0" algn="ctr"/>
            <a:r>
              <a:rPr lang="en-GB" cap="none" dirty="0">
                <a:solidFill>
                  <a:srgbClr val="D8FC68"/>
                </a:solidFill>
                <a:latin typeface="Comic Sans MS" panose="030F0702030302020204" pitchFamily="66" charset="0"/>
              </a:rPr>
              <a:t>T</a:t>
            </a:r>
            <a:r>
              <a:rPr lang="en-GB" cap="none" dirty="0" smtClean="0">
                <a:solidFill>
                  <a:srgbClr val="D8FC68"/>
                </a:solidFill>
                <a:latin typeface="Comic Sans MS" panose="030F0702030302020204" pitchFamily="66" charset="0"/>
              </a:rPr>
              <a:t>his week’s focus: Combining two groups</a:t>
            </a:r>
          </a:p>
          <a:p>
            <a:endParaRPr lang="en-GB" dirty="0"/>
          </a:p>
        </p:txBody>
      </p:sp>
      <p:pic>
        <p:nvPicPr>
          <p:cNvPr id="7" name="Picture 6"/>
          <p:cNvPicPr>
            <a:picLocks noChangeAspect="1"/>
          </p:cNvPicPr>
          <p:nvPr/>
        </p:nvPicPr>
        <p:blipFill>
          <a:blip r:embed="rId4"/>
          <a:stretch>
            <a:fillRect/>
          </a:stretch>
        </p:blipFill>
        <p:spPr>
          <a:xfrm>
            <a:off x="2620473" y="3692036"/>
            <a:ext cx="2466975" cy="1847850"/>
          </a:xfrm>
          <a:prstGeom prst="rect">
            <a:avLst/>
          </a:prstGeom>
        </p:spPr>
      </p:pic>
      <p:pic>
        <p:nvPicPr>
          <p:cNvPr id="9" name="Picture 8"/>
          <p:cNvPicPr>
            <a:picLocks noChangeAspect="1"/>
          </p:cNvPicPr>
          <p:nvPr/>
        </p:nvPicPr>
        <p:blipFill>
          <a:blip r:embed="rId5"/>
          <a:stretch>
            <a:fillRect/>
          </a:stretch>
        </p:blipFill>
        <p:spPr>
          <a:xfrm>
            <a:off x="5353464" y="3881865"/>
            <a:ext cx="2524259" cy="1468192"/>
          </a:xfrm>
          <a:prstGeom prst="rect">
            <a:avLst/>
          </a:prstGeom>
        </p:spPr>
      </p:pic>
      <p:pic>
        <p:nvPicPr>
          <p:cNvPr id="10" name="Picture 9"/>
          <p:cNvPicPr>
            <a:picLocks noChangeAspect="1"/>
          </p:cNvPicPr>
          <p:nvPr/>
        </p:nvPicPr>
        <p:blipFill>
          <a:blip r:embed="rId6"/>
          <a:stretch>
            <a:fillRect/>
          </a:stretch>
        </p:blipFill>
        <p:spPr>
          <a:xfrm>
            <a:off x="8143739" y="3692036"/>
            <a:ext cx="2495550" cy="18478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31166558"/>
      </p:ext>
    </p:extLst>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545123"/>
            <a:ext cx="8791575" cy="931985"/>
          </a:xfrm>
        </p:spPr>
        <p:txBody>
          <a:bodyPr/>
          <a:lstStyle/>
          <a:p>
            <a:pPr algn="ctr"/>
            <a:r>
              <a:rPr lang="en-GB" cap="none" dirty="0">
                <a:solidFill>
                  <a:prstClr val="white"/>
                </a:solidFill>
                <a:latin typeface="Comic Sans MS" panose="030F0702030302020204" pitchFamily="66" charset="0"/>
              </a:rPr>
              <a:t>Reading Linked to Maths</a:t>
            </a:r>
            <a:endParaRPr lang="en-GB" dirty="0"/>
          </a:p>
        </p:txBody>
      </p:sp>
      <p:sp>
        <p:nvSpPr>
          <p:cNvPr id="3" name="Subtitle 2"/>
          <p:cNvSpPr>
            <a:spLocks noGrp="1"/>
          </p:cNvSpPr>
          <p:nvPr>
            <p:ph type="subTitle" idx="1"/>
          </p:nvPr>
        </p:nvSpPr>
        <p:spPr>
          <a:xfrm>
            <a:off x="1876424" y="1477107"/>
            <a:ext cx="8791575" cy="5164993"/>
          </a:xfrm>
        </p:spPr>
        <p:txBody>
          <a:bodyPr/>
          <a:lstStyle/>
          <a:p>
            <a:pPr lvl="0" algn="ctr"/>
            <a:r>
              <a:rPr lang="en-GB" cap="none" dirty="0" smtClean="0">
                <a:solidFill>
                  <a:srgbClr val="D8FC68"/>
                </a:solidFill>
                <a:latin typeface="Comic Sans MS" panose="030F0702030302020204" pitchFamily="66" charset="0"/>
              </a:rPr>
              <a:t>‘One is a snail and ten is a crab’.   This </a:t>
            </a:r>
            <a:r>
              <a:rPr lang="en-GB" cap="none" dirty="0">
                <a:solidFill>
                  <a:srgbClr val="D8FC68"/>
                </a:solidFill>
                <a:latin typeface="Comic Sans MS" panose="030F0702030302020204" pitchFamily="66" charset="0"/>
              </a:rPr>
              <a:t>book is based on </a:t>
            </a:r>
            <a:r>
              <a:rPr lang="en-GB" cap="none">
                <a:solidFill>
                  <a:srgbClr val="D8FC68"/>
                </a:solidFill>
                <a:latin typeface="Comic Sans MS" panose="030F0702030302020204" pitchFamily="66" charset="0"/>
              </a:rPr>
              <a:t>the </a:t>
            </a:r>
            <a:r>
              <a:rPr lang="en-GB" cap="none" smtClean="0">
                <a:solidFill>
                  <a:srgbClr val="D8FC68"/>
                </a:solidFill>
                <a:latin typeface="Comic Sans MS" panose="030F0702030302020204" pitchFamily="66" charset="0"/>
              </a:rPr>
              <a:t>simple, </a:t>
            </a:r>
            <a:r>
              <a:rPr lang="en-GB" cap="none" dirty="0">
                <a:solidFill>
                  <a:srgbClr val="D8FC68"/>
                </a:solidFill>
                <a:latin typeface="Comic Sans MS" panose="030F0702030302020204" pitchFamily="66" charset="0"/>
              </a:rPr>
              <a:t>but clever </a:t>
            </a:r>
            <a:r>
              <a:rPr lang="en-GB" cap="none" dirty="0" smtClean="0">
                <a:solidFill>
                  <a:srgbClr val="D8FC68"/>
                </a:solidFill>
                <a:latin typeface="Comic Sans MS" panose="030F0702030302020204" pitchFamily="66" charset="0"/>
              </a:rPr>
              <a:t>idea </a:t>
            </a:r>
            <a:r>
              <a:rPr lang="en-GB" cap="none" dirty="0">
                <a:solidFill>
                  <a:srgbClr val="D8FC68"/>
                </a:solidFill>
                <a:latin typeface="Comic Sans MS" panose="030F0702030302020204" pitchFamily="66" charset="0"/>
              </a:rPr>
              <a:t>of adding the number of feet different animals have, alone or </a:t>
            </a:r>
            <a:r>
              <a:rPr lang="en-GB" cap="none" dirty="0" smtClean="0">
                <a:solidFill>
                  <a:srgbClr val="D8FC68"/>
                </a:solidFill>
                <a:latin typeface="Comic Sans MS" panose="030F0702030302020204" pitchFamily="66" charset="0"/>
              </a:rPr>
              <a:t>together.  If you would like to listen to the story click on the link below.</a:t>
            </a:r>
          </a:p>
          <a:p>
            <a:pPr lvl="0" algn="ctr"/>
            <a:r>
              <a:rPr lang="en-GB" cap="none" dirty="0">
                <a:solidFill>
                  <a:srgbClr val="D8FC68"/>
                </a:solidFill>
                <a:latin typeface="Comic Sans MS" panose="030F0702030302020204" pitchFamily="66" charset="0"/>
                <a:hlinkClick r:id="rId4"/>
              </a:rPr>
              <a:t>https://</a:t>
            </a:r>
            <a:r>
              <a:rPr lang="en-GB" cap="none" dirty="0" smtClean="0">
                <a:solidFill>
                  <a:srgbClr val="D8FC68"/>
                </a:solidFill>
                <a:latin typeface="Comic Sans MS" panose="030F0702030302020204" pitchFamily="66" charset="0"/>
                <a:hlinkClick r:id="rId4"/>
              </a:rPr>
              <a:t>www.youtube.com/watch?v=WfilGMOb9rw</a:t>
            </a:r>
            <a:endParaRPr lang="en-GB" cap="none" dirty="0" smtClean="0">
              <a:solidFill>
                <a:srgbClr val="D8FC68"/>
              </a:solidFill>
              <a:latin typeface="Comic Sans MS" panose="030F0702030302020204" pitchFamily="66" charset="0"/>
            </a:endParaRPr>
          </a:p>
          <a:p>
            <a:pPr lvl="0" algn="ctr"/>
            <a:endParaRPr lang="en-GB" cap="none" dirty="0">
              <a:solidFill>
                <a:srgbClr val="D8FC68"/>
              </a:solidFill>
              <a:latin typeface="Comic Sans MS" panose="030F0702030302020204" pitchFamily="66" charset="0"/>
            </a:endParaRPr>
          </a:p>
          <a:p>
            <a:pPr lvl="0" algn="ctr"/>
            <a:endParaRPr lang="en-GB" cap="none" dirty="0">
              <a:solidFill>
                <a:srgbClr val="D8FC68"/>
              </a:solidFill>
              <a:latin typeface="Comic Sans MS" panose="030F0702030302020204" pitchFamily="66" charset="0"/>
            </a:endParaRPr>
          </a:p>
          <a:p>
            <a:endParaRPr lang="en-GB" dirty="0"/>
          </a:p>
        </p:txBody>
      </p:sp>
      <p:pic>
        <p:nvPicPr>
          <p:cNvPr id="5" name="Picture 4"/>
          <p:cNvPicPr>
            <a:picLocks noChangeAspect="1"/>
          </p:cNvPicPr>
          <p:nvPr/>
        </p:nvPicPr>
        <p:blipFill>
          <a:blip r:embed="rId5"/>
          <a:stretch>
            <a:fillRect/>
          </a:stretch>
        </p:blipFill>
        <p:spPr>
          <a:xfrm>
            <a:off x="4930287" y="3911478"/>
            <a:ext cx="2190750" cy="197167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8089222"/>
      </p:ext>
    </p:extLst>
  </p:cSld>
  <p:clrMapOvr>
    <a:masterClrMapping/>
  </p:clrMapOvr>
  <mc:AlternateContent xmlns:mc="http://schemas.openxmlformats.org/markup-compatibility/2006" xmlns:p14="http://schemas.microsoft.com/office/powerpoint/2010/main">
    <mc:Choice Requires="p14">
      <p:transition spd="slow" p14:dur="2000" advTm="23383"/>
    </mc:Choice>
    <mc:Fallback xmlns="">
      <p:transition spd="slow" advTm="2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589085"/>
            <a:ext cx="9254638" cy="756138"/>
          </a:xfrm>
        </p:spPr>
        <p:txBody>
          <a:bodyPr>
            <a:normAutofit/>
          </a:bodyPr>
          <a:lstStyle/>
          <a:p>
            <a:pPr algn="ctr"/>
            <a:r>
              <a:rPr lang="en-GB" sz="3200" cap="none" dirty="0" smtClean="0">
                <a:solidFill>
                  <a:srgbClr val="EBEBEB"/>
                </a:solidFill>
                <a:effectLst/>
                <a:latin typeface="Comic Sans MS" panose="030F0702030302020204" pitchFamily="66" charset="0"/>
              </a:rPr>
              <a:t>Key teaching </a:t>
            </a:r>
            <a:r>
              <a:rPr lang="en-GB" sz="3200" cap="none" dirty="0">
                <a:solidFill>
                  <a:srgbClr val="EBEBEB"/>
                </a:solidFill>
                <a:effectLst/>
                <a:latin typeface="Comic Sans MS" panose="030F0702030302020204" pitchFamily="66" charset="0"/>
              </a:rPr>
              <a:t>p</a:t>
            </a:r>
            <a:r>
              <a:rPr lang="en-GB" sz="3200" cap="none" dirty="0" smtClean="0">
                <a:solidFill>
                  <a:srgbClr val="EBEBEB"/>
                </a:solidFill>
                <a:effectLst/>
                <a:latin typeface="Comic Sans MS" panose="030F0702030302020204" pitchFamily="66" charset="0"/>
              </a:rPr>
              <a:t>oints for combining two groups</a:t>
            </a:r>
            <a:endParaRPr lang="en-GB" dirty="0"/>
          </a:p>
        </p:txBody>
      </p:sp>
      <p:sp>
        <p:nvSpPr>
          <p:cNvPr id="3" name="Subtitle 2"/>
          <p:cNvSpPr>
            <a:spLocks noGrp="1"/>
          </p:cNvSpPr>
          <p:nvPr>
            <p:ph type="subTitle" idx="1"/>
          </p:nvPr>
        </p:nvSpPr>
        <p:spPr>
          <a:xfrm>
            <a:off x="2078647" y="1468315"/>
            <a:ext cx="8791575" cy="4950070"/>
          </a:xfrm>
        </p:spPr>
        <p:txBody>
          <a:bodyPr>
            <a:normAutofit lnSpcReduction="10000"/>
          </a:bodyPr>
          <a:lstStyle/>
          <a:p>
            <a:r>
              <a:rPr lang="en-GB" b="1" u="sng" cap="none" dirty="0">
                <a:effectLst/>
                <a:latin typeface="Comic Sans MS" panose="030F0702030302020204" pitchFamily="66" charset="0"/>
              </a:rPr>
              <a:t>K</a:t>
            </a:r>
            <a:r>
              <a:rPr lang="en-GB" b="1" u="sng" cap="none" dirty="0" smtClean="0">
                <a:effectLst/>
                <a:latin typeface="Comic Sans MS" panose="030F0702030302020204" pitchFamily="66" charset="0"/>
              </a:rPr>
              <a:t>ey Concepts</a:t>
            </a:r>
          </a:p>
          <a:p>
            <a:pPr marL="342900" indent="-342900">
              <a:buFont typeface="Arial" panose="020B0604020202020204" pitchFamily="34" charset="0"/>
              <a:buChar char="•"/>
            </a:pPr>
            <a:r>
              <a:rPr lang="en-GB" cap="none" dirty="0" smtClean="0">
                <a:solidFill>
                  <a:srgbClr val="FF0000"/>
                </a:solidFill>
                <a:effectLst/>
                <a:latin typeface="Comic Sans MS" panose="030F0702030302020204" pitchFamily="66" charset="0"/>
              </a:rPr>
              <a:t>Children </a:t>
            </a:r>
            <a:r>
              <a:rPr lang="en-GB" cap="none" dirty="0">
                <a:solidFill>
                  <a:srgbClr val="FF0000"/>
                </a:solidFill>
                <a:effectLst/>
                <a:latin typeface="Comic Sans MS" panose="030F0702030302020204" pitchFamily="66" charset="0"/>
              </a:rPr>
              <a:t>need to learn to add by counting on, as opposed to counting </a:t>
            </a:r>
            <a:r>
              <a:rPr lang="en-GB" cap="none" dirty="0" smtClean="0">
                <a:solidFill>
                  <a:srgbClr val="FF0000"/>
                </a:solidFill>
                <a:effectLst/>
                <a:latin typeface="Comic Sans MS" panose="030F0702030302020204" pitchFamily="66" charset="0"/>
              </a:rPr>
              <a:t>all. This means saying </a:t>
            </a:r>
            <a:r>
              <a:rPr lang="en-GB" cap="none" dirty="0">
                <a:solidFill>
                  <a:srgbClr val="FF0000"/>
                </a:solidFill>
                <a:effectLst/>
                <a:latin typeface="Comic Sans MS" panose="030F0702030302020204" pitchFamily="66" charset="0"/>
              </a:rPr>
              <a:t>the next few </a:t>
            </a:r>
            <a:r>
              <a:rPr lang="en-GB" cap="none" dirty="0" smtClean="0">
                <a:solidFill>
                  <a:srgbClr val="FF0000"/>
                </a:solidFill>
                <a:effectLst/>
                <a:latin typeface="Comic Sans MS" panose="030F0702030302020204" pitchFamily="66" charset="0"/>
              </a:rPr>
              <a:t>numbers rather </a:t>
            </a:r>
            <a:r>
              <a:rPr lang="en-GB" cap="none" dirty="0">
                <a:solidFill>
                  <a:srgbClr val="FF0000"/>
                </a:solidFill>
                <a:effectLst/>
                <a:latin typeface="Comic Sans MS" panose="030F0702030302020204" pitchFamily="66" charset="0"/>
              </a:rPr>
              <a:t>than starting at 1, recounting the first number. </a:t>
            </a:r>
            <a:r>
              <a:rPr lang="en-GB" cap="none" dirty="0">
                <a:effectLst/>
                <a:latin typeface="Comic Sans MS" panose="030F0702030302020204" pitchFamily="66" charset="0"/>
              </a:rPr>
              <a:t>E.g. working out 5 add 2, by counting on from 5, saying 6, 7, rather than counting all 7 objects starting at 1 </a:t>
            </a:r>
            <a:r>
              <a:rPr lang="en-GB" cap="none" dirty="0" smtClean="0">
                <a:effectLst/>
                <a:latin typeface="Comic Sans MS" panose="030F0702030302020204" pitchFamily="66" charset="0"/>
              </a:rPr>
              <a:t>again.</a:t>
            </a:r>
          </a:p>
          <a:p>
            <a:pPr marL="342900" indent="-342900">
              <a:buFont typeface="Arial" panose="020B0604020202020204" pitchFamily="34" charset="0"/>
              <a:buChar char="•"/>
            </a:pPr>
            <a:r>
              <a:rPr lang="en-GB" cap="none" dirty="0" smtClean="0">
                <a:effectLst/>
                <a:latin typeface="Comic Sans MS" panose="030F0702030302020204" pitchFamily="66" charset="0"/>
              </a:rPr>
              <a:t>To </a:t>
            </a:r>
            <a:r>
              <a:rPr lang="en-GB" cap="none" dirty="0">
                <a:effectLst/>
                <a:latin typeface="Comic Sans MS" panose="030F0702030302020204" pitchFamily="66" charset="0"/>
              </a:rPr>
              <a:t>do this, children need to be fluent in counting on from any number, i.e. not only being able to recite numbers from 1.</a:t>
            </a:r>
          </a:p>
          <a:p>
            <a:pPr marL="342900" indent="-342900">
              <a:buFont typeface="Arial" panose="020B0604020202020204" pitchFamily="34" charset="0"/>
              <a:buChar char="•"/>
            </a:pPr>
            <a:r>
              <a:rPr lang="en-GB" cap="none" dirty="0" smtClean="0">
                <a:effectLst/>
                <a:latin typeface="Comic Sans MS" panose="030F0702030302020204" pitchFamily="66" charset="0"/>
              </a:rPr>
              <a:t>It </a:t>
            </a:r>
            <a:r>
              <a:rPr lang="en-GB" cap="none" dirty="0">
                <a:effectLst/>
                <a:latin typeface="Comic Sans MS" panose="030F0702030302020204" pitchFamily="66" charset="0"/>
              </a:rPr>
              <a:t>is helpful to keep the numbers children count on very small – 1, 2 and 3, and keeping to counting on 1 and 2 if they regress to counting all when adding 3. Counting all can be a difficult habit to break, and becomes very inefficient when progression to adding onto larger numbers, e.g. 24 + 3. </a:t>
            </a:r>
          </a:p>
          <a:p>
            <a:endParaRPr lang="en-GB" b="1" u="sng" cap="none" dirty="0" smtClean="0">
              <a:effectLst/>
              <a:latin typeface="Comic Sans MS" panose="030F0702030302020204" pitchFamily="66" charset="0"/>
            </a:endParaRPr>
          </a:p>
          <a:p>
            <a:endParaRPr lang="en-GB" cap="none"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46180861"/>
      </p:ext>
    </p:extLst>
  </p:cSld>
  <p:clrMapOvr>
    <a:masterClrMapping/>
  </p:clrMapOvr>
  <mc:AlternateContent xmlns:mc="http://schemas.openxmlformats.org/markup-compatibility/2006" xmlns:p14="http://schemas.microsoft.com/office/powerpoint/2010/main">
    <mc:Choice Requires="p14">
      <p:transition spd="slow" p14:dur="2000" advTm="30867"/>
    </mc:Choice>
    <mc:Fallback xmlns="">
      <p:transition spd="slow" advTm="3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589085"/>
            <a:ext cx="9254638" cy="756138"/>
          </a:xfrm>
        </p:spPr>
        <p:txBody>
          <a:bodyPr>
            <a:normAutofit/>
          </a:bodyPr>
          <a:lstStyle/>
          <a:p>
            <a:pPr algn="ctr"/>
            <a:r>
              <a:rPr lang="en-GB" sz="3200" cap="none" dirty="0" smtClean="0">
                <a:solidFill>
                  <a:srgbClr val="EBEBEB"/>
                </a:solidFill>
                <a:effectLst/>
                <a:latin typeface="Comic Sans MS" panose="030F0702030302020204" pitchFamily="66" charset="0"/>
              </a:rPr>
              <a:t>Key teaching </a:t>
            </a:r>
            <a:r>
              <a:rPr lang="en-GB" sz="3200" cap="none" dirty="0">
                <a:solidFill>
                  <a:srgbClr val="EBEBEB"/>
                </a:solidFill>
                <a:effectLst/>
                <a:latin typeface="Comic Sans MS" panose="030F0702030302020204" pitchFamily="66" charset="0"/>
              </a:rPr>
              <a:t>p</a:t>
            </a:r>
            <a:r>
              <a:rPr lang="en-GB" sz="3200" cap="none" dirty="0" smtClean="0">
                <a:solidFill>
                  <a:srgbClr val="EBEBEB"/>
                </a:solidFill>
                <a:effectLst/>
                <a:latin typeface="Comic Sans MS" panose="030F0702030302020204" pitchFamily="66" charset="0"/>
              </a:rPr>
              <a:t>oints for combining two groups</a:t>
            </a:r>
            <a:endParaRPr lang="en-GB" dirty="0"/>
          </a:p>
        </p:txBody>
      </p:sp>
      <p:sp>
        <p:nvSpPr>
          <p:cNvPr id="3" name="Subtitle 2"/>
          <p:cNvSpPr>
            <a:spLocks noGrp="1"/>
          </p:cNvSpPr>
          <p:nvPr>
            <p:ph type="subTitle" idx="1"/>
          </p:nvPr>
        </p:nvSpPr>
        <p:spPr>
          <a:xfrm>
            <a:off x="2078647" y="1468314"/>
            <a:ext cx="8791575" cy="5173785"/>
          </a:xfrm>
        </p:spPr>
        <p:txBody>
          <a:bodyPr>
            <a:normAutofit/>
          </a:bodyPr>
          <a:lstStyle/>
          <a:p>
            <a:r>
              <a:rPr lang="en-GB" sz="1500" b="1" u="sng" cap="none" dirty="0" smtClean="0">
                <a:effectLst/>
                <a:latin typeface="Comic Sans MS" panose="030F0702030302020204" pitchFamily="66" charset="0"/>
              </a:rPr>
              <a:t>Watch </a:t>
            </a:r>
            <a:r>
              <a:rPr lang="en-GB" sz="1500" b="1" u="sng" cap="none" dirty="0">
                <a:effectLst/>
                <a:latin typeface="Comic Sans MS" panose="030F0702030302020204" pitchFamily="66" charset="0"/>
              </a:rPr>
              <a:t>out for </a:t>
            </a:r>
            <a:r>
              <a:rPr lang="en-GB" sz="1500" b="1" u="sng" cap="none" dirty="0" smtClean="0">
                <a:effectLst/>
                <a:latin typeface="Comic Sans MS" panose="030F0702030302020204" pitchFamily="66" charset="0"/>
              </a:rPr>
              <a:t>children who:</a:t>
            </a:r>
            <a:endParaRPr lang="en-GB" sz="1500" b="1" u="sng" cap="none" dirty="0">
              <a:effectLst/>
              <a:latin typeface="Comic Sans MS" panose="030F0702030302020204" pitchFamily="66" charset="0"/>
            </a:endParaRPr>
          </a:p>
          <a:p>
            <a:pPr marL="342900" indent="-342900">
              <a:buFont typeface="Arial" panose="020B0604020202020204" pitchFamily="34" charset="0"/>
              <a:buChar char="•"/>
            </a:pPr>
            <a:r>
              <a:rPr lang="en-GB" sz="1500" cap="none" dirty="0">
                <a:effectLst/>
                <a:latin typeface="Comic Sans MS" panose="030F0702030302020204" pitchFamily="66" charset="0"/>
              </a:rPr>
              <a:t>S</a:t>
            </a:r>
            <a:r>
              <a:rPr lang="en-GB" sz="1500" cap="none" dirty="0" smtClean="0">
                <a:effectLst/>
                <a:latin typeface="Comic Sans MS" panose="030F0702030302020204" pitchFamily="66" charset="0"/>
              </a:rPr>
              <a:t>truggle </a:t>
            </a:r>
            <a:r>
              <a:rPr lang="en-GB" sz="1500" cap="none" dirty="0">
                <a:effectLst/>
                <a:latin typeface="Comic Sans MS" panose="030F0702030302020204" pitchFamily="66" charset="0"/>
              </a:rPr>
              <a:t>to count on. Give children extra </a:t>
            </a:r>
            <a:r>
              <a:rPr lang="en-GB" sz="1500" cap="none" dirty="0" smtClean="0">
                <a:effectLst/>
                <a:latin typeface="Comic Sans MS" panose="030F0702030302020204" pitchFamily="66" charset="0"/>
              </a:rPr>
              <a:t>practise </a:t>
            </a:r>
            <a:r>
              <a:rPr lang="en-GB" sz="1500" cap="none" dirty="0">
                <a:effectLst/>
                <a:latin typeface="Comic Sans MS" panose="030F0702030302020204" pitchFamily="66" charset="0"/>
              </a:rPr>
              <a:t>with reciting numbers from any number up to 10, and building up number tracks, so that they look for the next number. </a:t>
            </a:r>
          </a:p>
          <a:p>
            <a:pPr marL="342900" indent="-342900">
              <a:buFont typeface="Arial" panose="020B0604020202020204" pitchFamily="34" charset="0"/>
              <a:buChar char="•"/>
            </a:pPr>
            <a:r>
              <a:rPr lang="en-GB" sz="1500" cap="none" dirty="0">
                <a:effectLst/>
                <a:latin typeface="Comic Sans MS" panose="030F0702030302020204" pitchFamily="66" charset="0"/>
              </a:rPr>
              <a:t>P</a:t>
            </a:r>
            <a:r>
              <a:rPr lang="en-GB" sz="1500" cap="none" dirty="0" smtClean="0">
                <a:effectLst/>
                <a:latin typeface="Comic Sans MS" panose="030F0702030302020204" pitchFamily="66" charset="0"/>
              </a:rPr>
              <a:t>ersist </a:t>
            </a:r>
            <a:r>
              <a:rPr lang="en-GB" sz="1500" cap="none" dirty="0">
                <a:effectLst/>
                <a:latin typeface="Comic Sans MS" panose="030F0702030302020204" pitchFamily="66" charset="0"/>
              </a:rPr>
              <a:t>in counting all. Support them by:</a:t>
            </a:r>
          </a:p>
          <a:p>
            <a:pPr marL="342900" indent="-342900">
              <a:buFont typeface="Arial" panose="020B0604020202020204" pitchFamily="34" charset="0"/>
              <a:buChar char="•"/>
            </a:pPr>
            <a:r>
              <a:rPr lang="en-GB" sz="1500" cap="none" dirty="0" smtClean="0">
                <a:effectLst/>
                <a:latin typeface="Comic Sans MS" panose="030F0702030302020204" pitchFamily="66" charset="0"/>
              </a:rPr>
              <a:t>showing </a:t>
            </a:r>
            <a:r>
              <a:rPr lang="en-GB" sz="1500" cap="none" dirty="0">
                <a:effectLst/>
                <a:latin typeface="Comic Sans MS" panose="030F0702030302020204" pitchFamily="66" charset="0"/>
              </a:rPr>
              <a:t>the first number of cubes for example, then cover whilst you count on the extra cubes.</a:t>
            </a:r>
          </a:p>
          <a:p>
            <a:pPr marL="342900" indent="-342900">
              <a:buFont typeface="Arial" panose="020B0604020202020204" pitchFamily="34" charset="0"/>
              <a:buChar char="•"/>
            </a:pPr>
            <a:r>
              <a:rPr lang="en-GB" sz="1500" cap="none" dirty="0" smtClean="0">
                <a:effectLst/>
                <a:latin typeface="Comic Sans MS" panose="030F0702030302020204" pitchFamily="66" charset="0"/>
              </a:rPr>
              <a:t>limiting </a:t>
            </a:r>
            <a:r>
              <a:rPr lang="en-GB" sz="1500" cap="none" dirty="0">
                <a:effectLst/>
                <a:latin typeface="Comic Sans MS" panose="030F0702030302020204" pitchFamily="66" charset="0"/>
              </a:rPr>
              <a:t>the number being counted on to 1 or 2 until they are more confident. </a:t>
            </a:r>
          </a:p>
          <a:p>
            <a:pPr marL="342900" indent="-342900">
              <a:buFont typeface="Arial" panose="020B0604020202020204" pitchFamily="34" charset="0"/>
              <a:buChar char="•"/>
            </a:pPr>
            <a:r>
              <a:rPr lang="en-GB" sz="1500" cap="none" dirty="0" smtClean="0">
                <a:effectLst/>
                <a:latin typeface="Comic Sans MS" panose="030F0702030302020204" pitchFamily="66" charset="0"/>
              </a:rPr>
              <a:t>include </a:t>
            </a:r>
            <a:r>
              <a:rPr lang="en-GB" sz="1500" cap="none" dirty="0">
                <a:effectLst/>
                <a:latin typeface="Comic Sans MS" panose="030F0702030302020204" pitchFamily="66" charset="0"/>
              </a:rPr>
              <a:t>the first number in the sum when counting on, e.g. for 5 + 2, saying five, six, instead of six, seven. Support them by:</a:t>
            </a:r>
          </a:p>
          <a:p>
            <a:pPr marL="342900" indent="-342900">
              <a:buFont typeface="Arial" panose="020B0604020202020204" pitchFamily="34" charset="0"/>
              <a:buChar char="•"/>
            </a:pPr>
            <a:r>
              <a:rPr lang="en-GB" sz="1500" cap="none" dirty="0" smtClean="0">
                <a:effectLst/>
                <a:latin typeface="Comic Sans MS" panose="030F0702030302020204" pitchFamily="66" charset="0"/>
              </a:rPr>
              <a:t>placing </a:t>
            </a:r>
            <a:r>
              <a:rPr lang="en-GB" sz="1500" cap="none" dirty="0">
                <a:effectLst/>
                <a:latin typeface="Comic Sans MS" panose="030F0702030302020204" pitchFamily="66" charset="0"/>
              </a:rPr>
              <a:t>a counter on a number track to cover the starting number before counting on one or two as appropriate.</a:t>
            </a:r>
          </a:p>
          <a:p>
            <a:endParaRPr lang="en-GB" cap="none" dirty="0" smtClean="0">
              <a:effectLst/>
              <a:latin typeface="Comic Sans MS" panose="030F0702030302020204" pitchFamily="66" charset="0"/>
            </a:endParaRPr>
          </a:p>
          <a:p>
            <a:endParaRPr lang="en-GB" cap="none"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3385038" y="5405943"/>
            <a:ext cx="6444762" cy="91572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5545359"/>
      </p:ext>
    </p:extLst>
  </p:cSld>
  <p:clrMapOvr>
    <a:masterClrMapping/>
  </p:clrMapOvr>
  <mc:AlternateContent xmlns:mc="http://schemas.openxmlformats.org/markup-compatibility/2006" xmlns:p14="http://schemas.microsoft.com/office/powerpoint/2010/main">
    <mc:Choice Requires="p14">
      <p:transition spd="slow" p14:dur="2000" advTm="29053"/>
    </mc:Choice>
    <mc:Fallback xmlns="">
      <p:transition spd="slow" advTm="2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22031"/>
            <a:ext cx="8791575" cy="993531"/>
          </a:xfrm>
        </p:spPr>
        <p:txBody>
          <a:bodyPr/>
          <a:lstStyle/>
          <a:p>
            <a:pPr algn="ctr"/>
            <a:r>
              <a:rPr lang="en-GB" cap="none" dirty="0">
                <a:solidFill>
                  <a:prstClr val="white"/>
                </a:solidFill>
                <a:latin typeface="Comic Sans MS" panose="030F0702030302020204" pitchFamily="66" charset="0"/>
              </a:rPr>
              <a:t>Today’s </a:t>
            </a:r>
            <a:r>
              <a:rPr lang="en-GB" cap="none" dirty="0" smtClean="0">
                <a:solidFill>
                  <a:prstClr val="white"/>
                </a:solidFill>
                <a:latin typeface="Comic Sans MS" panose="030F0702030302020204" pitchFamily="66" charset="0"/>
              </a:rPr>
              <a:t>Maths </a:t>
            </a:r>
            <a:r>
              <a:rPr lang="en-GB" cap="none" dirty="0">
                <a:solidFill>
                  <a:prstClr val="white"/>
                </a:solidFill>
                <a:latin typeface="Comic Sans MS" panose="030F0702030302020204" pitchFamily="66" charset="0"/>
              </a:rPr>
              <a:t>Song</a:t>
            </a:r>
            <a:endParaRPr lang="en-GB" dirty="0">
              <a:latin typeface="Comic Sans MS" panose="030F0702030302020204" pitchFamily="66" charset="0"/>
            </a:endParaRPr>
          </a:p>
        </p:txBody>
      </p:sp>
      <p:sp>
        <p:nvSpPr>
          <p:cNvPr id="3" name="Subtitle 2"/>
          <p:cNvSpPr>
            <a:spLocks noGrp="1"/>
          </p:cNvSpPr>
          <p:nvPr>
            <p:ph type="subTitle" idx="1"/>
          </p:nvPr>
        </p:nvSpPr>
        <p:spPr>
          <a:xfrm>
            <a:off x="1876424" y="1521068"/>
            <a:ext cx="8791575" cy="5046786"/>
          </a:xfrm>
        </p:spPr>
        <p:txBody>
          <a:bodyPr/>
          <a:lstStyle/>
          <a:p>
            <a:pPr algn="ctr"/>
            <a:r>
              <a:rPr lang="en-GB" cap="none" dirty="0" smtClean="0">
                <a:solidFill>
                  <a:srgbClr val="D8FC68"/>
                </a:solidFill>
                <a:latin typeface="Comic Sans MS" panose="030F0702030302020204" pitchFamily="66" charset="0"/>
              </a:rPr>
              <a:t>This </a:t>
            </a:r>
            <a:r>
              <a:rPr lang="en-GB" cap="none" dirty="0" smtClean="0">
                <a:solidFill>
                  <a:srgbClr val="D8FC68"/>
                </a:solidFill>
                <a:latin typeface="Comic Sans MS" panose="030F0702030302020204" pitchFamily="66" charset="0"/>
              </a:rPr>
              <a:t>week’s </a:t>
            </a:r>
            <a:r>
              <a:rPr lang="en-GB" cap="none" dirty="0" smtClean="0">
                <a:solidFill>
                  <a:srgbClr val="D8FC68"/>
                </a:solidFill>
                <a:latin typeface="Comic Sans MS" panose="030F0702030302020204" pitchFamily="66" charset="0"/>
              </a:rPr>
              <a:t>maths focus is combining two groups.  To help your child combine two groups they have to be a confident counter. Today’s focus song is to practise their counting </a:t>
            </a:r>
            <a:r>
              <a:rPr lang="en-GB" cap="none" dirty="0" smtClean="0">
                <a:solidFill>
                  <a:srgbClr val="D8FC68"/>
                </a:solidFill>
                <a:latin typeface="Comic Sans MS" panose="030F0702030302020204" pitchFamily="66" charset="0"/>
              </a:rPr>
              <a:t>skills; </a:t>
            </a:r>
            <a:r>
              <a:rPr lang="en-GB" cap="none" dirty="0" smtClean="0">
                <a:solidFill>
                  <a:srgbClr val="D8FC68"/>
                </a:solidFill>
                <a:latin typeface="Comic Sans MS" panose="030F0702030302020204" pitchFamily="66" charset="0"/>
              </a:rPr>
              <a:t>it is called, ‘Count with me from 1 to 20’ By The Singing Walrus</a:t>
            </a:r>
          </a:p>
          <a:p>
            <a:pPr lvl="0" algn="ctr"/>
            <a:r>
              <a:rPr lang="en-GB" dirty="0">
                <a:hlinkClick r:id="rId4"/>
              </a:rPr>
              <a:t>https://</a:t>
            </a:r>
            <a:r>
              <a:rPr lang="en-GB" dirty="0" smtClean="0">
                <a:hlinkClick r:id="rId4"/>
              </a:rPr>
              <a:t>www.youtube.com/watch?v=qi8_BWg8WDU</a:t>
            </a:r>
            <a:endParaRPr lang="en-GB" dirty="0" smtClean="0"/>
          </a:p>
          <a:p>
            <a:pPr lvl="0" algn="ctr"/>
            <a:endParaRPr lang="en-GB" dirty="0"/>
          </a:p>
          <a:p>
            <a:pPr lvl="0" algn="ctr"/>
            <a:endParaRPr lang="en-GB" dirty="0" smtClean="0"/>
          </a:p>
          <a:p>
            <a:pPr lvl="0" algn="ctr"/>
            <a:endParaRPr lang="en-GB" dirty="0"/>
          </a:p>
        </p:txBody>
      </p:sp>
      <p:pic>
        <p:nvPicPr>
          <p:cNvPr id="5" name="Picture 4"/>
          <p:cNvPicPr>
            <a:picLocks noChangeAspect="1"/>
          </p:cNvPicPr>
          <p:nvPr/>
        </p:nvPicPr>
        <p:blipFill>
          <a:blip r:embed="rId5"/>
          <a:stretch>
            <a:fillRect/>
          </a:stretch>
        </p:blipFill>
        <p:spPr>
          <a:xfrm>
            <a:off x="3833445" y="3789485"/>
            <a:ext cx="5275385" cy="247943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8416587"/>
      </p:ext>
    </p:extLst>
  </p:cSld>
  <p:clrMapOvr>
    <a:masterClrMapping/>
  </p:clrMapOvr>
  <mc:AlternateContent xmlns:mc="http://schemas.openxmlformats.org/markup-compatibility/2006" xmlns:p14="http://schemas.microsoft.com/office/powerpoint/2010/main">
    <mc:Choice Requires="p14">
      <p:transition spd="slow" p14:dur="2000" advTm="26898"/>
    </mc:Choice>
    <mc:Fallback xmlns="">
      <p:transition spd="slow" advTm="2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04447"/>
            <a:ext cx="8791575" cy="1019907"/>
          </a:xfrm>
        </p:spPr>
        <p:txBody>
          <a:bodyPr/>
          <a:lstStyle/>
          <a:p>
            <a:r>
              <a:rPr lang="en-GB" cap="none" dirty="0">
                <a:solidFill>
                  <a:prstClr val="white"/>
                </a:solidFill>
                <a:latin typeface="Comic Sans MS" panose="030F0702030302020204" pitchFamily="66" charset="0"/>
              </a:rPr>
              <a:t>Today’s Counting Challenge</a:t>
            </a:r>
            <a:endParaRPr lang="en-GB" dirty="0"/>
          </a:p>
        </p:txBody>
      </p:sp>
      <p:sp>
        <p:nvSpPr>
          <p:cNvPr id="3" name="Subtitle 2"/>
          <p:cNvSpPr>
            <a:spLocks noGrp="1"/>
          </p:cNvSpPr>
          <p:nvPr>
            <p:ph type="subTitle" idx="1"/>
          </p:nvPr>
        </p:nvSpPr>
        <p:spPr>
          <a:xfrm>
            <a:off x="1876424" y="1565031"/>
            <a:ext cx="8604007" cy="4862146"/>
          </a:xfrm>
        </p:spPr>
        <p:txBody>
          <a:bodyPr>
            <a:normAutofit/>
          </a:bodyPr>
          <a:lstStyle/>
          <a:p>
            <a:pPr algn="ctr"/>
            <a:r>
              <a:rPr lang="en-GB" sz="1800" b="1" u="sng" cap="none" dirty="0" smtClean="0">
                <a:latin typeface="Comic Sans MS" panose="030F0702030302020204" pitchFamily="66" charset="0"/>
              </a:rPr>
              <a:t>Remember your ongoing counting challenge this week!</a:t>
            </a:r>
          </a:p>
          <a:p>
            <a:pPr algn="ctr"/>
            <a:r>
              <a:rPr lang="en-GB" sz="1800" cap="none" dirty="0" smtClean="0">
                <a:latin typeface="Comic Sans MS" panose="030F0702030302020204" pitchFamily="66" charset="0"/>
              </a:rPr>
              <a:t>How high can you count?  </a:t>
            </a:r>
          </a:p>
          <a:p>
            <a:pPr algn="ctr"/>
            <a:endParaRPr lang="en-GB" sz="1800" cap="none" dirty="0" smtClean="0">
              <a:latin typeface="Comic Sans MS" panose="030F0702030302020204" pitchFamily="66" charset="0"/>
            </a:endParaRPr>
          </a:p>
          <a:p>
            <a:pPr algn="ctr"/>
            <a:r>
              <a:rPr lang="en-GB" sz="1800" cap="none" dirty="0" smtClean="0">
                <a:latin typeface="Comic Sans MS" panose="030F0702030302020204" pitchFamily="66" charset="0"/>
              </a:rPr>
              <a:t>On </a:t>
            </a:r>
            <a:r>
              <a:rPr lang="en-GB" sz="1800" cap="none" dirty="0" smtClean="0">
                <a:latin typeface="Comic Sans MS" panose="030F0702030302020204" pitchFamily="66" charset="0"/>
              </a:rPr>
              <a:t>Monday, </a:t>
            </a:r>
            <a:r>
              <a:rPr lang="en-GB" sz="1800" cap="none" dirty="0" smtClean="0">
                <a:latin typeface="Comic Sans MS" panose="030F0702030302020204" pitchFamily="66" charset="0"/>
              </a:rPr>
              <a:t>you should have tested yourself to see what number you could count to all by yourself.  You then </a:t>
            </a:r>
            <a:r>
              <a:rPr lang="en-GB" sz="1800" cap="none" dirty="0" smtClean="0">
                <a:latin typeface="Comic Sans MS" panose="030F0702030302020204" pitchFamily="66" charset="0"/>
              </a:rPr>
              <a:t>needed, </a:t>
            </a:r>
            <a:r>
              <a:rPr lang="en-GB" sz="1800" cap="none" dirty="0" smtClean="0">
                <a:latin typeface="Comic Sans MS" panose="030F0702030302020204" pitchFamily="66" charset="0"/>
              </a:rPr>
              <a:t>with your </a:t>
            </a:r>
            <a:r>
              <a:rPr lang="en-GB" sz="1800" cap="none" dirty="0" smtClean="0">
                <a:latin typeface="Comic Sans MS" panose="030F0702030302020204" pitchFamily="66" charset="0"/>
              </a:rPr>
              <a:t>adult, </a:t>
            </a:r>
            <a:r>
              <a:rPr lang="en-GB" sz="1800" cap="none" dirty="0" smtClean="0">
                <a:latin typeface="Comic Sans MS" panose="030F0702030302020204" pitchFamily="66" charset="0"/>
              </a:rPr>
              <a:t>to set yourself a target to the number you would like to be able to count to by the end of the week. E.g. If your child can count to 5 teach them to count to 10, if your child can count to 10 teach them to count to 15, if your child can count to 15 teach them to count to 20, etc.  Remember keep practising!</a:t>
            </a:r>
            <a:endParaRPr lang="en-GB" sz="1800" cap="none" dirty="0">
              <a:latin typeface="Comic Sans MS" panose="030F0702030302020204" pitchFamily="66" charset="0"/>
            </a:endParaRPr>
          </a:p>
        </p:txBody>
      </p:sp>
      <p:pic>
        <p:nvPicPr>
          <p:cNvPr id="7" name="Picture 6"/>
          <p:cNvPicPr>
            <a:picLocks noChangeAspect="1"/>
          </p:cNvPicPr>
          <p:nvPr/>
        </p:nvPicPr>
        <p:blipFill>
          <a:blip r:embed="rId4"/>
          <a:stretch>
            <a:fillRect/>
          </a:stretch>
        </p:blipFill>
        <p:spPr>
          <a:xfrm>
            <a:off x="2478330" y="5168550"/>
            <a:ext cx="7587762" cy="1117949"/>
          </a:xfrm>
          <a:prstGeom prst="rect">
            <a:avLst/>
          </a:prstGeom>
        </p:spPr>
      </p:pic>
      <p:pic>
        <p:nvPicPr>
          <p:cNvPr id="5" name="Picture 4"/>
          <p:cNvPicPr>
            <a:picLocks noChangeAspect="1"/>
          </p:cNvPicPr>
          <p:nvPr/>
        </p:nvPicPr>
        <p:blipFill>
          <a:blip r:embed="rId5"/>
          <a:stretch>
            <a:fillRect/>
          </a:stretch>
        </p:blipFill>
        <p:spPr>
          <a:xfrm>
            <a:off x="2725615" y="2041350"/>
            <a:ext cx="1872761" cy="883627"/>
          </a:xfrm>
          <a:prstGeom prst="rect">
            <a:avLst/>
          </a:prstGeom>
        </p:spPr>
      </p:pic>
      <p:pic>
        <p:nvPicPr>
          <p:cNvPr id="6" name="Picture 5"/>
          <p:cNvPicPr>
            <a:picLocks noChangeAspect="1"/>
          </p:cNvPicPr>
          <p:nvPr/>
        </p:nvPicPr>
        <p:blipFill>
          <a:blip r:embed="rId6"/>
          <a:stretch>
            <a:fillRect/>
          </a:stretch>
        </p:blipFill>
        <p:spPr>
          <a:xfrm>
            <a:off x="7727537" y="2041350"/>
            <a:ext cx="1871634" cy="88399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4665529"/>
      </p:ext>
    </p:extLst>
  </p:cSld>
  <p:clrMapOvr>
    <a:masterClrMapping/>
  </p:clrMapOvr>
  <mc:AlternateContent xmlns:mc="http://schemas.openxmlformats.org/markup-compatibility/2006" xmlns:p14="http://schemas.microsoft.com/office/powerpoint/2010/main">
    <mc:Choice Requires="p14">
      <p:transition spd="slow" p14:dur="2000" advTm="42615"/>
    </mc:Choice>
    <mc:Fallback xmlns="">
      <p:transition spd="slow" advTm="4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04447"/>
            <a:ext cx="8791575" cy="1019907"/>
          </a:xfrm>
        </p:spPr>
        <p:txBody>
          <a:bodyPr/>
          <a:lstStyle/>
          <a:p>
            <a:r>
              <a:rPr lang="en-GB" cap="none" dirty="0">
                <a:solidFill>
                  <a:prstClr val="white"/>
                </a:solidFill>
                <a:latin typeface="Comic Sans MS" panose="030F0702030302020204" pitchFamily="66" charset="0"/>
              </a:rPr>
              <a:t>Today’s Counting Challenge</a:t>
            </a:r>
            <a:endParaRPr lang="en-GB" dirty="0"/>
          </a:p>
        </p:txBody>
      </p:sp>
      <p:sp>
        <p:nvSpPr>
          <p:cNvPr id="3" name="Subtitle 2"/>
          <p:cNvSpPr>
            <a:spLocks noGrp="1"/>
          </p:cNvSpPr>
          <p:nvPr>
            <p:ph type="subTitle" idx="1"/>
          </p:nvPr>
        </p:nvSpPr>
        <p:spPr>
          <a:xfrm>
            <a:off x="1876424" y="1565031"/>
            <a:ext cx="8604007" cy="4862146"/>
          </a:xfrm>
        </p:spPr>
        <p:txBody>
          <a:bodyPr>
            <a:normAutofit/>
          </a:bodyPr>
          <a:lstStyle/>
          <a:p>
            <a:pPr algn="ctr"/>
            <a:r>
              <a:rPr lang="en-GB" sz="1800" cap="none" dirty="0" smtClean="0">
                <a:latin typeface="Comic Sans MS" panose="030F0702030302020204" pitchFamily="66" charset="0"/>
              </a:rPr>
              <a:t> Each day this </a:t>
            </a:r>
            <a:r>
              <a:rPr lang="en-GB" sz="1800" cap="none" dirty="0" smtClean="0">
                <a:latin typeface="Comic Sans MS" panose="030F0702030302020204" pitchFamily="66" charset="0"/>
              </a:rPr>
              <a:t>week, </a:t>
            </a:r>
            <a:r>
              <a:rPr lang="en-GB" sz="1800" cap="none" dirty="0" smtClean="0">
                <a:latin typeface="Comic Sans MS" panose="030F0702030302020204" pitchFamily="66" charset="0"/>
              </a:rPr>
              <a:t>you are going to focus on counting different coloured objects in your house. </a:t>
            </a:r>
            <a:r>
              <a:rPr lang="en-GB" sz="1800" cap="none" dirty="0">
                <a:latin typeface="Comic Sans MS" panose="030F0702030302020204" pitchFamily="66" charset="0"/>
              </a:rPr>
              <a:t> </a:t>
            </a:r>
            <a:r>
              <a:rPr lang="en-GB" sz="1800" cap="none" dirty="0" smtClean="0">
                <a:latin typeface="Comic Sans MS" panose="030F0702030302020204" pitchFamily="66" charset="0"/>
              </a:rPr>
              <a:t>At the end of the week you can compare your results and see what colour objects you have the most of in your house!</a:t>
            </a:r>
          </a:p>
          <a:p>
            <a:pPr algn="ctr"/>
            <a:r>
              <a:rPr lang="en-GB" sz="1800" cap="none" dirty="0" smtClean="0">
                <a:latin typeface="Comic Sans MS" panose="030F0702030302020204" pitchFamily="66" charset="0"/>
              </a:rPr>
              <a:t>First of all make a table like the example below.</a:t>
            </a:r>
          </a:p>
          <a:p>
            <a:pPr algn="ctr"/>
            <a:endParaRPr lang="en-GB" sz="1800" cap="none" dirty="0">
              <a:latin typeface="Comic Sans MS" panose="030F0702030302020204" pitchFamily="66" charset="0"/>
            </a:endParaRPr>
          </a:p>
        </p:txBody>
      </p:sp>
      <p:graphicFrame>
        <p:nvGraphicFramePr>
          <p:cNvPr id="8" name="Table 7"/>
          <p:cNvGraphicFramePr>
            <a:graphicFrameLocks noGrp="1"/>
          </p:cNvGraphicFramePr>
          <p:nvPr/>
        </p:nvGraphicFramePr>
        <p:xfrm>
          <a:off x="3231833" y="3213100"/>
          <a:ext cx="5725160" cy="1614488"/>
        </p:xfrm>
        <a:graphic>
          <a:graphicData uri="http://schemas.openxmlformats.org/drawingml/2006/table">
            <a:tbl>
              <a:tblPr firstRow="1" firstCol="1" bandRow="1"/>
              <a:tblGrid>
                <a:gridCol w="1908175">
                  <a:extLst>
                    <a:ext uri="{9D8B030D-6E8A-4147-A177-3AD203B41FA5}">
                      <a16:colId xmlns:a16="http://schemas.microsoft.com/office/drawing/2014/main" val="1778853338"/>
                    </a:ext>
                  </a:extLst>
                </a:gridCol>
                <a:gridCol w="1908175">
                  <a:extLst>
                    <a:ext uri="{9D8B030D-6E8A-4147-A177-3AD203B41FA5}">
                      <a16:colId xmlns:a16="http://schemas.microsoft.com/office/drawing/2014/main" val="2929477806"/>
                    </a:ext>
                  </a:extLst>
                </a:gridCol>
                <a:gridCol w="1908810">
                  <a:extLst>
                    <a:ext uri="{9D8B030D-6E8A-4147-A177-3AD203B41FA5}">
                      <a16:colId xmlns:a16="http://schemas.microsoft.com/office/drawing/2014/main" val="2118678713"/>
                    </a:ext>
                  </a:extLst>
                </a:gridCol>
              </a:tblGrid>
              <a:tr h="0">
                <a:tc>
                  <a:txBody>
                    <a:bodyPr/>
                    <a:lstStyle/>
                    <a:p>
                      <a:pPr algn="ctr">
                        <a:lnSpc>
                          <a:spcPct val="107000"/>
                        </a:lnSpc>
                        <a:spcAft>
                          <a:spcPts val="0"/>
                        </a:spcAft>
                      </a:pPr>
                      <a:r>
                        <a:rPr lang="en-GB" sz="1100" b="1" u="sng">
                          <a:effectLst/>
                          <a:latin typeface="Comic Sans MS" panose="030F0702030302020204" pitchFamily="66" charset="0"/>
                          <a:ea typeface="Calibri" panose="020F0502020204030204" pitchFamily="34" charset="0"/>
                          <a:cs typeface="Times New Roman" panose="02020603050405020304" pitchFamily="18" charset="0"/>
                        </a:rPr>
                        <a:t>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u="sng">
                          <a:effectLst/>
                          <a:latin typeface="Comic Sans MS" panose="030F0702030302020204" pitchFamily="66" charset="0"/>
                          <a:ea typeface="Calibri" panose="020F0502020204030204" pitchFamily="34" charset="0"/>
                          <a:cs typeface="Times New Roman" panose="02020603050405020304" pitchFamily="18" charset="0"/>
                        </a:rPr>
                        <a:t>Colour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100" b="1" u="sng">
                          <a:effectLst/>
                          <a:latin typeface="Comic Sans MS" panose="030F0702030302020204" pitchFamily="66" charset="0"/>
                          <a:ea typeface="Calibri" panose="020F0502020204030204" pitchFamily="34" charset="0"/>
                          <a:cs typeface="Times New Roman" panose="02020603050405020304" pitchFamily="18" charset="0"/>
                        </a:rPr>
                        <a:t>Total number of objects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2041692"/>
                  </a:ext>
                </a:extLst>
              </a:tr>
              <a:tr h="0">
                <a:tc>
                  <a:txBody>
                    <a:bodyPr/>
                    <a:lstStyle/>
                    <a:p>
                      <a:pPr>
                        <a:lnSpc>
                          <a:spcPct val="107000"/>
                        </a:lnSpc>
                        <a:spcAft>
                          <a:spcPts val="0"/>
                        </a:spcAft>
                      </a:pPr>
                      <a:r>
                        <a:rPr lang="en-GB" sz="11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Monday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Red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271459"/>
                  </a:ext>
                </a:extLst>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506550"/>
                  </a:ext>
                </a:extLst>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599114"/>
                  </a:ext>
                </a:extLst>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656335"/>
                  </a:ext>
                </a:extLst>
              </a:tr>
            </a:tbl>
          </a:graphicData>
        </a:graphic>
      </p:graphicFrame>
      <p:pic>
        <p:nvPicPr>
          <p:cNvPr id="9" name="Picture 8"/>
          <p:cNvPicPr>
            <a:picLocks noChangeAspect="1"/>
          </p:cNvPicPr>
          <p:nvPr/>
        </p:nvPicPr>
        <p:blipFill>
          <a:blip r:embed="rId4"/>
          <a:stretch>
            <a:fillRect/>
          </a:stretch>
        </p:blipFill>
        <p:spPr>
          <a:xfrm>
            <a:off x="4774222" y="5127626"/>
            <a:ext cx="2919047" cy="1299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81998368"/>
      </p:ext>
    </p:extLst>
  </p:cSld>
  <p:clrMapOvr>
    <a:masterClrMapping/>
  </p:clrMapOvr>
  <mc:AlternateContent xmlns:mc="http://schemas.openxmlformats.org/markup-compatibility/2006" xmlns:p14="http://schemas.microsoft.com/office/powerpoint/2010/main">
    <mc:Choice Requires="p14">
      <p:transition spd="slow" p14:dur="2000" advTm="25895"/>
    </mc:Choice>
    <mc:Fallback xmlns="">
      <p:transition spd="slow" advTm="2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404447"/>
            <a:ext cx="8791575" cy="1019907"/>
          </a:xfrm>
        </p:spPr>
        <p:txBody>
          <a:bodyPr>
            <a:normAutofit/>
          </a:bodyPr>
          <a:lstStyle/>
          <a:p>
            <a:pPr algn="ctr"/>
            <a:r>
              <a:rPr lang="en-GB" sz="3600" cap="none" dirty="0">
                <a:solidFill>
                  <a:prstClr val="white"/>
                </a:solidFill>
                <a:latin typeface="Comic Sans MS" panose="030F0702030302020204" pitchFamily="66" charset="0"/>
              </a:rPr>
              <a:t>Today’s Counting </a:t>
            </a:r>
            <a:r>
              <a:rPr lang="en-GB" sz="3600" cap="none" dirty="0" smtClean="0">
                <a:solidFill>
                  <a:prstClr val="white"/>
                </a:solidFill>
                <a:latin typeface="Comic Sans MS" panose="030F0702030302020204" pitchFamily="66" charset="0"/>
              </a:rPr>
              <a:t>Challenge Continued</a:t>
            </a:r>
            <a:endParaRPr lang="en-GB" sz="3600" dirty="0"/>
          </a:p>
        </p:txBody>
      </p:sp>
      <p:sp>
        <p:nvSpPr>
          <p:cNvPr id="3" name="Subtitle 2"/>
          <p:cNvSpPr>
            <a:spLocks noGrp="1"/>
          </p:cNvSpPr>
          <p:nvPr>
            <p:ph type="subTitle" idx="1"/>
          </p:nvPr>
        </p:nvSpPr>
        <p:spPr>
          <a:xfrm>
            <a:off x="1424354" y="1565031"/>
            <a:ext cx="10225454" cy="4862146"/>
          </a:xfrm>
        </p:spPr>
        <p:txBody>
          <a:bodyPr>
            <a:normAutofit/>
          </a:bodyPr>
          <a:lstStyle/>
          <a:p>
            <a:pPr algn="ctr"/>
            <a:r>
              <a:rPr lang="en-GB" sz="1800" cap="none" dirty="0" smtClean="0">
                <a:latin typeface="Comic Sans MS" panose="030F0702030302020204" pitchFamily="66" charset="0"/>
              </a:rPr>
              <a:t> </a:t>
            </a:r>
            <a:r>
              <a:rPr lang="en-GB" sz="2800" cap="none" dirty="0" smtClean="0">
                <a:solidFill>
                  <a:srgbClr val="FF0000"/>
                </a:solidFill>
                <a:latin typeface="Comic Sans MS" panose="030F0702030302020204" pitchFamily="66" charset="0"/>
              </a:rPr>
              <a:t>Today’s colour hunt is </a:t>
            </a:r>
            <a:r>
              <a:rPr lang="en-GB" sz="2800" cap="none" dirty="0" smtClean="0">
                <a:solidFill>
                  <a:srgbClr val="FF0000"/>
                </a:solidFill>
                <a:latin typeface="Comic Sans MS" panose="030F0702030302020204" pitchFamily="66" charset="0"/>
              </a:rPr>
              <a:t>red. Search </a:t>
            </a:r>
            <a:r>
              <a:rPr lang="en-GB" sz="2800" cap="none" dirty="0" smtClean="0">
                <a:solidFill>
                  <a:srgbClr val="FF0000"/>
                </a:solidFill>
                <a:latin typeface="Comic Sans MS" panose="030F0702030302020204" pitchFamily="66" charset="0"/>
              </a:rPr>
              <a:t>your house for red objects, count how many things you can find and write your total in the table you have made.</a:t>
            </a:r>
            <a:endParaRPr lang="en-GB" sz="2800" cap="none" dirty="0">
              <a:solidFill>
                <a:srgbClr val="FF0000"/>
              </a:solidFill>
              <a:latin typeface="Comic Sans MS" panose="030F0702030302020204" pitchFamily="66" charset="0"/>
            </a:endParaRPr>
          </a:p>
        </p:txBody>
      </p:sp>
      <p:pic>
        <p:nvPicPr>
          <p:cNvPr id="5" name="Picture 4"/>
          <p:cNvPicPr>
            <a:picLocks noChangeAspect="1"/>
          </p:cNvPicPr>
          <p:nvPr/>
        </p:nvPicPr>
        <p:blipFill>
          <a:blip r:embed="rId4"/>
          <a:stretch>
            <a:fillRect/>
          </a:stretch>
        </p:blipFill>
        <p:spPr>
          <a:xfrm>
            <a:off x="1876425" y="3276966"/>
            <a:ext cx="1447068" cy="1374165"/>
          </a:xfrm>
          <a:prstGeom prst="rect">
            <a:avLst/>
          </a:prstGeom>
        </p:spPr>
      </p:pic>
      <p:pic>
        <p:nvPicPr>
          <p:cNvPr id="6" name="Picture 5"/>
          <p:cNvPicPr>
            <a:picLocks noChangeAspect="1"/>
          </p:cNvPicPr>
          <p:nvPr/>
        </p:nvPicPr>
        <p:blipFill>
          <a:blip r:embed="rId5"/>
          <a:stretch>
            <a:fillRect/>
          </a:stretch>
        </p:blipFill>
        <p:spPr>
          <a:xfrm>
            <a:off x="3560885" y="3729037"/>
            <a:ext cx="1688123" cy="1757363"/>
          </a:xfrm>
          <a:prstGeom prst="rect">
            <a:avLst/>
          </a:prstGeom>
        </p:spPr>
      </p:pic>
      <p:pic>
        <p:nvPicPr>
          <p:cNvPr id="7" name="Picture 6"/>
          <p:cNvPicPr>
            <a:picLocks noChangeAspect="1"/>
          </p:cNvPicPr>
          <p:nvPr/>
        </p:nvPicPr>
        <p:blipFill>
          <a:blip r:embed="rId6"/>
          <a:stretch>
            <a:fillRect/>
          </a:stretch>
        </p:blipFill>
        <p:spPr>
          <a:xfrm>
            <a:off x="5486400" y="3276966"/>
            <a:ext cx="1696915" cy="1374165"/>
          </a:xfrm>
          <a:prstGeom prst="rect">
            <a:avLst/>
          </a:prstGeom>
        </p:spPr>
      </p:pic>
      <p:pic>
        <p:nvPicPr>
          <p:cNvPr id="10" name="Picture 9"/>
          <p:cNvPicPr>
            <a:picLocks noChangeAspect="1"/>
          </p:cNvPicPr>
          <p:nvPr/>
        </p:nvPicPr>
        <p:blipFill>
          <a:blip r:embed="rId7"/>
          <a:stretch>
            <a:fillRect/>
          </a:stretch>
        </p:blipFill>
        <p:spPr>
          <a:xfrm>
            <a:off x="7480057" y="3729037"/>
            <a:ext cx="1699112" cy="1757363"/>
          </a:xfrm>
          <a:prstGeom prst="rect">
            <a:avLst/>
          </a:prstGeom>
        </p:spPr>
      </p:pic>
      <p:pic>
        <p:nvPicPr>
          <p:cNvPr id="11" name="Picture 10"/>
          <p:cNvPicPr>
            <a:picLocks noChangeAspect="1"/>
          </p:cNvPicPr>
          <p:nvPr/>
        </p:nvPicPr>
        <p:blipFill>
          <a:blip r:embed="rId8"/>
          <a:stretch>
            <a:fillRect/>
          </a:stretch>
        </p:blipFill>
        <p:spPr>
          <a:xfrm>
            <a:off x="9496731" y="3276966"/>
            <a:ext cx="1544149" cy="137416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05815485"/>
      </p:ext>
    </p:extLst>
  </p:cSld>
  <p:clrMapOvr>
    <a:masterClrMapping/>
  </p:clrMapOvr>
  <mc:AlternateContent xmlns:mc="http://schemas.openxmlformats.org/markup-compatibility/2006" xmlns:p14="http://schemas.microsoft.com/office/powerpoint/2010/main">
    <mc:Choice Requires="p14">
      <p:transition spd="slow" p14:dur="2000" advTm="19842"/>
    </mc:Choice>
    <mc:Fallback xmlns="">
      <p:transition spd="slow" advTm="19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360485"/>
            <a:ext cx="8791575" cy="914400"/>
          </a:xfrm>
        </p:spPr>
        <p:txBody>
          <a:bodyPr/>
          <a:lstStyle/>
          <a:p>
            <a:r>
              <a:rPr lang="en-GB" sz="4300" cap="none" dirty="0">
                <a:solidFill>
                  <a:prstClr val="white"/>
                </a:solidFill>
                <a:latin typeface="Comic Sans MS" panose="030F0702030302020204" pitchFamily="66" charset="0"/>
              </a:rPr>
              <a:t>Today’s Outdoor Maths Challenge</a:t>
            </a:r>
            <a:endParaRPr lang="en-GB" dirty="0"/>
          </a:p>
        </p:txBody>
      </p:sp>
      <p:sp>
        <p:nvSpPr>
          <p:cNvPr id="3" name="Subtitle 2"/>
          <p:cNvSpPr>
            <a:spLocks noGrp="1"/>
          </p:cNvSpPr>
          <p:nvPr>
            <p:ph type="subTitle" idx="1"/>
          </p:nvPr>
        </p:nvSpPr>
        <p:spPr>
          <a:xfrm>
            <a:off x="1151792" y="1389184"/>
            <a:ext cx="10014439" cy="5252915"/>
          </a:xfrm>
        </p:spPr>
        <p:txBody>
          <a:bodyPr>
            <a:normAutofit/>
          </a:bodyPr>
          <a:lstStyle/>
          <a:p>
            <a:pPr algn="ctr"/>
            <a:r>
              <a:rPr lang="en-GB" cap="none" dirty="0" smtClean="0">
                <a:latin typeface="Comic Sans MS" panose="030F0702030302020204" pitchFamily="66" charset="0"/>
              </a:rPr>
              <a:t>Go outside and with your adult draw a number track with chalk on the ground like one of the examples below.  Make sure you draw it big enough for you to be able to stand on each number.</a:t>
            </a:r>
          </a:p>
          <a:p>
            <a:pPr algn="ctr"/>
            <a:endParaRPr lang="en-GB" cap="none" dirty="0" smtClean="0">
              <a:latin typeface="Comic Sans MS" panose="030F0702030302020204" pitchFamily="66" charset="0"/>
            </a:endParaRPr>
          </a:p>
          <a:p>
            <a:pPr algn="ctr"/>
            <a:endParaRPr lang="en-GB" cap="none" dirty="0" smtClean="0">
              <a:latin typeface="Comic Sans MS" panose="030F0702030302020204" pitchFamily="66" charset="0"/>
            </a:endParaRPr>
          </a:p>
          <a:p>
            <a:pPr algn="ctr"/>
            <a:endParaRPr lang="en-GB" cap="none" dirty="0">
              <a:latin typeface="Comic Sans MS" panose="030F0702030302020204" pitchFamily="66" charset="0"/>
            </a:endParaRPr>
          </a:p>
          <a:p>
            <a:pPr algn="ctr"/>
            <a:endParaRPr lang="en-GB" cap="none" dirty="0" smtClean="0">
              <a:latin typeface="Comic Sans MS" panose="030F0702030302020204" pitchFamily="66" charset="0"/>
            </a:endParaRPr>
          </a:p>
          <a:p>
            <a:pPr algn="ctr"/>
            <a:r>
              <a:rPr lang="en-GB" cap="none" dirty="0" smtClean="0">
                <a:latin typeface="Comic Sans MS" panose="030F0702030302020204" pitchFamily="66" charset="0"/>
              </a:rPr>
              <a:t>Now get your adult to write a simple calculation, e.g. 2+3=, 4+3=, 6+3=, etc.</a:t>
            </a:r>
          </a:p>
          <a:p>
            <a:pPr algn="ctr"/>
            <a:r>
              <a:rPr lang="en-GB" cap="none" dirty="0" smtClean="0">
                <a:latin typeface="Comic Sans MS" panose="030F0702030302020204" pitchFamily="66" charset="0"/>
              </a:rPr>
              <a:t>Use your number track to help you work out the calculations.  </a:t>
            </a:r>
            <a:r>
              <a:rPr lang="en-GB" cap="none" dirty="0">
                <a:latin typeface="Comic Sans MS" panose="030F0702030302020204" pitchFamily="66" charset="0"/>
              </a:rPr>
              <a:t> </a:t>
            </a:r>
            <a:r>
              <a:rPr lang="en-GB" cap="none" dirty="0" smtClean="0">
                <a:latin typeface="Comic Sans MS" panose="030F0702030302020204" pitchFamily="66" charset="0"/>
              </a:rPr>
              <a:t>Stand on the first number and then count on however many you need to add to find the total.</a:t>
            </a:r>
            <a:endParaRPr lang="en-GB" cap="none"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1433511" y="2854568"/>
            <a:ext cx="2654911" cy="1676400"/>
          </a:xfrm>
          <a:prstGeom prst="rect">
            <a:avLst/>
          </a:prstGeom>
        </p:spPr>
      </p:pic>
      <p:pic>
        <p:nvPicPr>
          <p:cNvPr id="6" name="Picture 5"/>
          <p:cNvPicPr>
            <a:picLocks noChangeAspect="1"/>
          </p:cNvPicPr>
          <p:nvPr/>
        </p:nvPicPr>
        <p:blipFill>
          <a:blip r:embed="rId5"/>
          <a:stretch>
            <a:fillRect/>
          </a:stretch>
        </p:blipFill>
        <p:spPr>
          <a:xfrm>
            <a:off x="4869838" y="2854568"/>
            <a:ext cx="2726716" cy="1676401"/>
          </a:xfrm>
          <a:prstGeom prst="rect">
            <a:avLst/>
          </a:prstGeom>
        </p:spPr>
      </p:pic>
      <p:pic>
        <p:nvPicPr>
          <p:cNvPr id="7" name="Picture 6"/>
          <p:cNvPicPr>
            <a:picLocks noChangeAspect="1"/>
          </p:cNvPicPr>
          <p:nvPr/>
        </p:nvPicPr>
        <p:blipFill>
          <a:blip r:embed="rId6"/>
          <a:stretch>
            <a:fillRect/>
          </a:stretch>
        </p:blipFill>
        <p:spPr>
          <a:xfrm>
            <a:off x="8299938" y="2854567"/>
            <a:ext cx="2804747" cy="167640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04544483"/>
      </p:ext>
    </p:extLst>
  </p:cSld>
  <p:clrMapOvr>
    <a:masterClrMapping/>
  </p:clrMapOvr>
  <mc:AlternateContent xmlns:mc="http://schemas.openxmlformats.org/markup-compatibility/2006" xmlns:p14="http://schemas.microsoft.com/office/powerpoint/2010/main">
    <mc:Choice Requires="p14">
      <p:transition spd="slow" p14:dur="2000" advTm="70939"/>
    </mc:Choice>
    <mc:Fallback xmlns="">
      <p:transition spd="slow" advTm="7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360485"/>
            <a:ext cx="8791575" cy="914400"/>
          </a:xfrm>
        </p:spPr>
        <p:txBody>
          <a:bodyPr/>
          <a:lstStyle/>
          <a:p>
            <a:r>
              <a:rPr lang="en-GB" sz="4300" cap="none" dirty="0">
                <a:solidFill>
                  <a:prstClr val="white"/>
                </a:solidFill>
                <a:latin typeface="Comic Sans MS" panose="030F0702030302020204" pitchFamily="66" charset="0"/>
              </a:rPr>
              <a:t>Today’s </a:t>
            </a:r>
            <a:r>
              <a:rPr lang="en-GB" sz="4300" cap="none" dirty="0" smtClean="0">
                <a:solidFill>
                  <a:prstClr val="white"/>
                </a:solidFill>
                <a:latin typeface="Comic Sans MS" panose="030F0702030302020204" pitchFamily="66" charset="0"/>
              </a:rPr>
              <a:t>Indoor Maths </a:t>
            </a:r>
            <a:r>
              <a:rPr lang="en-GB" sz="4300" cap="none" dirty="0">
                <a:solidFill>
                  <a:prstClr val="white"/>
                </a:solidFill>
                <a:latin typeface="Comic Sans MS" panose="030F0702030302020204" pitchFamily="66" charset="0"/>
              </a:rPr>
              <a:t>Challenge</a:t>
            </a:r>
            <a:endParaRPr lang="en-GB" dirty="0"/>
          </a:p>
        </p:txBody>
      </p:sp>
      <p:sp>
        <p:nvSpPr>
          <p:cNvPr id="3" name="Subtitle 2"/>
          <p:cNvSpPr>
            <a:spLocks noGrp="1"/>
          </p:cNvSpPr>
          <p:nvPr>
            <p:ph type="subTitle" idx="1"/>
          </p:nvPr>
        </p:nvSpPr>
        <p:spPr>
          <a:xfrm>
            <a:off x="1627307" y="1274884"/>
            <a:ext cx="9289807" cy="5512777"/>
          </a:xfrm>
        </p:spPr>
        <p:txBody>
          <a:bodyPr>
            <a:normAutofit/>
          </a:bodyPr>
          <a:lstStyle/>
          <a:p>
            <a:pPr lvl="0" algn="ctr"/>
            <a:r>
              <a:rPr lang="en-GB" sz="1300" cap="none" dirty="0">
                <a:solidFill>
                  <a:srgbClr val="00B0F0"/>
                </a:solidFill>
                <a:latin typeface="Comic Sans MS" panose="030F0702030302020204" pitchFamily="66" charset="0"/>
              </a:rPr>
              <a:t> </a:t>
            </a:r>
            <a:r>
              <a:rPr lang="en-GB" sz="1300" cap="none" dirty="0" smtClean="0">
                <a:solidFill>
                  <a:srgbClr val="00B0F0"/>
                </a:solidFill>
                <a:latin typeface="Comic Sans MS" panose="030F0702030302020204" pitchFamily="66" charset="0"/>
              </a:rPr>
              <a:t> </a:t>
            </a:r>
            <a:r>
              <a:rPr lang="en-GB" cap="none" dirty="0" smtClean="0">
                <a:solidFill>
                  <a:srgbClr val="D8FC68"/>
                </a:solidFill>
                <a:latin typeface="Comic Sans MS" panose="030F0702030302020204" pitchFamily="66" charset="0"/>
              </a:rPr>
              <a:t>Today you are going to make an ‘addition counting hanger’ to help you work out addition calculations.</a:t>
            </a:r>
          </a:p>
          <a:p>
            <a:pPr lvl="0"/>
            <a:endParaRPr lang="en-GB" cap="none" dirty="0" smtClean="0">
              <a:solidFill>
                <a:srgbClr val="D8FC68"/>
              </a:solidFill>
              <a:latin typeface="Comic Sans MS" panose="030F0702030302020204" pitchFamily="66" charset="0"/>
            </a:endParaRPr>
          </a:p>
          <a:p>
            <a:pPr lvl="0"/>
            <a:endParaRPr lang="en-GB" cap="none" dirty="0">
              <a:solidFill>
                <a:srgbClr val="D8FC68"/>
              </a:solidFill>
              <a:latin typeface="Comic Sans MS" panose="030F0702030302020204" pitchFamily="66" charset="0"/>
            </a:endParaRPr>
          </a:p>
          <a:p>
            <a:pPr lvl="0" algn="ctr"/>
            <a:r>
              <a:rPr lang="en-GB" cap="none" dirty="0" smtClean="0">
                <a:solidFill>
                  <a:srgbClr val="D8FC68"/>
                </a:solidFill>
                <a:latin typeface="Comic Sans MS" panose="030F0702030302020204" pitchFamily="66" charset="0"/>
              </a:rPr>
              <a:t>You will need: a coat hanger, pegs and stickers or pictures.</a:t>
            </a:r>
          </a:p>
          <a:p>
            <a:pPr lvl="0" algn="ctr"/>
            <a:r>
              <a:rPr lang="en-GB" cap="none" dirty="0" smtClean="0">
                <a:solidFill>
                  <a:srgbClr val="D8FC68"/>
                </a:solidFill>
                <a:latin typeface="Comic Sans MS" panose="030F0702030302020204" pitchFamily="66" charset="0"/>
              </a:rPr>
              <a:t>Ask your child </a:t>
            </a:r>
            <a:r>
              <a:rPr lang="en-GB" cap="none" dirty="0">
                <a:solidFill>
                  <a:srgbClr val="D8FC68"/>
                </a:solidFill>
                <a:latin typeface="Comic Sans MS" panose="030F0702030302020204" pitchFamily="66" charset="0"/>
              </a:rPr>
              <a:t>to put the pegs onto </a:t>
            </a:r>
            <a:r>
              <a:rPr lang="en-GB" cap="none" dirty="0" smtClean="0">
                <a:solidFill>
                  <a:srgbClr val="D8FC68"/>
                </a:solidFill>
                <a:latin typeface="Comic Sans MS" panose="030F0702030302020204" pitchFamily="66" charset="0"/>
              </a:rPr>
              <a:t>the hanger </a:t>
            </a:r>
            <a:r>
              <a:rPr lang="en-GB" cap="none" dirty="0">
                <a:solidFill>
                  <a:srgbClr val="D8FC68"/>
                </a:solidFill>
                <a:latin typeface="Comic Sans MS" panose="030F0702030302020204" pitchFamily="66" charset="0"/>
              </a:rPr>
              <a:t>and to explore how their </a:t>
            </a:r>
            <a:r>
              <a:rPr lang="en-GB" cap="none" dirty="0" smtClean="0">
                <a:solidFill>
                  <a:srgbClr val="D8FC68"/>
                </a:solidFill>
                <a:latin typeface="Comic Sans MS" panose="030F0702030302020204" pitchFamily="66" charset="0"/>
              </a:rPr>
              <a:t>pegs can be </a:t>
            </a:r>
            <a:r>
              <a:rPr lang="en-GB" cap="none" dirty="0">
                <a:solidFill>
                  <a:srgbClr val="D8FC68"/>
                </a:solidFill>
                <a:latin typeface="Comic Sans MS" panose="030F0702030302020204" pitchFamily="66" charset="0"/>
              </a:rPr>
              <a:t>partitioned in different ways </a:t>
            </a:r>
            <a:r>
              <a:rPr lang="en-GB" cap="none" dirty="0" smtClean="0">
                <a:solidFill>
                  <a:srgbClr val="D8FC68"/>
                </a:solidFill>
                <a:latin typeface="Comic Sans MS" panose="030F0702030302020204" pitchFamily="66" charset="0"/>
              </a:rPr>
              <a:t>and recombined </a:t>
            </a:r>
            <a:r>
              <a:rPr lang="en-GB" cap="none" dirty="0">
                <a:solidFill>
                  <a:srgbClr val="D8FC68"/>
                </a:solidFill>
                <a:latin typeface="Comic Sans MS" panose="030F0702030302020204" pitchFamily="66" charset="0"/>
              </a:rPr>
              <a:t>to see how many altogether</a:t>
            </a:r>
            <a:r>
              <a:rPr lang="en-GB" cap="none" dirty="0" smtClean="0">
                <a:solidFill>
                  <a:srgbClr val="D8FC68"/>
                </a:solidFill>
                <a:latin typeface="Comic Sans MS" panose="030F0702030302020204" pitchFamily="66" charset="0"/>
              </a:rPr>
              <a:t>.</a:t>
            </a:r>
            <a:r>
              <a:rPr lang="en-GB" cap="none" dirty="0">
                <a:solidFill>
                  <a:srgbClr val="D8FC68"/>
                </a:solidFill>
                <a:latin typeface="Comic Sans MS" panose="030F0702030302020204" pitchFamily="66" charset="0"/>
              </a:rPr>
              <a:t> </a:t>
            </a:r>
            <a:r>
              <a:rPr lang="en-GB" cap="none" dirty="0" smtClean="0">
                <a:solidFill>
                  <a:srgbClr val="D8FC68"/>
                </a:solidFill>
                <a:latin typeface="Comic Sans MS" panose="030F0702030302020204" pitchFamily="66" charset="0"/>
              </a:rPr>
              <a:t> </a:t>
            </a:r>
          </a:p>
          <a:p>
            <a:pPr lvl="0" algn="ctr"/>
            <a:r>
              <a:rPr lang="en-GB" cap="none" dirty="0" smtClean="0">
                <a:solidFill>
                  <a:srgbClr val="D8FC68"/>
                </a:solidFill>
                <a:latin typeface="Comic Sans MS" panose="030F0702030302020204" pitchFamily="66" charset="0"/>
              </a:rPr>
              <a:t>Once your child has explored, give them simple calculations to work out using their ‘addition counting hanger’</a:t>
            </a:r>
            <a:endParaRPr lang="en-GB" cap="none" dirty="0">
              <a:solidFill>
                <a:srgbClr val="D8FC68"/>
              </a:solidFill>
              <a:latin typeface="Comic Sans MS" panose="030F0702030302020204" pitchFamily="66" charset="0"/>
            </a:endParaRPr>
          </a:p>
          <a:p>
            <a:endParaRPr lang="en-GB" cap="none" dirty="0">
              <a:latin typeface="Comic Sans MS" panose="030F0702030302020204" pitchFamily="66" charset="0"/>
            </a:endParaRPr>
          </a:p>
          <a:p>
            <a:endParaRPr lang="en-GB" cap="none" dirty="0" smtClean="0">
              <a:latin typeface="Comic Sans MS" panose="030F0702030302020204" pitchFamily="66" charset="0"/>
            </a:endParaRPr>
          </a:p>
          <a:p>
            <a:endParaRPr lang="en-GB" cap="none" dirty="0">
              <a:latin typeface="Comic Sans MS" panose="030F0702030302020204" pitchFamily="66" charset="0"/>
            </a:endParaRPr>
          </a:p>
        </p:txBody>
      </p:sp>
      <p:sp>
        <p:nvSpPr>
          <p:cNvPr id="8" name="Rectangle 7"/>
          <p:cNvSpPr/>
          <p:nvPr/>
        </p:nvSpPr>
        <p:spPr>
          <a:xfrm>
            <a:off x="3750101" y="3244334"/>
            <a:ext cx="1847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p:cNvPicPr>
            <a:picLocks noChangeAspect="1"/>
          </p:cNvPicPr>
          <p:nvPr/>
        </p:nvPicPr>
        <p:blipFill>
          <a:blip r:embed="rId4"/>
          <a:stretch>
            <a:fillRect/>
          </a:stretch>
        </p:blipFill>
        <p:spPr>
          <a:xfrm>
            <a:off x="2540977" y="1683789"/>
            <a:ext cx="1968444" cy="1050619"/>
          </a:xfrm>
          <a:prstGeom prst="rect">
            <a:avLst/>
          </a:prstGeom>
        </p:spPr>
      </p:pic>
      <p:pic>
        <p:nvPicPr>
          <p:cNvPr id="9" name="Picture 8"/>
          <p:cNvPicPr>
            <a:picLocks noChangeAspect="1"/>
          </p:cNvPicPr>
          <p:nvPr/>
        </p:nvPicPr>
        <p:blipFill>
          <a:blip r:embed="rId5"/>
          <a:stretch>
            <a:fillRect/>
          </a:stretch>
        </p:blipFill>
        <p:spPr>
          <a:xfrm>
            <a:off x="8229599" y="1683789"/>
            <a:ext cx="2031024" cy="1050619"/>
          </a:xfrm>
          <a:prstGeom prst="rect">
            <a:avLst/>
          </a:prstGeom>
        </p:spPr>
      </p:pic>
      <p:pic>
        <p:nvPicPr>
          <p:cNvPr id="10" name="Picture 9"/>
          <p:cNvPicPr>
            <a:picLocks noChangeAspect="1"/>
          </p:cNvPicPr>
          <p:nvPr/>
        </p:nvPicPr>
        <p:blipFill>
          <a:blip r:embed="rId6"/>
          <a:stretch>
            <a:fillRect/>
          </a:stretch>
        </p:blipFill>
        <p:spPr>
          <a:xfrm>
            <a:off x="1995854" y="5423374"/>
            <a:ext cx="2305416" cy="995011"/>
          </a:xfrm>
          <a:prstGeom prst="rect">
            <a:avLst/>
          </a:prstGeom>
        </p:spPr>
      </p:pic>
      <p:pic>
        <p:nvPicPr>
          <p:cNvPr id="11" name="Picture 10"/>
          <p:cNvPicPr>
            <a:picLocks noChangeAspect="1"/>
          </p:cNvPicPr>
          <p:nvPr/>
        </p:nvPicPr>
        <p:blipFill>
          <a:blip r:embed="rId7"/>
          <a:stretch>
            <a:fillRect/>
          </a:stretch>
        </p:blipFill>
        <p:spPr>
          <a:xfrm>
            <a:off x="8309097" y="5394020"/>
            <a:ext cx="2276841" cy="102436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205938"/>
      </p:ext>
    </p:extLst>
  </p:cSld>
  <p:clrMapOvr>
    <a:masterClrMapping/>
  </p:clrMapOvr>
  <mc:AlternateContent xmlns:mc="http://schemas.openxmlformats.org/markup-compatibility/2006" xmlns:p14="http://schemas.microsoft.com/office/powerpoint/2010/main">
    <mc:Choice Requires="p14">
      <p:transition spd="slow" p14:dur="2000" advTm="130986"/>
    </mc:Choice>
    <mc:Fallback xmlns="">
      <p:transition spd="slow" advTm="13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07044A1C68BD4C94A30BCF35C50B21" ma:contentTypeVersion="6" ma:contentTypeDescription="Create a new document." ma:contentTypeScope="" ma:versionID="1b176be6737bea82aa036f5de0ec208a">
  <xsd:schema xmlns:xsd="http://www.w3.org/2001/XMLSchema" xmlns:xs="http://www.w3.org/2001/XMLSchema" xmlns:p="http://schemas.microsoft.com/office/2006/metadata/properties" xmlns:ns2="b56fac23-60d4-4943-8ef5-74c6083a7b6c" targetNamespace="http://schemas.microsoft.com/office/2006/metadata/properties" ma:root="true" ma:fieldsID="a849d26107bce6f199e44061d0f19b66" ns2:_="">
    <xsd:import namespace="b56fac23-60d4-4943-8ef5-74c6083a7b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6fac23-60d4-4943-8ef5-74c6083a7b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EB94E6-F804-43E3-B977-002092E10112}"/>
</file>

<file path=customXml/itemProps2.xml><?xml version="1.0" encoding="utf-8"?>
<ds:datastoreItem xmlns:ds="http://schemas.openxmlformats.org/officeDocument/2006/customXml" ds:itemID="{0483037A-5205-4CED-8711-D7133EFBF2DB}"/>
</file>

<file path=customXml/itemProps3.xml><?xml version="1.0" encoding="utf-8"?>
<ds:datastoreItem xmlns:ds="http://schemas.openxmlformats.org/officeDocument/2006/customXml" ds:itemID="{67BECDC1-1BF3-4029-863A-57445E45CF58}"/>
</file>

<file path=docProps/app.xml><?xml version="1.0" encoding="utf-8"?>
<Properties xmlns="http://schemas.openxmlformats.org/officeDocument/2006/extended-properties" xmlns:vt="http://schemas.openxmlformats.org/officeDocument/2006/docPropsVTypes">
  <Template>TM04033919[[fn=Circuit]]</Template>
  <TotalTime>228</TotalTime>
  <Words>860</Words>
  <Application>Microsoft Office PowerPoint</Application>
  <PresentationFormat>Widescreen</PresentationFormat>
  <Paragraphs>70</Paragraphs>
  <Slides>10</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Comic Sans MS</vt:lpstr>
      <vt:lpstr>Times New Roman</vt:lpstr>
      <vt:lpstr>Trebuchet MS</vt:lpstr>
      <vt:lpstr>Tw Cen MT</vt:lpstr>
      <vt:lpstr>Circuit</vt:lpstr>
      <vt:lpstr>    Tuesday 2nd February</vt:lpstr>
      <vt:lpstr>Key teaching points for combining two groups</vt:lpstr>
      <vt:lpstr>Key teaching points for combining two groups</vt:lpstr>
      <vt:lpstr>Today’s Maths Song</vt:lpstr>
      <vt:lpstr>Today’s Counting Challenge</vt:lpstr>
      <vt:lpstr>Today’s Counting Challenge</vt:lpstr>
      <vt:lpstr>Today’s Counting Challenge Continued</vt:lpstr>
      <vt:lpstr>Today’s Outdoor Maths Challenge</vt:lpstr>
      <vt:lpstr>Today’s Indoor Maths Challenge</vt:lpstr>
      <vt:lpstr>Reading Linked to Maths</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2nd February</dc:title>
  <dc:creator>Heather MacNeil</dc:creator>
  <cp:lastModifiedBy>Paula Candish</cp:lastModifiedBy>
  <cp:revision>14</cp:revision>
  <dcterms:created xsi:type="dcterms:W3CDTF">2021-01-31T12:53:39Z</dcterms:created>
  <dcterms:modified xsi:type="dcterms:W3CDTF">2021-02-01T10:35:50Z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0x010100E607044A1C68BD4C94A30BCF35C50B21</vt:lpwstr>
  </property>
</Properties>
</file>