
<file path=[Content_Types].xml><?xml version="1.0" encoding="utf-8"?>
<Types xmlns="http://schemas.openxmlformats.org/package/2006/content-types">
  <Default Extension="png" ContentType="image/png"/>
  <Default Extension="jpeg" ContentType="image/jpeg"/>
  <Default Extension="m4a" ContentType="audio/mp4"/>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Layouts/slideLayout1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9" r:id="rId3"/>
    <p:sldId id="260" r:id="rId4"/>
    <p:sldId id="261" r:id="rId5"/>
    <p:sldId id="262" r:id="rId6"/>
    <p:sldId id="263"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1/19/2021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1/19/2021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6.png"/><Relationship Id="rId5" Type="http://schemas.openxmlformats.org/officeDocument/2006/relationships/hyperlink" Target="https://www.youtube.com/watch?v=1QUHONch0-4" TargetMode="External"/><Relationship Id="rId4" Type="http://schemas.openxmlformats.org/officeDocument/2006/relationships/hyperlink" Target="https://www.youtube.com/watch?v=qUOQrXmfwDM"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5.png"/><Relationship Id="rId5" Type="http://schemas.openxmlformats.org/officeDocument/2006/relationships/hyperlink" Target="https://www.nationaltrust.org.uk/recipes/cheese-scones" TargetMode="External"/><Relationship Id="rId4" Type="http://schemas.openxmlformats.org/officeDocument/2006/relationships/hyperlink" Target="https://www.nigella.com/recipes/chocolate-chip-cookies"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hyperlink" Target="https://www.youtube.com/watch?v=HzZdx2omt0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395655"/>
            <a:ext cx="8791575" cy="852853"/>
          </a:xfrm>
        </p:spPr>
        <p:txBody>
          <a:bodyPr/>
          <a:lstStyle/>
          <a:p>
            <a:pPr algn="ctr"/>
            <a:r>
              <a:rPr lang="en-GB" sz="3200" cap="none" dirty="0" smtClean="0">
                <a:solidFill>
                  <a:srgbClr val="EBEBEB"/>
                </a:solidFill>
                <a:effectLst/>
                <a:latin typeface="Comic Sans MS" panose="030F0702030302020204" pitchFamily="66" charset="0"/>
              </a:rPr>
              <a:t>Wednesday 20th </a:t>
            </a:r>
            <a:r>
              <a:rPr lang="en-GB" sz="3200" cap="none" dirty="0">
                <a:solidFill>
                  <a:srgbClr val="EBEBEB"/>
                </a:solidFill>
                <a:effectLst/>
                <a:latin typeface="Comic Sans MS" panose="030F0702030302020204" pitchFamily="66" charset="0"/>
              </a:rPr>
              <a:t>January</a:t>
            </a:r>
            <a:endParaRPr lang="en-GB" dirty="0"/>
          </a:p>
        </p:txBody>
      </p:sp>
      <p:sp>
        <p:nvSpPr>
          <p:cNvPr id="3" name="Subtitle 2"/>
          <p:cNvSpPr>
            <a:spLocks noGrp="1"/>
          </p:cNvSpPr>
          <p:nvPr>
            <p:ph type="subTitle" idx="1"/>
          </p:nvPr>
        </p:nvSpPr>
        <p:spPr>
          <a:xfrm>
            <a:off x="1876424" y="1565031"/>
            <a:ext cx="8791575" cy="4510454"/>
          </a:xfrm>
        </p:spPr>
        <p:txBody>
          <a:bodyPr/>
          <a:lstStyle/>
          <a:p>
            <a:pPr lvl="0" algn="ctr"/>
            <a:r>
              <a:rPr lang="en-GB" sz="6000" dirty="0" smtClean="0">
                <a:solidFill>
                  <a:srgbClr val="D8FC68"/>
                </a:solidFill>
                <a:latin typeface="Comic Sans MS" panose="030F0702030302020204" pitchFamily="66" charset="0"/>
              </a:rPr>
              <a:t>Maths</a:t>
            </a:r>
          </a:p>
          <a:p>
            <a:pPr lvl="0" algn="ctr"/>
            <a:r>
              <a:rPr lang="en-GB" cap="none" dirty="0">
                <a:solidFill>
                  <a:srgbClr val="D8FC68"/>
                </a:solidFill>
                <a:latin typeface="Comic Sans MS" panose="030F0702030302020204" pitchFamily="66" charset="0"/>
              </a:rPr>
              <a:t>T</a:t>
            </a:r>
            <a:r>
              <a:rPr lang="en-GB" cap="none" dirty="0" smtClean="0">
                <a:solidFill>
                  <a:srgbClr val="D8FC68"/>
                </a:solidFill>
                <a:latin typeface="Comic Sans MS" panose="030F0702030302020204" pitchFamily="66" charset="0"/>
              </a:rPr>
              <a:t>his week’s focus: Comparing Weight and Capacity.</a:t>
            </a:r>
          </a:p>
          <a:p>
            <a:pPr lvl="0" algn="ctr"/>
            <a:endParaRPr lang="en-GB" cap="none" dirty="0" smtClean="0">
              <a:solidFill>
                <a:srgbClr val="D8FC68"/>
              </a:solidFill>
              <a:latin typeface="Comic Sans MS" panose="030F0702030302020204" pitchFamily="66" charset="0"/>
            </a:endParaRPr>
          </a:p>
          <a:p>
            <a:endParaRPr lang="en-GB" dirty="0"/>
          </a:p>
        </p:txBody>
      </p:sp>
      <p:pic>
        <p:nvPicPr>
          <p:cNvPr id="4" name="Picture 3"/>
          <p:cNvPicPr>
            <a:picLocks noChangeAspect="1"/>
          </p:cNvPicPr>
          <p:nvPr/>
        </p:nvPicPr>
        <p:blipFill>
          <a:blip r:embed="rId4"/>
          <a:stretch>
            <a:fillRect/>
          </a:stretch>
        </p:blipFill>
        <p:spPr>
          <a:xfrm>
            <a:off x="2377586" y="4015154"/>
            <a:ext cx="2724150" cy="1676400"/>
          </a:xfrm>
          <a:prstGeom prst="rect">
            <a:avLst/>
          </a:prstGeom>
        </p:spPr>
      </p:pic>
      <p:pic>
        <p:nvPicPr>
          <p:cNvPr id="5" name="Picture 4"/>
          <p:cNvPicPr>
            <a:picLocks noChangeAspect="1"/>
          </p:cNvPicPr>
          <p:nvPr/>
        </p:nvPicPr>
        <p:blipFill>
          <a:blip r:embed="rId5"/>
          <a:stretch>
            <a:fillRect/>
          </a:stretch>
        </p:blipFill>
        <p:spPr>
          <a:xfrm>
            <a:off x="7297615" y="4015154"/>
            <a:ext cx="2700188" cy="1676400"/>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678822779"/>
      </p:ext>
    </p:extLst>
  </p:cSld>
  <p:clrMapOvr>
    <a:masterClrMapping/>
  </p:clrMapOvr>
  <mc:AlternateContent xmlns:mc="http://schemas.openxmlformats.org/markup-compatibility/2006" xmlns:p14="http://schemas.microsoft.com/office/powerpoint/2010/main">
    <mc:Choice Requires="p14">
      <p:transition spd="slow" p14:dur="2000" advTm="12892"/>
    </mc:Choice>
    <mc:Fallback xmlns="">
      <p:transition spd="slow" advTm="128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422031"/>
            <a:ext cx="9612314" cy="993531"/>
          </a:xfrm>
        </p:spPr>
        <p:txBody>
          <a:bodyPr/>
          <a:lstStyle/>
          <a:p>
            <a:pPr algn="ctr"/>
            <a:r>
              <a:rPr lang="en-GB" cap="none" dirty="0">
                <a:solidFill>
                  <a:prstClr val="white"/>
                </a:solidFill>
                <a:latin typeface="Comic Sans MS" panose="030F0702030302020204" pitchFamily="66" charset="0"/>
              </a:rPr>
              <a:t>Today’s </a:t>
            </a:r>
            <a:r>
              <a:rPr lang="en-GB" cap="none" dirty="0" smtClean="0">
                <a:solidFill>
                  <a:prstClr val="white"/>
                </a:solidFill>
                <a:latin typeface="Comic Sans MS" panose="030F0702030302020204" pitchFamily="66" charset="0"/>
              </a:rPr>
              <a:t>Maths </a:t>
            </a:r>
            <a:r>
              <a:rPr lang="en-GB" cap="none" dirty="0">
                <a:solidFill>
                  <a:prstClr val="white"/>
                </a:solidFill>
                <a:latin typeface="Comic Sans MS" panose="030F0702030302020204" pitchFamily="66" charset="0"/>
              </a:rPr>
              <a:t>Song</a:t>
            </a:r>
            <a:endParaRPr lang="en-GB" dirty="0">
              <a:latin typeface="Comic Sans MS" panose="030F0702030302020204" pitchFamily="66" charset="0"/>
            </a:endParaRPr>
          </a:p>
        </p:txBody>
      </p:sp>
      <p:sp>
        <p:nvSpPr>
          <p:cNvPr id="3" name="Subtitle 2"/>
          <p:cNvSpPr>
            <a:spLocks noGrp="1"/>
          </p:cNvSpPr>
          <p:nvPr>
            <p:ph type="subTitle" idx="1"/>
          </p:nvPr>
        </p:nvSpPr>
        <p:spPr>
          <a:xfrm>
            <a:off x="1876424" y="1521068"/>
            <a:ext cx="9395314" cy="4712677"/>
          </a:xfrm>
        </p:spPr>
        <p:txBody>
          <a:bodyPr/>
          <a:lstStyle/>
          <a:p>
            <a:pPr lvl="0" algn="ctr"/>
            <a:r>
              <a:rPr lang="en-GB" cap="none" dirty="0" smtClean="0">
                <a:solidFill>
                  <a:srgbClr val="D8FC68"/>
                </a:solidFill>
              </a:rPr>
              <a:t>Today choose your favourite weight song from the ones we sang on either Monday or Tuesday.  If you want </a:t>
            </a:r>
            <a:r>
              <a:rPr lang="en-GB" cap="none" dirty="0" smtClean="0">
                <a:solidFill>
                  <a:srgbClr val="D8FC68"/>
                </a:solidFill>
              </a:rPr>
              <a:t>to, </a:t>
            </a:r>
            <a:r>
              <a:rPr lang="en-GB" cap="none" dirty="0" smtClean="0">
                <a:solidFill>
                  <a:srgbClr val="D8FC68"/>
                </a:solidFill>
              </a:rPr>
              <a:t>you can sing both of the songs!</a:t>
            </a:r>
          </a:p>
          <a:p>
            <a:pPr lvl="0" algn="ctr"/>
            <a:endParaRPr lang="en-GB" cap="none" dirty="0" smtClean="0">
              <a:solidFill>
                <a:srgbClr val="D8FC68"/>
              </a:solidFill>
            </a:endParaRPr>
          </a:p>
          <a:p>
            <a:pPr lvl="0"/>
            <a:r>
              <a:rPr lang="en-GB" sz="1600" dirty="0" smtClean="0">
                <a:solidFill>
                  <a:srgbClr val="D8FC68"/>
                </a:solidFill>
                <a:hlinkClick r:id="rId4"/>
              </a:rPr>
              <a:t>https</a:t>
            </a:r>
            <a:r>
              <a:rPr lang="en-GB" sz="1600" dirty="0">
                <a:solidFill>
                  <a:srgbClr val="D8FC68"/>
                </a:solidFill>
                <a:hlinkClick r:id="rId4"/>
              </a:rPr>
              <a:t>://www.youtube.com/watch?v=qUOQrXmfwDM</a:t>
            </a:r>
            <a:endParaRPr lang="en-GB" sz="1600" dirty="0">
              <a:solidFill>
                <a:srgbClr val="D8FC68"/>
              </a:solidFill>
            </a:endParaRPr>
          </a:p>
          <a:p>
            <a:pPr lvl="0" algn="ctr"/>
            <a:endParaRPr lang="en-GB" cap="none" dirty="0" smtClean="0">
              <a:solidFill>
                <a:srgbClr val="D8FC68"/>
              </a:solidFill>
            </a:endParaRPr>
          </a:p>
          <a:p>
            <a:pPr lvl="0" algn="ctr"/>
            <a:endParaRPr lang="en-GB" cap="none" dirty="0">
              <a:solidFill>
                <a:srgbClr val="D8FC68"/>
              </a:solidFill>
            </a:endParaRPr>
          </a:p>
          <a:p>
            <a:pPr lvl="0"/>
            <a:endParaRPr lang="en-GB" sz="1600" dirty="0" smtClean="0">
              <a:hlinkClick r:id="rId5"/>
            </a:endParaRPr>
          </a:p>
          <a:p>
            <a:pPr lvl="0"/>
            <a:r>
              <a:rPr lang="en-GB" sz="1600" dirty="0" smtClean="0">
                <a:hlinkClick r:id="rId5"/>
              </a:rPr>
              <a:t>https</a:t>
            </a:r>
            <a:r>
              <a:rPr lang="en-GB" sz="1600" dirty="0">
                <a:hlinkClick r:id="rId5"/>
              </a:rPr>
              <a:t>://</a:t>
            </a:r>
            <a:r>
              <a:rPr lang="en-GB" sz="1600" dirty="0" smtClean="0">
                <a:hlinkClick r:id="rId5"/>
              </a:rPr>
              <a:t>www.youtube.com/watch?v=1QUHONch0-4</a:t>
            </a:r>
            <a:endParaRPr lang="en-GB" sz="1600" dirty="0" smtClean="0"/>
          </a:p>
          <a:p>
            <a:pPr lvl="0" algn="ctr"/>
            <a:endParaRPr lang="en-GB" dirty="0"/>
          </a:p>
          <a:p>
            <a:pPr lvl="0" algn="ctr"/>
            <a:endParaRPr lang="en-GB" dirty="0"/>
          </a:p>
        </p:txBody>
      </p:sp>
      <p:pic>
        <p:nvPicPr>
          <p:cNvPr id="6" name="Picture 5"/>
          <p:cNvPicPr>
            <a:picLocks noChangeAspect="1"/>
          </p:cNvPicPr>
          <p:nvPr/>
        </p:nvPicPr>
        <p:blipFill>
          <a:blip r:embed="rId6"/>
          <a:stretch>
            <a:fillRect/>
          </a:stretch>
        </p:blipFill>
        <p:spPr>
          <a:xfrm>
            <a:off x="7262509" y="4818182"/>
            <a:ext cx="1600137" cy="1134209"/>
          </a:xfrm>
          <a:prstGeom prst="rect">
            <a:avLst/>
          </a:prstGeom>
        </p:spPr>
      </p:pic>
      <p:pic>
        <p:nvPicPr>
          <p:cNvPr id="4" name="Picture 3"/>
          <p:cNvPicPr>
            <a:picLocks noChangeAspect="1"/>
          </p:cNvPicPr>
          <p:nvPr/>
        </p:nvPicPr>
        <p:blipFill>
          <a:blip r:embed="rId7"/>
          <a:stretch>
            <a:fillRect/>
          </a:stretch>
        </p:blipFill>
        <p:spPr>
          <a:xfrm>
            <a:off x="7499838" y="2954214"/>
            <a:ext cx="1608993" cy="1160585"/>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669859836"/>
      </p:ext>
    </p:extLst>
  </p:cSld>
  <p:clrMapOvr>
    <a:masterClrMapping/>
  </p:clrMapOvr>
  <mc:AlternateContent xmlns:mc="http://schemas.openxmlformats.org/markup-compatibility/2006" xmlns:p14="http://schemas.microsoft.com/office/powerpoint/2010/main">
    <mc:Choice Requires="p14">
      <p:transition spd="slow" p14:dur="2000" advTm="15750"/>
    </mc:Choice>
    <mc:Fallback xmlns="">
      <p:transition spd="slow" advTm="157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404447"/>
            <a:ext cx="8791575" cy="1019907"/>
          </a:xfrm>
        </p:spPr>
        <p:txBody>
          <a:bodyPr/>
          <a:lstStyle/>
          <a:p>
            <a:r>
              <a:rPr lang="en-GB" cap="none" dirty="0">
                <a:solidFill>
                  <a:prstClr val="white"/>
                </a:solidFill>
                <a:latin typeface="Comic Sans MS" panose="030F0702030302020204" pitchFamily="66" charset="0"/>
              </a:rPr>
              <a:t>Today’s Counting Challenge</a:t>
            </a:r>
            <a:endParaRPr lang="en-GB" dirty="0"/>
          </a:p>
        </p:txBody>
      </p:sp>
      <p:sp>
        <p:nvSpPr>
          <p:cNvPr id="3" name="Subtitle 2"/>
          <p:cNvSpPr>
            <a:spLocks noGrp="1"/>
          </p:cNvSpPr>
          <p:nvPr>
            <p:ph type="subTitle" idx="1"/>
          </p:nvPr>
        </p:nvSpPr>
        <p:spPr>
          <a:xfrm>
            <a:off x="808892" y="1565031"/>
            <a:ext cx="10401300" cy="4835769"/>
          </a:xfrm>
        </p:spPr>
        <p:txBody>
          <a:bodyPr/>
          <a:lstStyle/>
          <a:p>
            <a:pPr algn="ctr"/>
            <a:r>
              <a:rPr lang="en-GB" cap="none" dirty="0" smtClean="0">
                <a:latin typeface="Comic Sans MS" panose="030F0702030302020204" pitchFamily="66" charset="0"/>
              </a:rPr>
              <a:t>All children learn in different </a:t>
            </a:r>
            <a:r>
              <a:rPr lang="en-GB" cap="none" dirty="0" smtClean="0">
                <a:latin typeface="Comic Sans MS" panose="030F0702030302020204" pitchFamily="66" charset="0"/>
              </a:rPr>
              <a:t>ways. Depending </a:t>
            </a:r>
            <a:r>
              <a:rPr lang="en-GB" cap="none" dirty="0" smtClean="0">
                <a:latin typeface="Comic Sans MS" panose="030F0702030302020204" pitchFamily="66" charset="0"/>
              </a:rPr>
              <a:t>on your child’s ability choose a number range to focus on.</a:t>
            </a:r>
          </a:p>
          <a:p>
            <a:pPr marL="342900" indent="-342900" algn="ctr">
              <a:buFont typeface="Arial" panose="020B0604020202020204" pitchFamily="34" charset="0"/>
              <a:buChar char="•"/>
            </a:pPr>
            <a:r>
              <a:rPr lang="en-GB" cap="none" dirty="0" smtClean="0">
                <a:latin typeface="Comic Sans MS" panose="030F0702030302020204" pitchFamily="66" charset="0"/>
              </a:rPr>
              <a:t>0-5</a:t>
            </a:r>
          </a:p>
          <a:p>
            <a:pPr marL="342900" indent="-342900" algn="ctr">
              <a:buFont typeface="Arial" panose="020B0604020202020204" pitchFamily="34" charset="0"/>
              <a:buChar char="•"/>
            </a:pPr>
            <a:r>
              <a:rPr lang="en-GB" cap="none" dirty="0" smtClean="0">
                <a:latin typeface="Comic Sans MS" panose="030F0702030302020204" pitchFamily="66" charset="0"/>
              </a:rPr>
              <a:t>0-10</a:t>
            </a:r>
          </a:p>
          <a:p>
            <a:pPr marL="342900" indent="-342900" algn="ctr">
              <a:buFont typeface="Arial" panose="020B0604020202020204" pitchFamily="34" charset="0"/>
              <a:buChar char="•"/>
            </a:pPr>
            <a:r>
              <a:rPr lang="en-GB" cap="none" dirty="0" smtClean="0">
                <a:latin typeface="Comic Sans MS" panose="030F0702030302020204" pitchFamily="66" charset="0"/>
              </a:rPr>
              <a:t>0-15</a:t>
            </a:r>
          </a:p>
          <a:p>
            <a:pPr marL="342900" indent="-342900" algn="ctr">
              <a:buFont typeface="Arial" panose="020B0604020202020204" pitchFamily="34" charset="0"/>
              <a:buChar char="•"/>
            </a:pPr>
            <a:r>
              <a:rPr lang="en-GB" cap="none" dirty="0" smtClean="0">
                <a:latin typeface="Comic Sans MS" panose="030F0702030302020204" pitchFamily="66" charset="0"/>
              </a:rPr>
              <a:t>0-20</a:t>
            </a:r>
          </a:p>
          <a:p>
            <a:pPr algn="ctr"/>
            <a:r>
              <a:rPr lang="en-GB" cap="none" dirty="0" smtClean="0">
                <a:latin typeface="Comic Sans MS" panose="030F0702030302020204" pitchFamily="66" charset="0"/>
              </a:rPr>
              <a:t>Write the numbers down on some flashcards and first make sure your child recognises all the numbers.  Then ask them to put the numbers in the correct order.</a:t>
            </a:r>
            <a:endParaRPr lang="en-GB" cap="none" dirty="0">
              <a:latin typeface="Comic Sans MS" panose="030F0702030302020204" pitchFamily="66" charset="0"/>
            </a:endParaRPr>
          </a:p>
        </p:txBody>
      </p:sp>
      <p:pic>
        <p:nvPicPr>
          <p:cNvPr id="9" name="Picture 8"/>
          <p:cNvPicPr>
            <a:picLocks noChangeAspect="1"/>
          </p:cNvPicPr>
          <p:nvPr/>
        </p:nvPicPr>
        <p:blipFill>
          <a:blip r:embed="rId4"/>
          <a:stretch>
            <a:fillRect/>
          </a:stretch>
        </p:blipFill>
        <p:spPr>
          <a:xfrm>
            <a:off x="3186398" y="5449354"/>
            <a:ext cx="5535648" cy="829128"/>
          </a:xfrm>
          <a:prstGeom prst="rect">
            <a:avLst/>
          </a:prstGeom>
        </p:spPr>
      </p:pic>
      <p:pic>
        <p:nvPicPr>
          <p:cNvPr id="4" name="Picture 3"/>
          <p:cNvPicPr>
            <a:picLocks noChangeAspect="1"/>
          </p:cNvPicPr>
          <p:nvPr/>
        </p:nvPicPr>
        <p:blipFill>
          <a:blip r:embed="rId5"/>
          <a:stretch>
            <a:fillRect/>
          </a:stretch>
        </p:blipFill>
        <p:spPr>
          <a:xfrm>
            <a:off x="2091023" y="2602522"/>
            <a:ext cx="1918269" cy="1543783"/>
          </a:xfrm>
          <a:prstGeom prst="rect">
            <a:avLst/>
          </a:prstGeom>
        </p:spPr>
      </p:pic>
      <p:pic>
        <p:nvPicPr>
          <p:cNvPr id="5" name="Picture 4"/>
          <p:cNvPicPr>
            <a:picLocks noChangeAspect="1"/>
          </p:cNvPicPr>
          <p:nvPr/>
        </p:nvPicPr>
        <p:blipFill>
          <a:blip r:embed="rId6"/>
          <a:stretch>
            <a:fillRect/>
          </a:stretch>
        </p:blipFill>
        <p:spPr>
          <a:xfrm>
            <a:off x="8176846" y="2602522"/>
            <a:ext cx="2118946" cy="1543784"/>
          </a:xfrm>
          <a:prstGeom prst="rect">
            <a:avLst/>
          </a:prstGeom>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335166814"/>
      </p:ext>
    </p:extLst>
  </p:cSld>
  <p:clrMapOvr>
    <a:masterClrMapping/>
  </p:clrMapOvr>
  <mc:AlternateContent xmlns:mc="http://schemas.openxmlformats.org/markup-compatibility/2006" xmlns:p14="http://schemas.microsoft.com/office/powerpoint/2010/main">
    <mc:Choice Requires="p14">
      <p:transition spd="slow" p14:dur="2000" advTm="55754"/>
    </mc:Choice>
    <mc:Fallback xmlns="">
      <p:transition spd="slow" advTm="557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360485"/>
            <a:ext cx="8791575" cy="914400"/>
          </a:xfrm>
        </p:spPr>
        <p:txBody>
          <a:bodyPr/>
          <a:lstStyle/>
          <a:p>
            <a:r>
              <a:rPr lang="en-GB" sz="4300" cap="none" dirty="0">
                <a:solidFill>
                  <a:prstClr val="white"/>
                </a:solidFill>
                <a:latin typeface="Comic Sans MS" panose="030F0702030302020204" pitchFamily="66" charset="0"/>
              </a:rPr>
              <a:t>Today’s Outdoor Maths Challenge</a:t>
            </a:r>
            <a:endParaRPr lang="en-GB" dirty="0"/>
          </a:p>
        </p:txBody>
      </p:sp>
      <p:sp>
        <p:nvSpPr>
          <p:cNvPr id="3" name="Subtitle 2"/>
          <p:cNvSpPr>
            <a:spLocks noGrp="1"/>
          </p:cNvSpPr>
          <p:nvPr>
            <p:ph type="subTitle" idx="1"/>
          </p:nvPr>
        </p:nvSpPr>
        <p:spPr>
          <a:xfrm>
            <a:off x="738554" y="1389184"/>
            <a:ext cx="10858500" cy="5169877"/>
          </a:xfrm>
        </p:spPr>
        <p:txBody>
          <a:bodyPr>
            <a:normAutofit/>
          </a:bodyPr>
          <a:lstStyle/>
          <a:p>
            <a:pPr marL="342900" indent="-342900">
              <a:buFont typeface="Arial" panose="020B0604020202020204" pitchFamily="34" charset="0"/>
              <a:buChar char="•"/>
            </a:pPr>
            <a:r>
              <a:rPr lang="en-GB" cap="none" dirty="0" smtClean="0">
                <a:latin typeface="Comic Sans MS" panose="030F0702030302020204" pitchFamily="66" charset="0"/>
              </a:rPr>
              <a:t>Today we are going to start to look at capacity</a:t>
            </a:r>
            <a:r>
              <a:rPr lang="en-GB" cap="none" dirty="0">
                <a:latin typeface="Comic Sans MS" panose="030F0702030302020204" pitchFamily="66" charset="0"/>
              </a:rPr>
              <a:t>. </a:t>
            </a:r>
            <a:r>
              <a:rPr lang="en-GB" cap="none" dirty="0" smtClean="0">
                <a:latin typeface="Comic Sans MS" panose="030F0702030302020204" pitchFamily="66" charset="0"/>
              </a:rPr>
              <a:t> </a:t>
            </a:r>
            <a:r>
              <a:rPr lang="en-GB" cap="none" dirty="0">
                <a:latin typeface="Comic Sans MS" panose="030F0702030302020204" pitchFamily="66" charset="0"/>
              </a:rPr>
              <a:t>C</a:t>
            </a:r>
            <a:r>
              <a:rPr lang="en-GB" cap="none" dirty="0" smtClean="0">
                <a:latin typeface="Comic Sans MS" panose="030F0702030302020204" pitchFamily="66" charset="0"/>
              </a:rPr>
              <a:t>hildren are going to experiment and explore containers and adults can play alongside their child to develop their  understanding of the mathematical language linked to capacity.</a:t>
            </a:r>
          </a:p>
          <a:p>
            <a:pPr marL="342900" indent="-342900">
              <a:buFont typeface="Arial" panose="020B0604020202020204" pitchFamily="34" charset="0"/>
              <a:buChar char="•"/>
            </a:pPr>
            <a:r>
              <a:rPr lang="en-GB" cap="none" dirty="0" smtClean="0">
                <a:latin typeface="Comic Sans MS" panose="030F0702030302020204" pitchFamily="66" charset="0"/>
              </a:rPr>
              <a:t>Encourage your child </a:t>
            </a:r>
            <a:r>
              <a:rPr lang="en-GB" cap="none" dirty="0">
                <a:latin typeface="Comic Sans MS" panose="030F0702030302020204" pitchFamily="66" charset="0"/>
              </a:rPr>
              <a:t>to build on their understanding </a:t>
            </a:r>
            <a:r>
              <a:rPr lang="en-GB" cap="none" dirty="0" smtClean="0">
                <a:latin typeface="Comic Sans MS" panose="030F0702030302020204" pitchFamily="66" charset="0"/>
              </a:rPr>
              <a:t>of full </a:t>
            </a:r>
            <a:r>
              <a:rPr lang="en-GB" cap="none" dirty="0">
                <a:latin typeface="Comic Sans MS" panose="030F0702030302020204" pitchFamily="66" charset="0"/>
              </a:rPr>
              <a:t>and empty to show half full, nearly full and </a:t>
            </a:r>
            <a:r>
              <a:rPr lang="en-GB" cap="none" dirty="0" smtClean="0">
                <a:latin typeface="Comic Sans MS" panose="030F0702030302020204" pitchFamily="66" charset="0"/>
              </a:rPr>
              <a:t>nearly empty.</a:t>
            </a:r>
          </a:p>
          <a:p>
            <a:pPr marL="342900" indent="-342900">
              <a:buFont typeface="Arial" panose="020B0604020202020204" pitchFamily="34" charset="0"/>
              <a:buChar char="•"/>
            </a:pPr>
            <a:r>
              <a:rPr lang="en-GB" cap="none" dirty="0" smtClean="0">
                <a:latin typeface="Comic Sans MS" panose="030F0702030302020204" pitchFamily="66" charset="0"/>
              </a:rPr>
              <a:t>Provide </a:t>
            </a:r>
            <a:r>
              <a:rPr lang="en-GB" cap="none" dirty="0">
                <a:latin typeface="Comic Sans MS" panose="030F0702030302020204" pitchFamily="66" charset="0"/>
              </a:rPr>
              <a:t>different sized and shaped containers </a:t>
            </a:r>
            <a:r>
              <a:rPr lang="en-GB" cap="none" dirty="0" smtClean="0">
                <a:latin typeface="Comic Sans MS" panose="030F0702030302020204" pitchFamily="66" charset="0"/>
              </a:rPr>
              <a:t>to investigate</a:t>
            </a:r>
            <a:r>
              <a:rPr lang="en-GB" cap="none" dirty="0">
                <a:latin typeface="Comic Sans MS" panose="030F0702030302020204" pitchFamily="66" charset="0"/>
              </a:rPr>
              <a:t>. </a:t>
            </a:r>
            <a:r>
              <a:rPr lang="en-GB" cap="none" dirty="0" smtClean="0">
                <a:latin typeface="Comic Sans MS" panose="030F0702030302020204" pitchFamily="66" charset="0"/>
              </a:rPr>
              <a:t> Look in your recycle bin for old bottles and tubs and any other containers you can find in your kitchen.</a:t>
            </a:r>
          </a:p>
          <a:p>
            <a:pPr marL="342900" indent="-342900">
              <a:buFont typeface="Arial" panose="020B0604020202020204" pitchFamily="34" charset="0"/>
              <a:buChar char="•"/>
            </a:pPr>
            <a:r>
              <a:rPr lang="en-GB" cap="none" dirty="0" smtClean="0">
                <a:latin typeface="Comic Sans MS" panose="030F0702030302020204" pitchFamily="66" charset="0"/>
              </a:rPr>
              <a:t>Prompt </a:t>
            </a:r>
            <a:r>
              <a:rPr lang="en-GB" cap="none" dirty="0">
                <a:latin typeface="Comic Sans MS" panose="030F0702030302020204" pitchFamily="66" charset="0"/>
              </a:rPr>
              <a:t>them to use the language of tall, </a:t>
            </a:r>
            <a:r>
              <a:rPr lang="en-GB" cap="none" dirty="0" smtClean="0">
                <a:latin typeface="Comic Sans MS" panose="030F0702030302020204" pitchFamily="66" charset="0"/>
              </a:rPr>
              <a:t>thin, narrow</a:t>
            </a:r>
            <a:r>
              <a:rPr lang="en-GB" cap="none" dirty="0">
                <a:latin typeface="Comic Sans MS" panose="030F0702030302020204" pitchFamily="66" charset="0"/>
              </a:rPr>
              <a:t>, wide and </a:t>
            </a:r>
            <a:r>
              <a:rPr lang="en-GB" cap="none" dirty="0" smtClean="0">
                <a:latin typeface="Comic Sans MS" panose="030F0702030302020204" pitchFamily="66" charset="0"/>
              </a:rPr>
              <a:t>shallow when describing containers.</a:t>
            </a:r>
          </a:p>
          <a:p>
            <a:pPr marL="342900" indent="-342900">
              <a:buFont typeface="Arial" panose="020B0604020202020204" pitchFamily="34" charset="0"/>
              <a:buChar char="•"/>
            </a:pPr>
            <a:r>
              <a:rPr lang="en-GB" cap="none" dirty="0" smtClean="0">
                <a:latin typeface="Comic Sans MS" panose="030F0702030302020204" pitchFamily="66" charset="0"/>
              </a:rPr>
              <a:t>If you feel it is a little cold for your child to be playing with water </a:t>
            </a:r>
            <a:r>
              <a:rPr lang="en-GB" cap="none" dirty="0" smtClean="0">
                <a:latin typeface="Comic Sans MS" panose="030F0702030302020204" pitchFamily="66" charset="0"/>
              </a:rPr>
              <a:t>outside, </a:t>
            </a:r>
            <a:r>
              <a:rPr lang="en-GB" cap="none" dirty="0" smtClean="0">
                <a:latin typeface="Comic Sans MS" panose="030F0702030302020204" pitchFamily="66" charset="0"/>
              </a:rPr>
              <a:t>you could always move this learning inside and do it at bath time!</a:t>
            </a:r>
          </a:p>
          <a:p>
            <a:pPr marL="342900" indent="-342900">
              <a:buFont typeface="Arial" panose="020B0604020202020204" pitchFamily="34" charset="0"/>
              <a:buChar char="•"/>
            </a:pPr>
            <a:endParaRPr lang="en-GB" cap="none" dirty="0">
              <a:latin typeface="Comic Sans MS" panose="030F0702030302020204" pitchFamily="66" charset="0"/>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318832940"/>
      </p:ext>
    </p:extLst>
  </p:cSld>
  <p:clrMapOvr>
    <a:masterClrMapping/>
  </p:clrMapOvr>
  <mc:AlternateContent xmlns:mc="http://schemas.openxmlformats.org/markup-compatibility/2006" xmlns:p14="http://schemas.microsoft.com/office/powerpoint/2010/main">
    <mc:Choice Requires="p14">
      <p:transition spd="slow" p14:dur="2000" advTm="62020"/>
    </mc:Choice>
    <mc:Fallback xmlns="">
      <p:transition spd="slow" advTm="620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360485"/>
            <a:ext cx="8791575" cy="914400"/>
          </a:xfrm>
        </p:spPr>
        <p:txBody>
          <a:bodyPr/>
          <a:lstStyle/>
          <a:p>
            <a:r>
              <a:rPr lang="en-GB" sz="4300" cap="none" dirty="0">
                <a:solidFill>
                  <a:prstClr val="white"/>
                </a:solidFill>
                <a:latin typeface="Comic Sans MS" panose="030F0702030302020204" pitchFamily="66" charset="0"/>
              </a:rPr>
              <a:t>Today’s </a:t>
            </a:r>
            <a:r>
              <a:rPr lang="en-GB" sz="4300" cap="none" dirty="0" smtClean="0">
                <a:solidFill>
                  <a:prstClr val="white"/>
                </a:solidFill>
                <a:latin typeface="Comic Sans MS" panose="030F0702030302020204" pitchFamily="66" charset="0"/>
              </a:rPr>
              <a:t>Indoor Maths </a:t>
            </a:r>
            <a:r>
              <a:rPr lang="en-GB" sz="4300" cap="none" dirty="0">
                <a:solidFill>
                  <a:prstClr val="white"/>
                </a:solidFill>
                <a:latin typeface="Comic Sans MS" panose="030F0702030302020204" pitchFamily="66" charset="0"/>
              </a:rPr>
              <a:t>Challenge</a:t>
            </a:r>
            <a:endParaRPr lang="en-GB" dirty="0"/>
          </a:p>
        </p:txBody>
      </p:sp>
      <p:sp>
        <p:nvSpPr>
          <p:cNvPr id="3" name="Subtitle 2"/>
          <p:cNvSpPr>
            <a:spLocks noGrp="1"/>
          </p:cNvSpPr>
          <p:nvPr>
            <p:ph type="subTitle" idx="1"/>
          </p:nvPr>
        </p:nvSpPr>
        <p:spPr>
          <a:xfrm>
            <a:off x="1876424" y="1274886"/>
            <a:ext cx="9289807" cy="5108330"/>
          </a:xfrm>
        </p:spPr>
        <p:txBody>
          <a:bodyPr/>
          <a:lstStyle/>
          <a:p>
            <a:pPr algn="ctr"/>
            <a:r>
              <a:rPr lang="en-GB" sz="1600" cap="none" dirty="0" smtClean="0">
                <a:latin typeface="Comic Sans MS" panose="030F0702030302020204" pitchFamily="66" charset="0"/>
              </a:rPr>
              <a:t>Today you are going to do some cooking with your child and the focus is to develop talk around the measuring and weighing of the ingredients.  You may choose any recipe but if you would like some ideas I have two </a:t>
            </a:r>
            <a:r>
              <a:rPr lang="en-GB" sz="1600" cap="none" dirty="0" err="1" smtClean="0">
                <a:latin typeface="Comic Sans MS" panose="030F0702030302020204" pitchFamily="66" charset="0"/>
              </a:rPr>
              <a:t>weblinks</a:t>
            </a:r>
            <a:r>
              <a:rPr lang="en-GB" sz="1600" cap="none" dirty="0" smtClean="0">
                <a:latin typeface="Comic Sans MS" panose="030F0702030302020204" pitchFamily="66" charset="0"/>
              </a:rPr>
              <a:t> below.  </a:t>
            </a:r>
          </a:p>
          <a:p>
            <a:pPr algn="ctr"/>
            <a:r>
              <a:rPr lang="en-GB" sz="1600" cap="none" dirty="0">
                <a:latin typeface="Comic Sans MS" panose="030F0702030302020204" pitchFamily="66" charset="0"/>
                <a:hlinkClick r:id="rId4"/>
              </a:rPr>
              <a:t>https://</a:t>
            </a:r>
            <a:r>
              <a:rPr lang="en-GB" sz="1600" cap="none" dirty="0" smtClean="0">
                <a:latin typeface="Comic Sans MS" panose="030F0702030302020204" pitchFamily="66" charset="0"/>
                <a:hlinkClick r:id="rId4"/>
              </a:rPr>
              <a:t>www.nigella.com/recipes/chocolate-chip-cookies</a:t>
            </a:r>
            <a:endParaRPr lang="en-GB" sz="1600" cap="none" dirty="0" smtClean="0">
              <a:latin typeface="Comic Sans MS" panose="030F0702030302020204" pitchFamily="66" charset="0"/>
            </a:endParaRPr>
          </a:p>
          <a:p>
            <a:pPr algn="ctr"/>
            <a:r>
              <a:rPr lang="en-GB" sz="1600" u="sng" cap="none" dirty="0" smtClean="0">
                <a:solidFill>
                  <a:srgbClr val="0000FF"/>
                </a:solidFill>
                <a:effectLst/>
                <a:latin typeface="Comic Sans MS" panose="030F0702030302020204" pitchFamily="66" charset="0"/>
                <a:ea typeface="Meiryo"/>
                <a:cs typeface="Calibri" panose="020F0502020204030204" pitchFamily="34" charset="0"/>
                <a:hlinkClick r:id="rId5"/>
              </a:rPr>
              <a:t>https://www.nationaltrust.org.uk/recipes/cheese-scones</a:t>
            </a:r>
            <a:endParaRPr lang="en-GB" sz="1600" u="sng" cap="none" dirty="0" smtClean="0">
              <a:solidFill>
                <a:srgbClr val="0000FF"/>
              </a:solidFill>
              <a:effectLst/>
              <a:latin typeface="Comic Sans MS" panose="030F0702030302020204" pitchFamily="66" charset="0"/>
              <a:ea typeface="Meiryo"/>
              <a:cs typeface="Calibri" panose="020F0502020204030204" pitchFamily="34" charset="0"/>
            </a:endParaRPr>
          </a:p>
          <a:p>
            <a:pPr algn="ctr"/>
            <a:endParaRPr lang="en-GB" sz="1600" u="sng" cap="none" dirty="0" smtClean="0">
              <a:solidFill>
                <a:srgbClr val="FFFF00"/>
              </a:solidFill>
              <a:effectLst/>
              <a:latin typeface="Comic Sans MS" panose="030F0702030302020204" pitchFamily="66" charset="0"/>
              <a:ea typeface="Meiryo"/>
              <a:cs typeface="Calibri" panose="020F0502020204030204" pitchFamily="34" charset="0"/>
            </a:endParaRPr>
          </a:p>
          <a:p>
            <a:pPr lvl="0" algn="ctr"/>
            <a:r>
              <a:rPr lang="en-GB" sz="1600" b="1" u="sng" cap="none" dirty="0" smtClean="0">
                <a:effectLst/>
                <a:latin typeface="Comic Sans MS" panose="030F0702030302020204" pitchFamily="66" charset="0"/>
              </a:rPr>
              <a:t>Key Vocabulary to think about when cooking</a:t>
            </a:r>
          </a:p>
          <a:p>
            <a:pPr lvl="0" algn="ctr"/>
            <a:r>
              <a:rPr lang="en-GB" sz="1600" cap="none" dirty="0" smtClean="0">
                <a:effectLst/>
                <a:latin typeface="Comic Sans MS" panose="030F0702030302020204" pitchFamily="66" charset="0"/>
              </a:rPr>
              <a:t>More, less, heavier, lighter</a:t>
            </a:r>
            <a:r>
              <a:rPr lang="en-GB" sz="1600" cap="none" dirty="0">
                <a:effectLst/>
                <a:latin typeface="Comic Sans MS" panose="030F0702030302020204" pitchFamily="66" charset="0"/>
              </a:rPr>
              <a:t>, </a:t>
            </a:r>
            <a:r>
              <a:rPr lang="en-GB" sz="1600" cap="none" dirty="0" smtClean="0">
                <a:effectLst/>
                <a:latin typeface="Comic Sans MS" panose="030F0702030302020204" pitchFamily="66" charset="0"/>
              </a:rPr>
              <a:t>full, empty, half </a:t>
            </a:r>
            <a:r>
              <a:rPr lang="en-GB" sz="1600" cap="none" dirty="0">
                <a:effectLst/>
                <a:latin typeface="Comic Sans MS" panose="030F0702030302020204" pitchFamily="66" charset="0"/>
              </a:rPr>
              <a:t>full, nearly </a:t>
            </a:r>
            <a:r>
              <a:rPr lang="en-GB" sz="1600" cap="none" dirty="0" smtClean="0">
                <a:effectLst/>
                <a:latin typeface="Comic Sans MS" panose="030F0702030302020204" pitchFamily="66" charset="0"/>
              </a:rPr>
              <a:t>full</a:t>
            </a:r>
            <a:r>
              <a:rPr lang="en-GB" sz="1600" cap="none" dirty="0">
                <a:effectLst/>
                <a:latin typeface="Comic Sans MS" panose="030F0702030302020204" pitchFamily="66" charset="0"/>
              </a:rPr>
              <a:t>, tall, thin, narrow, wide and </a:t>
            </a:r>
            <a:r>
              <a:rPr lang="en-GB" sz="1600" cap="none" dirty="0" smtClean="0">
                <a:effectLst/>
                <a:latin typeface="Comic Sans MS" panose="030F0702030302020204" pitchFamily="66" charset="0"/>
              </a:rPr>
              <a:t>shallow.</a:t>
            </a:r>
          </a:p>
          <a:p>
            <a:pPr lvl="0"/>
            <a:r>
              <a:rPr lang="en-GB" sz="1600" cap="none" dirty="0" smtClean="0">
                <a:effectLst/>
                <a:latin typeface="Comic Sans MS" panose="030F0702030302020204" pitchFamily="66" charset="0"/>
              </a:rPr>
              <a:t>Also this is a great opportunity to practise using counting skills. (e.g. when counting out ingredients and </a:t>
            </a:r>
            <a:r>
              <a:rPr lang="en-GB" sz="1600" cap="none" dirty="0" err="1" smtClean="0">
                <a:effectLst/>
                <a:latin typeface="Comic Sans MS" panose="030F0702030302020204" pitchFamily="66" charset="0"/>
              </a:rPr>
              <a:t>spoonfuls</a:t>
            </a:r>
            <a:r>
              <a:rPr lang="en-GB" sz="1600" cap="none" dirty="0" smtClean="0">
                <a:effectLst/>
                <a:latin typeface="Comic Sans MS" panose="030F0702030302020204" pitchFamily="66" charset="0"/>
              </a:rPr>
              <a:t>).</a:t>
            </a:r>
          </a:p>
          <a:p>
            <a:pPr lvl="0"/>
            <a:r>
              <a:rPr lang="en-GB" sz="1600" cap="none" dirty="0" smtClean="0">
                <a:effectLst/>
                <a:latin typeface="Comic Sans MS" panose="030F0702030302020204" pitchFamily="66" charset="0"/>
              </a:rPr>
              <a:t>If you want to you can involve your child in the whole process, starting with writing a shopping list and maybe including the shopping trip to buy ingredients.</a:t>
            </a:r>
          </a:p>
          <a:p>
            <a:endParaRPr lang="en-GB" cap="none" dirty="0">
              <a:latin typeface="Comic Sans MS" panose="030F0702030302020204" pitchFamily="66" charset="0"/>
            </a:endParaRPr>
          </a:p>
        </p:txBody>
      </p:sp>
      <p:sp>
        <p:nvSpPr>
          <p:cNvPr id="8" name="Rectangle 7"/>
          <p:cNvSpPr/>
          <p:nvPr/>
        </p:nvSpPr>
        <p:spPr>
          <a:xfrm>
            <a:off x="3750101" y="3244334"/>
            <a:ext cx="18473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375924288"/>
      </p:ext>
    </p:extLst>
  </p:cSld>
  <p:clrMapOvr>
    <a:masterClrMapping/>
  </p:clrMapOvr>
  <mc:AlternateContent xmlns:mc="http://schemas.openxmlformats.org/markup-compatibility/2006" xmlns:p14="http://schemas.microsoft.com/office/powerpoint/2010/main">
    <mc:Choice Requires="p14">
      <p:transition spd="slow" p14:dur="2000" advTm="93747"/>
    </mc:Choice>
    <mc:Fallback xmlns="">
      <p:transition spd="slow" advTm="937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545123"/>
            <a:ext cx="8791575" cy="931985"/>
          </a:xfrm>
        </p:spPr>
        <p:txBody>
          <a:bodyPr/>
          <a:lstStyle/>
          <a:p>
            <a:pPr algn="ctr"/>
            <a:r>
              <a:rPr lang="en-GB" cap="none" dirty="0">
                <a:solidFill>
                  <a:prstClr val="white"/>
                </a:solidFill>
                <a:latin typeface="Comic Sans MS" panose="030F0702030302020204" pitchFamily="66" charset="0"/>
              </a:rPr>
              <a:t>Reading Linked to Maths</a:t>
            </a:r>
            <a:endParaRPr lang="en-GB" dirty="0"/>
          </a:p>
        </p:txBody>
      </p:sp>
      <p:sp>
        <p:nvSpPr>
          <p:cNvPr id="3" name="Subtitle 2"/>
          <p:cNvSpPr>
            <a:spLocks noGrp="1"/>
          </p:cNvSpPr>
          <p:nvPr>
            <p:ph type="subTitle" idx="1"/>
          </p:nvPr>
        </p:nvSpPr>
        <p:spPr>
          <a:xfrm>
            <a:off x="1876424" y="1477107"/>
            <a:ext cx="8791575" cy="4967655"/>
          </a:xfrm>
        </p:spPr>
        <p:txBody>
          <a:bodyPr/>
          <a:lstStyle/>
          <a:p>
            <a:pPr lvl="0" algn="ctr"/>
            <a:r>
              <a:rPr lang="en-GB" cap="none" dirty="0" smtClean="0">
                <a:solidFill>
                  <a:srgbClr val="D8FC68"/>
                </a:solidFill>
                <a:latin typeface="Comic Sans MS" panose="030F0702030302020204" pitchFamily="66" charset="0"/>
              </a:rPr>
              <a:t>‘A Beach for Albert’,  by Eleanor May is a great book </a:t>
            </a:r>
            <a:r>
              <a:rPr lang="en-GB" cap="none" dirty="0" smtClean="0">
                <a:solidFill>
                  <a:srgbClr val="D8FC68"/>
                </a:solidFill>
                <a:latin typeface="Comic Sans MS" panose="030F0702030302020204" pitchFamily="66" charset="0"/>
              </a:rPr>
              <a:t>which, throughout </a:t>
            </a:r>
            <a:r>
              <a:rPr lang="en-GB" cap="none" dirty="0" smtClean="0">
                <a:solidFill>
                  <a:srgbClr val="D8FC68"/>
                </a:solidFill>
                <a:latin typeface="Comic Sans MS" panose="030F0702030302020204" pitchFamily="66" charset="0"/>
              </a:rPr>
              <a:t>the </a:t>
            </a:r>
            <a:r>
              <a:rPr lang="en-GB" cap="none" dirty="0" smtClean="0">
                <a:solidFill>
                  <a:srgbClr val="D8FC68"/>
                </a:solidFill>
                <a:latin typeface="Comic Sans MS" panose="030F0702030302020204" pitchFamily="66" charset="0"/>
              </a:rPr>
              <a:t>story, </a:t>
            </a:r>
            <a:r>
              <a:rPr lang="en-GB" cap="none" dirty="0" smtClean="0">
                <a:solidFill>
                  <a:srgbClr val="D8FC68"/>
                </a:solidFill>
                <a:latin typeface="Comic Sans MS" panose="030F0702030302020204" pitchFamily="66" charset="0"/>
              </a:rPr>
              <a:t>uses  lots of vocabulary linked to capacity.   If you would like to listen to the </a:t>
            </a:r>
            <a:r>
              <a:rPr lang="en-GB" cap="none" dirty="0" smtClean="0">
                <a:solidFill>
                  <a:srgbClr val="D8FC68"/>
                </a:solidFill>
                <a:latin typeface="Comic Sans MS" panose="030F0702030302020204" pitchFamily="66" charset="0"/>
              </a:rPr>
              <a:t>story, </a:t>
            </a:r>
            <a:r>
              <a:rPr lang="en-GB" cap="none" dirty="0" smtClean="0">
                <a:solidFill>
                  <a:srgbClr val="D8FC68"/>
                </a:solidFill>
                <a:latin typeface="Comic Sans MS" panose="030F0702030302020204" pitchFamily="66" charset="0"/>
              </a:rPr>
              <a:t>click on the link </a:t>
            </a:r>
            <a:r>
              <a:rPr lang="en-GB" cap="none" dirty="0" smtClean="0">
                <a:solidFill>
                  <a:srgbClr val="D8FC68"/>
                </a:solidFill>
                <a:latin typeface="Comic Sans MS" panose="030F0702030302020204" pitchFamily="66" charset="0"/>
              </a:rPr>
              <a:t>below:</a:t>
            </a:r>
            <a:endParaRPr lang="en-GB" cap="none" dirty="0" smtClean="0">
              <a:solidFill>
                <a:srgbClr val="D8FC68"/>
              </a:solidFill>
              <a:latin typeface="Comic Sans MS" panose="030F0702030302020204" pitchFamily="66" charset="0"/>
            </a:endParaRPr>
          </a:p>
          <a:p>
            <a:pPr lvl="0" algn="ctr"/>
            <a:r>
              <a:rPr lang="en-GB" cap="none" dirty="0">
                <a:solidFill>
                  <a:srgbClr val="D8FC68"/>
                </a:solidFill>
                <a:latin typeface="Comic Sans MS" panose="030F0702030302020204" pitchFamily="66" charset="0"/>
                <a:hlinkClick r:id="rId4"/>
              </a:rPr>
              <a:t>https://</a:t>
            </a:r>
            <a:r>
              <a:rPr lang="en-GB" cap="none" dirty="0" smtClean="0">
                <a:solidFill>
                  <a:srgbClr val="D8FC68"/>
                </a:solidFill>
                <a:latin typeface="Comic Sans MS" panose="030F0702030302020204" pitchFamily="66" charset="0"/>
                <a:hlinkClick r:id="rId4"/>
              </a:rPr>
              <a:t>www.youtube.com/watch?v=HzZdx2omt0E</a:t>
            </a:r>
            <a:endParaRPr lang="en-GB" cap="none" dirty="0" smtClean="0">
              <a:solidFill>
                <a:srgbClr val="D8FC68"/>
              </a:solidFill>
              <a:latin typeface="Comic Sans MS" panose="030F0702030302020204" pitchFamily="66" charset="0"/>
            </a:endParaRPr>
          </a:p>
          <a:p>
            <a:pPr lvl="0" algn="ctr"/>
            <a:endParaRPr lang="en-GB" cap="none" dirty="0">
              <a:solidFill>
                <a:srgbClr val="D8FC68"/>
              </a:solidFill>
              <a:latin typeface="Comic Sans MS" panose="030F0702030302020204" pitchFamily="66" charset="0"/>
            </a:endParaRPr>
          </a:p>
          <a:p>
            <a:pPr lvl="0" algn="ctr"/>
            <a:endParaRPr lang="en-GB" cap="none" dirty="0">
              <a:solidFill>
                <a:srgbClr val="D8FC68"/>
              </a:solidFill>
              <a:latin typeface="Comic Sans MS" panose="030F0702030302020204" pitchFamily="66" charset="0"/>
            </a:endParaRPr>
          </a:p>
          <a:p>
            <a:endParaRPr lang="en-GB" dirty="0"/>
          </a:p>
        </p:txBody>
      </p:sp>
      <p:pic>
        <p:nvPicPr>
          <p:cNvPr id="6" name="Picture 5"/>
          <p:cNvPicPr>
            <a:picLocks noChangeAspect="1"/>
          </p:cNvPicPr>
          <p:nvPr/>
        </p:nvPicPr>
        <p:blipFill>
          <a:blip r:embed="rId5"/>
          <a:stretch>
            <a:fillRect/>
          </a:stretch>
        </p:blipFill>
        <p:spPr>
          <a:xfrm>
            <a:off x="5214936" y="3605212"/>
            <a:ext cx="2114550" cy="2162175"/>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902871438"/>
      </p:ext>
    </p:extLst>
  </p:cSld>
  <p:clrMapOvr>
    <a:masterClrMapping/>
  </p:clrMapOvr>
  <mc:AlternateContent xmlns:mc="http://schemas.openxmlformats.org/markup-compatibility/2006" xmlns:p14="http://schemas.microsoft.com/office/powerpoint/2010/main">
    <mc:Choice Requires="p14">
      <p:transition spd="slow" p14:dur="2000" advTm="16711"/>
    </mc:Choice>
    <mc:Fallback xmlns="">
      <p:transition spd="slow" advTm="167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07044A1C68BD4C94A30BCF35C50B21" ma:contentTypeVersion="6" ma:contentTypeDescription="Create a new document." ma:contentTypeScope="" ma:versionID="1b176be6737bea82aa036f5de0ec208a">
  <xsd:schema xmlns:xsd="http://www.w3.org/2001/XMLSchema" xmlns:xs="http://www.w3.org/2001/XMLSchema" xmlns:p="http://schemas.microsoft.com/office/2006/metadata/properties" xmlns:ns2="b56fac23-60d4-4943-8ef5-74c6083a7b6c" targetNamespace="http://schemas.microsoft.com/office/2006/metadata/properties" ma:root="true" ma:fieldsID="a849d26107bce6f199e44061d0f19b66" ns2:_="">
    <xsd:import namespace="b56fac23-60d4-4943-8ef5-74c6083a7b6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6fac23-60d4-4943-8ef5-74c6083a7b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DB92BD-9D33-47B9-9B49-E013CCFCC8E8}"/>
</file>

<file path=customXml/itemProps2.xml><?xml version="1.0" encoding="utf-8"?>
<ds:datastoreItem xmlns:ds="http://schemas.openxmlformats.org/officeDocument/2006/customXml" ds:itemID="{0424954E-D5B4-4B31-993C-12238816C1AF}"/>
</file>

<file path=customXml/itemProps3.xml><?xml version="1.0" encoding="utf-8"?>
<ds:datastoreItem xmlns:ds="http://schemas.openxmlformats.org/officeDocument/2006/customXml" ds:itemID="{8926B2FE-0EB8-4CD4-AB41-9E9E4B1FF312}"/>
</file>

<file path=docProps/app.xml><?xml version="1.0" encoding="utf-8"?>
<Properties xmlns="http://schemas.openxmlformats.org/officeDocument/2006/extended-properties" xmlns:vt="http://schemas.openxmlformats.org/officeDocument/2006/docPropsVTypes">
  <Template>TM04033919[[fn=Circuit]]</Template>
  <TotalTime>96</TotalTime>
  <Words>448</Words>
  <Application>Microsoft Office PowerPoint</Application>
  <PresentationFormat>Widescreen</PresentationFormat>
  <Paragraphs>37</Paragraphs>
  <Slides>6</Slides>
  <Notes>0</Notes>
  <HiddenSlides>0</HiddenSlides>
  <MMClips>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Comic Sans MS</vt:lpstr>
      <vt:lpstr>Meiryo</vt:lpstr>
      <vt:lpstr>Trebuchet MS</vt:lpstr>
      <vt:lpstr>Tw Cen MT</vt:lpstr>
      <vt:lpstr>Circuit</vt:lpstr>
      <vt:lpstr>Wednesday 20th January</vt:lpstr>
      <vt:lpstr>Today’s Maths Song</vt:lpstr>
      <vt:lpstr>Today’s Counting Challenge</vt:lpstr>
      <vt:lpstr>Today’s Outdoor Maths Challenge</vt:lpstr>
      <vt:lpstr>Today’s Indoor Maths Challenge</vt:lpstr>
      <vt:lpstr>Reading Linked to Maths</vt:lpstr>
    </vt:vector>
  </TitlesOfParts>
  <Company>ALT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Wednesday 20th January</dc:title>
  <dc:creator>Heather MacNeil</dc:creator>
  <cp:lastModifiedBy>Paula Candish</cp:lastModifiedBy>
  <cp:revision>10</cp:revision>
  <dcterms:created xsi:type="dcterms:W3CDTF">2021-01-18T12:09:54Z</dcterms:created>
  <dcterms:modified xsi:type="dcterms:W3CDTF">2021-01-19T11:39:42Z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0x010100E607044A1C68BD4C94A30BCF35C50B21</vt:lpwstr>
  </property>
</Properties>
</file>