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1QUHONch0-4" TargetMode="External"/><Relationship Id="rId4" Type="http://schemas.openxmlformats.org/officeDocument/2006/relationships/hyperlink" Target="https://www.youtube.com/watch?v=4y0QvlFGxq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gkA3SY68_Y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395655"/>
            <a:ext cx="8791575" cy="852853"/>
          </a:xfrm>
        </p:spPr>
        <p:txBody>
          <a:bodyPr/>
          <a:lstStyle/>
          <a:p>
            <a:pPr algn="ctr"/>
            <a:r>
              <a:rPr lang="en-GB" sz="3200" cap="none" dirty="0" smtClean="0">
                <a:solidFill>
                  <a:srgbClr val="EBEBEB"/>
                </a:solidFill>
                <a:effectLst/>
                <a:latin typeface="Comic Sans MS" panose="030F0702030302020204" pitchFamily="66" charset="0"/>
              </a:rPr>
              <a:t>Thursday 21</a:t>
            </a:r>
            <a:r>
              <a:rPr lang="en-GB" sz="3200" cap="none" baseline="30000" dirty="0" smtClean="0">
                <a:solidFill>
                  <a:srgbClr val="EBEBEB"/>
                </a:solidFill>
                <a:effectLst/>
                <a:latin typeface="Comic Sans MS" panose="030F0702030302020204" pitchFamily="66" charset="0"/>
              </a:rPr>
              <a:t>st</a:t>
            </a:r>
            <a:r>
              <a:rPr lang="en-GB" sz="3200" cap="none" dirty="0" smtClean="0">
                <a:solidFill>
                  <a:srgbClr val="EBEBEB"/>
                </a:solidFill>
                <a:effectLst/>
                <a:latin typeface="Comic Sans MS" panose="030F0702030302020204" pitchFamily="66" charset="0"/>
              </a:rPr>
              <a:t> January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1565031"/>
            <a:ext cx="8791575" cy="4510454"/>
          </a:xfrm>
        </p:spPr>
        <p:txBody>
          <a:bodyPr/>
          <a:lstStyle/>
          <a:p>
            <a:pPr lvl="0" algn="ctr"/>
            <a:r>
              <a:rPr lang="en-GB" sz="6000" dirty="0" smtClean="0">
                <a:solidFill>
                  <a:srgbClr val="D8FC68"/>
                </a:solidFill>
                <a:latin typeface="Comic Sans MS" panose="030F0702030302020204" pitchFamily="66" charset="0"/>
              </a:rPr>
              <a:t>Maths</a:t>
            </a:r>
          </a:p>
          <a:p>
            <a:pPr lvl="0" algn="ctr"/>
            <a:r>
              <a:rPr lang="en-GB" cap="none" dirty="0">
                <a:solidFill>
                  <a:srgbClr val="D8FC68"/>
                </a:solidFill>
                <a:latin typeface="Comic Sans MS" panose="030F0702030302020204" pitchFamily="66" charset="0"/>
              </a:rPr>
              <a:t>T</a:t>
            </a:r>
            <a:r>
              <a:rPr lang="en-GB" cap="none" dirty="0" smtClean="0">
                <a:solidFill>
                  <a:srgbClr val="D8FC68"/>
                </a:solidFill>
                <a:latin typeface="Comic Sans MS" panose="030F0702030302020204" pitchFamily="66" charset="0"/>
              </a:rPr>
              <a:t>his week’s focus: Comparing Weight and Capacity.</a:t>
            </a:r>
          </a:p>
          <a:p>
            <a:pPr lvl="0" algn="ctr"/>
            <a:endParaRPr lang="en-GB" cap="none" dirty="0" smtClean="0">
              <a:solidFill>
                <a:srgbClr val="D8FC68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586" y="4015154"/>
            <a:ext cx="272415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7615" y="4015154"/>
            <a:ext cx="2700188" cy="16764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2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6"/>
    </mc:Choice>
    <mc:Fallback xmlns="">
      <p:transition spd="slow" advTm="11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9815" y="422031"/>
            <a:ext cx="9170378" cy="993531"/>
          </a:xfrm>
        </p:spPr>
        <p:txBody>
          <a:bodyPr/>
          <a:lstStyle/>
          <a:p>
            <a:pPr algn="ctr"/>
            <a:r>
              <a:rPr lang="en-GB" cap="none" dirty="0">
                <a:solidFill>
                  <a:prstClr val="white"/>
                </a:solidFill>
                <a:latin typeface="Comic Sans MS" panose="030F0702030302020204" pitchFamily="66" charset="0"/>
              </a:rPr>
              <a:t>Today’s </a:t>
            </a:r>
            <a:r>
              <a:rPr lang="en-GB" cap="none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Maths Programme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1521068"/>
            <a:ext cx="9395314" cy="4712677"/>
          </a:xfrm>
        </p:spPr>
        <p:txBody>
          <a:bodyPr/>
          <a:lstStyle/>
          <a:p>
            <a:pPr lvl="0" algn="ctr"/>
            <a:r>
              <a:rPr lang="en-GB" cap="none" dirty="0" smtClean="0">
                <a:solidFill>
                  <a:srgbClr val="D8FC68"/>
                </a:solidFill>
                <a:latin typeface="Comic Sans MS" panose="030F0702030302020204" pitchFamily="66" charset="0"/>
              </a:rPr>
              <a:t>Today you can watch a ‘</a:t>
            </a:r>
            <a:r>
              <a:rPr lang="en-GB" cap="none" dirty="0" err="1" smtClean="0">
                <a:solidFill>
                  <a:srgbClr val="D8FC68"/>
                </a:solidFill>
                <a:latin typeface="Comic Sans MS" panose="030F0702030302020204" pitchFamily="66" charset="0"/>
              </a:rPr>
              <a:t>NumberJacks</a:t>
            </a:r>
            <a:r>
              <a:rPr lang="en-GB" cap="none" dirty="0" smtClean="0">
                <a:solidFill>
                  <a:srgbClr val="D8FC68"/>
                </a:solidFill>
                <a:latin typeface="Comic Sans MS" panose="030F0702030302020204" pitchFamily="66" charset="0"/>
              </a:rPr>
              <a:t>’ linked to capacity.  It is called ‘The Container Drainer.’</a:t>
            </a:r>
          </a:p>
          <a:p>
            <a:pPr lvl="0" algn="ctr"/>
            <a:r>
              <a:rPr lang="en-GB" cap="none" dirty="0">
                <a:solidFill>
                  <a:srgbClr val="D8FC68"/>
                </a:solidFill>
                <a:hlinkClick r:id="rId4"/>
              </a:rPr>
              <a:t>https://</a:t>
            </a:r>
            <a:r>
              <a:rPr lang="en-GB" cap="none" dirty="0" smtClean="0">
                <a:solidFill>
                  <a:srgbClr val="D8FC68"/>
                </a:solidFill>
                <a:hlinkClick r:id="rId4"/>
              </a:rPr>
              <a:t>www.youtube.com/watch?v=4y0QvlFGxqA</a:t>
            </a:r>
            <a:endParaRPr lang="en-GB" cap="none" dirty="0" smtClean="0">
              <a:solidFill>
                <a:srgbClr val="D8FC68"/>
              </a:solidFill>
            </a:endParaRPr>
          </a:p>
          <a:p>
            <a:pPr lvl="0" algn="ctr"/>
            <a:endParaRPr lang="en-GB" cap="none" dirty="0" smtClean="0">
              <a:solidFill>
                <a:srgbClr val="D8FC68"/>
              </a:solidFill>
            </a:endParaRPr>
          </a:p>
          <a:p>
            <a:pPr lvl="0" algn="ctr"/>
            <a:endParaRPr lang="en-GB" cap="none" dirty="0">
              <a:solidFill>
                <a:srgbClr val="D8FC68"/>
              </a:solidFill>
            </a:endParaRPr>
          </a:p>
          <a:p>
            <a:pPr lvl="0"/>
            <a:endParaRPr lang="en-GB" sz="1600" dirty="0" smtClean="0">
              <a:hlinkClick r:id="rId5"/>
            </a:endParaRPr>
          </a:p>
          <a:p>
            <a:pPr lvl="0" algn="ctr"/>
            <a:endParaRPr lang="en-GB" dirty="0"/>
          </a:p>
          <a:p>
            <a:pPr lvl="0"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3692" y="3446584"/>
            <a:ext cx="3701561" cy="238271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6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7"/>
    </mc:Choice>
    <mc:Fallback xmlns="">
      <p:transition spd="slow" advTm="16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404447"/>
            <a:ext cx="8791575" cy="1019907"/>
          </a:xfrm>
        </p:spPr>
        <p:txBody>
          <a:bodyPr/>
          <a:lstStyle/>
          <a:p>
            <a:r>
              <a:rPr lang="en-GB" cap="none" dirty="0">
                <a:solidFill>
                  <a:prstClr val="white"/>
                </a:solidFill>
                <a:latin typeface="Comic Sans MS" panose="030F0702030302020204" pitchFamily="66" charset="0"/>
              </a:rPr>
              <a:t>Today’s Counting Challenge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92" y="1565031"/>
            <a:ext cx="10401300" cy="4835769"/>
          </a:xfrm>
        </p:spPr>
        <p:txBody>
          <a:bodyPr/>
          <a:lstStyle/>
          <a:p>
            <a:pPr lvl="0" algn="ctr"/>
            <a:r>
              <a:rPr lang="en-GB" cap="none" dirty="0">
                <a:solidFill>
                  <a:srgbClr val="D8FC68"/>
                </a:solidFill>
                <a:latin typeface="Comic Sans MS" panose="030F0702030302020204" pitchFamily="66" charset="0"/>
              </a:rPr>
              <a:t>Get a piece of paper and a pen or pencil.  Ask the person who is helping you with your work to time you for 30 seconds and see how many </a:t>
            </a:r>
            <a:r>
              <a:rPr lang="en-GB" cap="none" dirty="0" smtClean="0">
                <a:solidFill>
                  <a:srgbClr val="D8FC68"/>
                </a:solidFill>
                <a:latin typeface="Comic Sans MS" panose="030F0702030302020204" pitchFamily="66" charset="0"/>
              </a:rPr>
              <a:t>oblongs </a:t>
            </a:r>
            <a:r>
              <a:rPr lang="en-GB" cap="none" dirty="0">
                <a:solidFill>
                  <a:srgbClr val="D8FC68"/>
                </a:solidFill>
                <a:latin typeface="Comic Sans MS" panose="030F0702030302020204" pitchFamily="66" charset="0"/>
              </a:rPr>
              <a:t>you can draw in this </a:t>
            </a:r>
            <a:r>
              <a:rPr lang="en-GB" cap="none" dirty="0" smtClean="0">
                <a:solidFill>
                  <a:srgbClr val="D8FC68"/>
                </a:solidFill>
                <a:latin typeface="Comic Sans MS" panose="030F0702030302020204" pitchFamily="66" charset="0"/>
              </a:rPr>
              <a:t>time. </a:t>
            </a:r>
            <a:r>
              <a:rPr lang="en-GB" cap="none" dirty="0" smtClean="0">
                <a:solidFill>
                  <a:srgbClr val="D8FC68"/>
                </a:solidFill>
                <a:latin typeface="Comic Sans MS" panose="030F0702030302020204" pitchFamily="66" charset="0"/>
              </a:rPr>
              <a:t>Remember, an </a:t>
            </a:r>
            <a:r>
              <a:rPr lang="en-GB" cap="none" dirty="0" smtClean="0">
                <a:solidFill>
                  <a:srgbClr val="D8FC68"/>
                </a:solidFill>
                <a:latin typeface="Comic Sans MS" panose="030F0702030302020204" pitchFamily="66" charset="0"/>
              </a:rPr>
              <a:t>oblong has two long sides and two short sides.  </a:t>
            </a:r>
            <a:r>
              <a:rPr lang="en-GB" cap="none" dirty="0">
                <a:solidFill>
                  <a:srgbClr val="D8FC68"/>
                </a:solidFill>
                <a:latin typeface="Comic Sans MS" panose="030F0702030302020204" pitchFamily="66" charset="0"/>
              </a:rPr>
              <a:t>Count how many you have </a:t>
            </a:r>
            <a:r>
              <a:rPr lang="en-GB" cap="none" dirty="0" smtClean="0">
                <a:solidFill>
                  <a:srgbClr val="D8FC68"/>
                </a:solidFill>
                <a:latin typeface="Comic Sans MS" panose="030F0702030302020204" pitchFamily="66" charset="0"/>
              </a:rPr>
              <a:t>drawn and write the total down.  Do the challenge again </a:t>
            </a:r>
            <a:r>
              <a:rPr lang="en-GB" cap="none" dirty="0">
                <a:solidFill>
                  <a:srgbClr val="D8FC68"/>
                </a:solidFill>
                <a:latin typeface="Comic Sans MS" panose="030F0702030302020204" pitchFamily="66" charset="0"/>
              </a:rPr>
              <a:t>and see </a:t>
            </a:r>
            <a:r>
              <a:rPr lang="en-GB" cap="none" dirty="0" smtClean="0">
                <a:solidFill>
                  <a:srgbClr val="D8FC68"/>
                </a:solidFill>
                <a:latin typeface="Comic Sans MS" panose="030F0702030302020204" pitchFamily="66" charset="0"/>
              </a:rPr>
              <a:t>whether </a:t>
            </a:r>
            <a:r>
              <a:rPr lang="en-GB" cap="none" dirty="0">
                <a:solidFill>
                  <a:srgbClr val="D8FC68"/>
                </a:solidFill>
                <a:latin typeface="Comic Sans MS" panose="030F0702030302020204" pitchFamily="66" charset="0"/>
              </a:rPr>
              <a:t>you draw more or less </a:t>
            </a:r>
            <a:r>
              <a:rPr lang="en-GB" cap="none" dirty="0" smtClean="0">
                <a:solidFill>
                  <a:srgbClr val="D8FC68"/>
                </a:solidFill>
                <a:latin typeface="Comic Sans MS" panose="030F0702030302020204" pitchFamily="66" charset="0"/>
              </a:rPr>
              <a:t>oblongs?  </a:t>
            </a:r>
            <a:r>
              <a:rPr lang="en-GB" cap="none" dirty="0">
                <a:solidFill>
                  <a:srgbClr val="D8FC68"/>
                </a:solidFill>
                <a:latin typeface="Comic Sans MS" panose="030F0702030302020204" pitchFamily="66" charset="0"/>
              </a:rPr>
              <a:t>You could have a family competition!</a:t>
            </a:r>
          </a:p>
          <a:p>
            <a:pPr algn="ctr"/>
            <a:endParaRPr lang="en-GB" cap="none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291" y="3685644"/>
            <a:ext cx="2267909" cy="24690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0" y="4580792"/>
            <a:ext cx="914400" cy="35169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2287" y="3982915"/>
            <a:ext cx="926672" cy="3657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410" y="4932485"/>
            <a:ext cx="926672" cy="3657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630" y="3961766"/>
            <a:ext cx="926672" cy="3657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966" y="5300850"/>
            <a:ext cx="926672" cy="3657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7288" y="3778870"/>
            <a:ext cx="926672" cy="3657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327" y="4580792"/>
            <a:ext cx="926672" cy="365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286" y="5550976"/>
            <a:ext cx="926672" cy="36579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3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00"/>
    </mc:Choice>
    <mc:Fallback xmlns="">
      <p:transition spd="slow" advTm="42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67055"/>
            <a:ext cx="8791575" cy="764930"/>
          </a:xfrm>
        </p:spPr>
        <p:txBody>
          <a:bodyPr>
            <a:normAutofit/>
          </a:bodyPr>
          <a:lstStyle/>
          <a:p>
            <a:r>
              <a:rPr lang="en-GB" sz="4300" cap="none" dirty="0">
                <a:solidFill>
                  <a:prstClr val="white"/>
                </a:solidFill>
                <a:latin typeface="Comic Sans MS" panose="030F0702030302020204" pitchFamily="66" charset="0"/>
              </a:rPr>
              <a:t>Today’s Outdoor Maths Challenge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823" y="1090245"/>
            <a:ext cx="11545277" cy="568862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cap="none" dirty="0" smtClean="0">
                <a:latin typeface="Comic Sans MS" panose="030F0702030302020204" pitchFamily="66" charset="0"/>
              </a:rPr>
              <a:t>Today we are going to continue to look at capacity</a:t>
            </a:r>
            <a:r>
              <a:rPr lang="en-GB" sz="1600" cap="none" dirty="0">
                <a:latin typeface="Comic Sans MS" panose="030F0702030302020204" pitchFamily="66" charset="0"/>
              </a:rPr>
              <a:t>. </a:t>
            </a:r>
            <a:r>
              <a:rPr lang="en-GB" sz="1600" cap="none" dirty="0" smtClean="0">
                <a:latin typeface="Comic Sans MS" panose="030F0702030302020204" pitchFamily="66" charset="0"/>
              </a:rPr>
              <a:t> Find 5 containers of different shapes and sizes and number them 1 to 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cap="none" dirty="0" smtClean="0">
                <a:latin typeface="Comic Sans MS" panose="030F0702030302020204" pitchFamily="66" charset="0"/>
              </a:rPr>
              <a:t>Ask your child to predict (guess) which container will hold the most and which one will hold the least.  Put them in 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cap="none" dirty="0" smtClean="0">
                <a:latin typeface="Comic Sans MS" panose="030F0702030302020204" pitchFamily="66" charset="0"/>
              </a:rPr>
              <a:t>Fill each container with water.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cap="none" dirty="0" smtClean="0">
                <a:latin typeface="Comic Sans MS" panose="030F0702030302020204" pitchFamily="66" charset="0"/>
              </a:rPr>
              <a:t>Next, </a:t>
            </a:r>
            <a:r>
              <a:rPr lang="en-GB" sz="1600" cap="none" dirty="0" smtClean="0">
                <a:latin typeface="Comic Sans MS" panose="030F0702030302020204" pitchFamily="66" charset="0"/>
              </a:rPr>
              <a:t>tip the water from each container into a jug to measure how much water each one holds.  </a:t>
            </a:r>
            <a:r>
              <a:rPr lang="en-GB" sz="1600" cap="none" dirty="0">
                <a:latin typeface="Comic Sans MS" panose="030F0702030302020204" pitchFamily="66" charset="0"/>
              </a:rPr>
              <a:t>M</a:t>
            </a:r>
            <a:r>
              <a:rPr lang="en-GB" sz="1600" cap="none" dirty="0" smtClean="0">
                <a:latin typeface="Comic Sans MS" panose="030F0702030302020204" pitchFamily="66" charset="0"/>
              </a:rPr>
              <a:t>ark on the jug how much water is from each container with a sticker or paper so you can compare the different amounts.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cap="none" dirty="0" smtClean="0">
                <a:latin typeface="Comic Sans MS" panose="030F0702030302020204" pitchFamily="66" charset="0"/>
              </a:rPr>
              <a:t>Remember to try and use the mathematical vocabulary: </a:t>
            </a:r>
            <a:r>
              <a:rPr lang="en-GB" sz="1600" cap="none" dirty="0">
                <a:solidFill>
                  <a:srgbClr val="D8FC68"/>
                </a:solidFill>
                <a:latin typeface="Comic Sans MS" panose="030F0702030302020204" pitchFamily="66" charset="0"/>
              </a:rPr>
              <a:t>tall, thin, narrow, </a:t>
            </a:r>
            <a:r>
              <a:rPr lang="en-GB" sz="1600" cap="none" dirty="0" smtClean="0">
                <a:solidFill>
                  <a:srgbClr val="D8FC68"/>
                </a:solidFill>
                <a:latin typeface="Comic Sans MS" panose="030F0702030302020204" pitchFamily="66" charset="0"/>
              </a:rPr>
              <a:t>wide, shallow, more, less and equal to compare the different containers.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cap="none" dirty="0" smtClean="0">
                <a:solidFill>
                  <a:srgbClr val="D8FC68"/>
                </a:solidFill>
                <a:latin typeface="Comic Sans MS" panose="030F0702030302020204" pitchFamily="66" charset="0"/>
              </a:rPr>
              <a:t>Again if it is too cold outside save the challenge until bath time!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cap="none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cap="none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831" y="4839678"/>
            <a:ext cx="2117116" cy="1802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315" y="4764943"/>
            <a:ext cx="3484684" cy="1877157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8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59"/>
    </mc:Choice>
    <mc:Fallback xmlns="">
      <p:transition spd="slow" advTm="75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360485"/>
            <a:ext cx="8791575" cy="914400"/>
          </a:xfrm>
        </p:spPr>
        <p:txBody>
          <a:bodyPr/>
          <a:lstStyle/>
          <a:p>
            <a:r>
              <a:rPr lang="en-GB" sz="4300" cap="none" dirty="0">
                <a:solidFill>
                  <a:prstClr val="white"/>
                </a:solidFill>
                <a:latin typeface="Comic Sans MS" panose="030F0702030302020204" pitchFamily="66" charset="0"/>
              </a:rPr>
              <a:t>Today’s </a:t>
            </a:r>
            <a:r>
              <a:rPr lang="en-GB" sz="4300" cap="none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Indoor Maths </a:t>
            </a:r>
            <a:r>
              <a:rPr lang="en-GB" sz="4300" cap="none" dirty="0">
                <a:solidFill>
                  <a:prstClr val="white"/>
                </a:solidFill>
                <a:latin typeface="Comic Sans MS" panose="030F0702030302020204" pitchFamily="66" charset="0"/>
              </a:rPr>
              <a:t>Challenge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1274886"/>
            <a:ext cx="9289807" cy="5108330"/>
          </a:xfrm>
        </p:spPr>
        <p:txBody>
          <a:bodyPr/>
          <a:lstStyle/>
          <a:p>
            <a:r>
              <a:rPr lang="en-GB" cap="none" dirty="0" smtClean="0">
                <a:latin typeface="Comic Sans MS" panose="030F0702030302020204" pitchFamily="66" charset="0"/>
              </a:rPr>
              <a:t>Today I would like you to go on a number container hunt around the house!  Explain to your child that every bottle that has a liquid in it has a number on it which tells you how much liquid is in the bottle/container.</a:t>
            </a:r>
          </a:p>
          <a:p>
            <a:r>
              <a:rPr lang="en-GB" cap="none" dirty="0" smtClean="0">
                <a:latin typeface="Comic Sans MS" panose="030F0702030302020204" pitchFamily="66" charset="0"/>
              </a:rPr>
              <a:t>The main focus of the lesson is for children to recognise numbers in the environment.   At this stage of your child’s </a:t>
            </a:r>
            <a:r>
              <a:rPr lang="en-GB" cap="none" dirty="0" smtClean="0">
                <a:latin typeface="Comic Sans MS" panose="030F0702030302020204" pitchFamily="66" charset="0"/>
              </a:rPr>
              <a:t>learning, </a:t>
            </a:r>
            <a:r>
              <a:rPr lang="en-GB" cap="none" dirty="0" smtClean="0">
                <a:latin typeface="Comic Sans MS" panose="030F0702030302020204" pitchFamily="66" charset="0"/>
              </a:rPr>
              <a:t>they are not expected to recognise and read two digit numbers over 20 and 3 digit numbers.  However, some children find this really exciting and so you can introduce these numbers to </a:t>
            </a:r>
            <a:r>
              <a:rPr lang="en-GB" cap="none" dirty="0" smtClean="0">
                <a:latin typeface="Comic Sans MS" panose="030F0702030302020204" pitchFamily="66" charset="0"/>
              </a:rPr>
              <a:t>your </a:t>
            </a:r>
            <a:r>
              <a:rPr lang="en-GB" cap="none" dirty="0" smtClean="0">
                <a:latin typeface="Comic Sans MS" panose="030F0702030302020204" pitchFamily="66" charset="0"/>
              </a:rPr>
              <a:t>child once they find them on the bottles and the important point is for them to start to realise how numbers are made.  </a:t>
            </a:r>
          </a:p>
          <a:p>
            <a:r>
              <a:rPr lang="en-GB" cap="none" dirty="0">
                <a:latin typeface="Comic Sans MS" panose="030F0702030302020204" pitchFamily="66" charset="0"/>
              </a:rPr>
              <a:t>On the next slide is an example of how I would question children about the numbers on the coke cans.</a:t>
            </a:r>
          </a:p>
          <a:p>
            <a:endParaRPr lang="en-GB" cap="none" dirty="0" smtClean="0">
              <a:latin typeface="Comic Sans MS" panose="030F0702030302020204" pitchFamily="66" charset="0"/>
            </a:endParaRPr>
          </a:p>
          <a:p>
            <a:endParaRPr lang="en-GB" cap="none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010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5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07"/>
    </mc:Choice>
    <mc:Fallback xmlns="">
      <p:transition spd="slow" advTm="64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43436"/>
            <a:ext cx="8791575" cy="654424"/>
          </a:xfrm>
        </p:spPr>
        <p:txBody>
          <a:bodyPr>
            <a:normAutofit/>
          </a:bodyPr>
          <a:lstStyle/>
          <a:p>
            <a:pPr algn="ctr"/>
            <a:r>
              <a:rPr lang="en-GB" sz="3200" cap="none" dirty="0">
                <a:solidFill>
                  <a:prstClr val="white"/>
                </a:solidFill>
                <a:latin typeface="Comic Sans MS" panose="030F0702030302020204" pitchFamily="66" charset="0"/>
              </a:rPr>
              <a:t>Today’s </a:t>
            </a:r>
            <a:r>
              <a:rPr lang="en-GB" sz="3200" cap="none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Indoor Maths Challenge Continued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797861"/>
            <a:ext cx="9289807" cy="5844240"/>
          </a:xfrm>
        </p:spPr>
        <p:txBody>
          <a:bodyPr/>
          <a:lstStyle/>
          <a:p>
            <a:pPr algn="ctr"/>
            <a:r>
              <a:rPr lang="en-GB" b="1" u="sng" cap="none" dirty="0" smtClean="0">
                <a:latin typeface="Comic Sans MS" panose="030F0702030302020204" pitchFamily="66" charset="0"/>
              </a:rPr>
              <a:t>An example of how you can question your child</a:t>
            </a:r>
          </a:p>
          <a:p>
            <a:r>
              <a:rPr lang="en-GB" cap="none" dirty="0" smtClean="0">
                <a:latin typeface="Comic Sans MS" panose="030F0702030302020204" pitchFamily="66" charset="0"/>
              </a:rPr>
              <a:t>When y</a:t>
            </a:r>
            <a:r>
              <a:rPr lang="en-GB" cap="none" dirty="0" smtClean="0">
                <a:latin typeface="Comic Sans MS" panose="030F0702030302020204" pitchFamily="66" charset="0"/>
              </a:rPr>
              <a:t>our </a:t>
            </a:r>
            <a:r>
              <a:rPr lang="en-GB" cap="none" dirty="0" smtClean="0">
                <a:latin typeface="Comic Sans MS" panose="030F0702030302020204" pitchFamily="66" charset="0"/>
              </a:rPr>
              <a:t>child finds on their number </a:t>
            </a:r>
            <a:r>
              <a:rPr lang="en-GB" cap="none" dirty="0" smtClean="0">
                <a:latin typeface="Comic Sans MS" panose="030F0702030302020204" pitchFamily="66" charset="0"/>
              </a:rPr>
              <a:t>container, hunt for the number like the ones on </a:t>
            </a:r>
            <a:r>
              <a:rPr lang="en-GB" cap="none" dirty="0" smtClean="0">
                <a:latin typeface="Comic Sans MS" panose="030F0702030302020204" pitchFamily="66" charset="0"/>
              </a:rPr>
              <a:t>these coke cans and they point to the numbers for you.  Ask them what numbers can they see? If they tell you they see 1, 4 and 0 explain to them when those </a:t>
            </a:r>
            <a:r>
              <a:rPr lang="en-GB" cap="none" dirty="0" smtClean="0">
                <a:latin typeface="Comic Sans MS" panose="030F0702030302020204" pitchFamily="66" charset="0"/>
              </a:rPr>
              <a:t>numbers </a:t>
            </a:r>
            <a:r>
              <a:rPr lang="en-GB" cap="none" dirty="0" smtClean="0">
                <a:latin typeface="Comic Sans MS" panose="030F0702030302020204" pitchFamily="66" charset="0"/>
              </a:rPr>
              <a:t>are all written together that makes a new number 140…..continue like this as children discover lots of different numbers on the containers they find.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5010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271" y="3596205"/>
            <a:ext cx="5366583" cy="289424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2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86"/>
    </mc:Choice>
    <mc:Fallback xmlns="">
      <p:transition spd="slow" advTm="40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545123"/>
            <a:ext cx="8791575" cy="931985"/>
          </a:xfrm>
        </p:spPr>
        <p:txBody>
          <a:bodyPr/>
          <a:lstStyle/>
          <a:p>
            <a:pPr algn="ctr"/>
            <a:r>
              <a:rPr lang="en-GB" cap="none" dirty="0">
                <a:solidFill>
                  <a:prstClr val="white"/>
                </a:solidFill>
                <a:latin typeface="Comic Sans MS" panose="030F0702030302020204" pitchFamily="66" charset="0"/>
              </a:rPr>
              <a:t>Reading Linked to Maths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1477107"/>
            <a:ext cx="8791575" cy="5164993"/>
          </a:xfrm>
        </p:spPr>
        <p:txBody>
          <a:bodyPr/>
          <a:lstStyle/>
          <a:p>
            <a:pPr lvl="0" algn="ctr"/>
            <a:r>
              <a:rPr lang="en-GB" cap="none" dirty="0" smtClean="0">
                <a:solidFill>
                  <a:srgbClr val="D8FC68"/>
                </a:solidFill>
                <a:latin typeface="Comic Sans MS" panose="030F0702030302020204" pitchFamily="66" charset="0"/>
              </a:rPr>
              <a:t>‘Mr Archimedes Bath’,  by Pamela </a:t>
            </a:r>
            <a:r>
              <a:rPr lang="en-GB" cap="none" dirty="0">
                <a:solidFill>
                  <a:srgbClr val="D8FC68"/>
                </a:solidFill>
                <a:latin typeface="Comic Sans MS" panose="030F0702030302020204" pitchFamily="66" charset="0"/>
              </a:rPr>
              <a:t>Allen. </a:t>
            </a:r>
            <a:r>
              <a:rPr lang="en-GB" cap="none" dirty="0" smtClean="0">
                <a:solidFill>
                  <a:srgbClr val="D8FC68"/>
                </a:solidFill>
                <a:latin typeface="Comic Sans MS" panose="030F0702030302020204" pitchFamily="66" charset="0"/>
              </a:rPr>
              <a:t>This is a book about a man called Mr </a:t>
            </a:r>
            <a:r>
              <a:rPr lang="en-GB" cap="none" dirty="0">
                <a:solidFill>
                  <a:srgbClr val="D8FC68"/>
                </a:solidFill>
                <a:latin typeface="Comic Sans MS" panose="030F0702030302020204" pitchFamily="66" charset="0"/>
              </a:rPr>
              <a:t>Archimedes and his friends </a:t>
            </a:r>
            <a:r>
              <a:rPr lang="en-GB" cap="none" dirty="0" smtClean="0">
                <a:solidFill>
                  <a:srgbClr val="D8FC68"/>
                </a:solidFill>
                <a:latin typeface="Comic Sans MS" panose="030F0702030302020204" pitchFamily="66" charset="0"/>
              </a:rPr>
              <a:t>who try </a:t>
            </a:r>
            <a:r>
              <a:rPr lang="en-GB" cap="none" dirty="0">
                <a:solidFill>
                  <a:srgbClr val="D8FC68"/>
                </a:solidFill>
                <a:latin typeface="Comic Sans MS" panose="030F0702030302020204" pitchFamily="66" charset="0"/>
              </a:rPr>
              <a:t>to work out why the water always overflows when they all have a bath.</a:t>
            </a:r>
          </a:p>
          <a:p>
            <a:pPr lvl="0" algn="ctr"/>
            <a:r>
              <a:rPr lang="en-GB" cap="none" dirty="0" smtClean="0">
                <a:solidFill>
                  <a:srgbClr val="D8FC68"/>
                </a:solidFill>
                <a:latin typeface="Comic Sans MS" panose="030F0702030302020204" pitchFamily="66" charset="0"/>
              </a:rPr>
              <a:t>If you would like to listen to the </a:t>
            </a:r>
            <a:r>
              <a:rPr lang="en-GB" cap="none" dirty="0" smtClean="0">
                <a:solidFill>
                  <a:srgbClr val="D8FC68"/>
                </a:solidFill>
                <a:latin typeface="Comic Sans MS" panose="030F0702030302020204" pitchFamily="66" charset="0"/>
              </a:rPr>
              <a:t>story, </a:t>
            </a:r>
            <a:r>
              <a:rPr lang="en-GB" cap="none" dirty="0" smtClean="0">
                <a:solidFill>
                  <a:srgbClr val="D8FC68"/>
                </a:solidFill>
                <a:latin typeface="Comic Sans MS" panose="030F0702030302020204" pitchFamily="66" charset="0"/>
              </a:rPr>
              <a:t>click on the link below.</a:t>
            </a:r>
          </a:p>
          <a:p>
            <a:pPr lvl="0" algn="ctr"/>
            <a:r>
              <a:rPr lang="en-GB" cap="none" dirty="0">
                <a:solidFill>
                  <a:srgbClr val="D8FC68"/>
                </a:solidFill>
                <a:latin typeface="Comic Sans MS" panose="030F0702030302020204" pitchFamily="66" charset="0"/>
                <a:hlinkClick r:id="rId4"/>
              </a:rPr>
              <a:t>https://</a:t>
            </a:r>
            <a:r>
              <a:rPr lang="en-GB" cap="none" dirty="0" smtClean="0">
                <a:solidFill>
                  <a:srgbClr val="D8FC68"/>
                </a:solidFill>
                <a:latin typeface="Comic Sans MS" panose="030F0702030302020204" pitchFamily="66" charset="0"/>
                <a:hlinkClick r:id="rId4"/>
              </a:rPr>
              <a:t>www.youtube.com/watch?v=gkA3SY68_Yk</a:t>
            </a:r>
            <a:endParaRPr lang="en-GB" cap="none" dirty="0" smtClean="0">
              <a:solidFill>
                <a:srgbClr val="D8FC68"/>
              </a:solidFill>
              <a:latin typeface="Comic Sans MS" panose="030F0702030302020204" pitchFamily="66" charset="0"/>
            </a:endParaRPr>
          </a:p>
          <a:p>
            <a:pPr lvl="0" algn="ctr"/>
            <a:endParaRPr lang="en-GB" cap="none" dirty="0" smtClean="0">
              <a:solidFill>
                <a:srgbClr val="D8FC68"/>
              </a:solidFill>
              <a:latin typeface="Comic Sans MS" panose="030F0702030302020204" pitchFamily="66" charset="0"/>
            </a:endParaRPr>
          </a:p>
          <a:p>
            <a:pPr lvl="0" algn="ctr"/>
            <a:endParaRPr lang="en-GB" cap="none" dirty="0">
              <a:solidFill>
                <a:srgbClr val="D8FC68"/>
              </a:solidFill>
              <a:latin typeface="Comic Sans MS" panose="030F0702030302020204" pitchFamily="66" charset="0"/>
            </a:endParaRPr>
          </a:p>
          <a:p>
            <a:pPr lvl="0" algn="ctr"/>
            <a:endParaRPr lang="en-GB" cap="none" dirty="0">
              <a:solidFill>
                <a:srgbClr val="D8FC68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3771779"/>
            <a:ext cx="2936631" cy="2672984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1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1"/>
    </mc:Choice>
    <mc:Fallback xmlns="">
      <p:transition spd="slow" advTm="1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DB42C6-7B90-4FB7-A40F-711B541337C3}"/>
</file>

<file path=customXml/itemProps2.xml><?xml version="1.0" encoding="utf-8"?>
<ds:datastoreItem xmlns:ds="http://schemas.openxmlformats.org/officeDocument/2006/customXml" ds:itemID="{DA1A6985-C08D-4ADF-8071-DF8617607941}"/>
</file>

<file path=customXml/itemProps3.xml><?xml version="1.0" encoding="utf-8"?>
<ds:datastoreItem xmlns:ds="http://schemas.openxmlformats.org/officeDocument/2006/customXml" ds:itemID="{5BE9F49F-1292-4F71-A695-778220A0311E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107</TotalTime>
  <Words>588</Words>
  <Application>Microsoft Office PowerPoint</Application>
  <PresentationFormat>Widescreen</PresentationFormat>
  <Paragraphs>31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Comic Sans MS</vt:lpstr>
      <vt:lpstr>Trebuchet MS</vt:lpstr>
      <vt:lpstr>Tw Cen MT</vt:lpstr>
      <vt:lpstr>Circuit</vt:lpstr>
      <vt:lpstr>Thursday 21st January</vt:lpstr>
      <vt:lpstr>Today’s Maths Programme</vt:lpstr>
      <vt:lpstr>Today’s Counting Challenge</vt:lpstr>
      <vt:lpstr>Today’s Outdoor Maths Challenge</vt:lpstr>
      <vt:lpstr>Today’s Indoor Maths Challenge</vt:lpstr>
      <vt:lpstr>Today’s Indoor Maths Challenge Continued</vt:lpstr>
      <vt:lpstr>Reading Linked to Maths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20th January</dc:title>
  <dc:creator>Heather MacNeil</dc:creator>
  <cp:lastModifiedBy>Paula Candish</cp:lastModifiedBy>
  <cp:revision>12</cp:revision>
  <dcterms:created xsi:type="dcterms:W3CDTF">2021-01-19T11:08:14Z</dcterms:created>
  <dcterms:modified xsi:type="dcterms:W3CDTF">2021-01-20T12:14:13Z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