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74" r:id="rId5"/>
    <p:sldId id="281" r:id="rId6"/>
    <p:sldId id="289" r:id="rId7"/>
    <p:sldId id="290" r:id="rId8"/>
    <p:sldId id="292" r:id="rId9"/>
    <p:sldId id="295" r:id="rId10"/>
    <p:sldId id="265" r:id="rId11"/>
    <p:sldId id="268" r:id="rId12"/>
    <p:sldId id="294" r:id="rId13"/>
    <p:sldId id="296" r:id="rId14"/>
    <p:sldId id="297" r:id="rId15"/>
    <p:sldId id="276" r:id="rId16"/>
    <p:sldId id="277" r:id="rId17"/>
    <p:sldId id="299" r:id="rId18"/>
    <p:sldId id="29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132" autoAdjust="0"/>
    <p:restoredTop sz="94660"/>
  </p:normalViewPr>
  <p:slideViewPr>
    <p:cSldViewPr snapToGrid="0">
      <p:cViewPr varScale="1">
        <p:scale>
          <a:sx n="78" d="100"/>
          <a:sy n="78" d="100"/>
        </p:scale>
        <p:origin x="9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2/9/2021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2/9/2021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2/9/2021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hyperlink" Target="https://www.phonicsplay.co.uk/resources/phase/2/buried-treasure"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hyperlink" Target="https://forms.office.com/Pages/ResponsePage.aspx?id=eCY4lN73r0G0KV1rDWITzRhTQ2IZqpBOsW8cFVoooF9UNVlMS1dCVkdaM0k0WlhFTE9WVFBTWEg1Ti4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https://www.youtube.com/watch?v=5PmB3SIjNdQ"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s://www.youtube.com/watch?v=R087lYrRpgY"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hyperlink" Target="https://www.phonicsplay.co.uk/resources/phase/3/flashcards-speed-trial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89329"/>
            <a:ext cx="8825658" cy="842838"/>
          </a:xfrm>
        </p:spPr>
        <p:txBody>
          <a:bodyPr/>
          <a:lstStyle/>
          <a:p>
            <a:pPr algn="ctr"/>
            <a:r>
              <a:rPr lang="en-GB" sz="3200" dirty="0" smtClean="0">
                <a:latin typeface="Comic Sans MS" panose="030F0702030302020204" pitchFamily="66" charset="0"/>
              </a:rPr>
              <a:t>Wednesday 10</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February </a:t>
            </a:r>
            <a:endParaRPr lang="en-GB" sz="3200" dirty="0">
              <a:latin typeface="Comic Sans MS" panose="030F0702030302020204" pitchFamily="66" charset="0"/>
            </a:endParaRPr>
          </a:p>
        </p:txBody>
      </p:sp>
      <p:sp>
        <p:nvSpPr>
          <p:cNvPr id="3" name="Subtitle 2"/>
          <p:cNvSpPr>
            <a:spLocks noGrp="1"/>
          </p:cNvSpPr>
          <p:nvPr>
            <p:ph type="subTitle" idx="1"/>
          </p:nvPr>
        </p:nvSpPr>
        <p:spPr>
          <a:xfrm>
            <a:off x="1154955" y="2258170"/>
            <a:ext cx="8825658" cy="3380630"/>
          </a:xfrm>
        </p:spPr>
        <p:txBody>
          <a:bodyPr>
            <a:normAutofit/>
          </a:bodyPr>
          <a:lstStyle/>
          <a:p>
            <a:pPr algn="ctr"/>
            <a:r>
              <a:rPr lang="en-GB" sz="4800" cap="none" dirty="0" smtClean="0"/>
              <a:t>Phonics</a:t>
            </a:r>
          </a:p>
          <a:p>
            <a:pPr algn="ctr"/>
            <a:endParaRPr lang="en-GB" sz="4800" cap="none" dirty="0"/>
          </a:p>
        </p:txBody>
      </p:sp>
      <p:pic>
        <p:nvPicPr>
          <p:cNvPr id="4" name="Picture 3"/>
          <p:cNvPicPr>
            <a:picLocks noChangeAspect="1"/>
          </p:cNvPicPr>
          <p:nvPr/>
        </p:nvPicPr>
        <p:blipFill>
          <a:blip r:embed="rId4"/>
          <a:stretch>
            <a:fillRect/>
          </a:stretch>
        </p:blipFill>
        <p:spPr>
          <a:xfrm>
            <a:off x="3586038" y="3450866"/>
            <a:ext cx="4373218" cy="218793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3085843"/>
      </p:ext>
    </p:extLst>
  </p:cSld>
  <p:clrMapOvr>
    <a:masterClrMapping/>
  </p:clrMapOvr>
  <mc:AlternateContent xmlns:mc="http://schemas.openxmlformats.org/markup-compatibility/2006" xmlns:p14="http://schemas.microsoft.com/office/powerpoint/2010/main">
    <mc:Choice Requires="p14">
      <p:transition spd="slow" p14:dur="2000" advTm="9448"/>
    </mc:Choice>
    <mc:Fallback xmlns="">
      <p:transition spd="slow" advTm="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66693"/>
            <a:ext cx="8825658" cy="1121134"/>
          </a:xfrm>
        </p:spPr>
        <p:txBody>
          <a:bodyPr/>
          <a:lstStyle/>
          <a:p>
            <a:pPr algn="ctr"/>
            <a:r>
              <a:rPr lang="en-GB" dirty="0" smtClean="0">
                <a:latin typeface="Comic Sans MS" panose="030F0702030302020204" pitchFamily="66" charset="0"/>
              </a:rPr>
              <a:t>Recapping Phase 3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2186609"/>
            <a:ext cx="9849650" cy="3649648"/>
          </a:xfrm>
        </p:spPr>
        <p:txBody>
          <a:bodyPr>
            <a:normAutofit/>
          </a:bodyPr>
          <a:lstStyle/>
          <a:p>
            <a:pPr algn="ctr"/>
            <a:r>
              <a:rPr lang="en-GB" sz="2800" cap="none" dirty="0" smtClean="0">
                <a:latin typeface="Comic Sans MS" panose="030F0702030302020204" pitchFamily="66" charset="0"/>
              </a:rPr>
              <a:t>We have now learnt all the new sounds that are introduced in Phase 3 of Letters and Sounds. Over the next coming weeks, we will be using these new sounds to make longer </a:t>
            </a:r>
            <a:r>
              <a:rPr lang="en-GB" sz="2800" cap="none" dirty="0" smtClean="0">
                <a:latin typeface="Comic Sans MS" panose="030F0702030302020204" pitchFamily="66" charset="0"/>
              </a:rPr>
              <a:t>words often </a:t>
            </a:r>
            <a:r>
              <a:rPr lang="en-GB" sz="2800" cap="none" dirty="0" smtClean="0">
                <a:latin typeface="Comic Sans MS" panose="030F0702030302020204" pitchFamily="66" charset="0"/>
              </a:rPr>
              <a:t>using more than one digraph in each word. On the next slides will be some </a:t>
            </a:r>
            <a:r>
              <a:rPr lang="en-GB" sz="2800" cap="none" dirty="0" smtClean="0">
                <a:latin typeface="Comic Sans MS" panose="030F0702030302020204" pitchFamily="66" charset="0"/>
              </a:rPr>
              <a:t>pictures. All </a:t>
            </a:r>
            <a:r>
              <a:rPr lang="en-GB" sz="2800" cap="none" dirty="0" smtClean="0">
                <a:latin typeface="Comic Sans MS" panose="030F0702030302020204" pitchFamily="66" charset="0"/>
              </a:rPr>
              <a:t>the words will have the digraph ‘</a:t>
            </a:r>
            <a:r>
              <a:rPr lang="en-GB" sz="2800" cap="none" dirty="0" err="1">
                <a:latin typeface="Comic Sans MS" panose="030F0702030302020204" pitchFamily="66" charset="0"/>
              </a:rPr>
              <a:t>t</a:t>
            </a:r>
            <a:r>
              <a:rPr lang="en-GB" sz="2800" cap="none" dirty="0" err="1" smtClean="0">
                <a:latin typeface="Comic Sans MS" panose="030F0702030302020204" pitchFamily="66" charset="0"/>
              </a:rPr>
              <a:t>h</a:t>
            </a:r>
            <a:r>
              <a:rPr lang="en-GB" sz="2800" cap="none" dirty="0" smtClean="0">
                <a:latin typeface="Comic Sans MS" panose="030F0702030302020204" pitchFamily="66" charset="0"/>
              </a:rPr>
              <a:t>’ in them. This is the focus sound for today</a:t>
            </a:r>
            <a:r>
              <a:rPr lang="en-GB" sz="2800" cap="none" dirty="0">
                <a:latin typeface="Comic Sans MS" panose="030F0702030302020204" pitchFamily="66" charset="0"/>
              </a:rPr>
              <a:t> </a:t>
            </a:r>
            <a:r>
              <a:rPr lang="en-GB" sz="2800" cap="none" dirty="0" smtClean="0">
                <a:latin typeface="Comic Sans MS" panose="030F0702030302020204" pitchFamily="66" charset="0"/>
              </a:rPr>
              <a:t>but watch out for other digraphs that I have sneaked in! </a:t>
            </a:r>
            <a:endParaRPr lang="en-GB" sz="2800" cap="none" dirty="0">
              <a:latin typeface="Comic Sans MS" panose="030F0702030302020204" pitchFamily="66"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931756"/>
      </p:ext>
    </p:extLst>
  </p:cSld>
  <p:clrMapOvr>
    <a:masterClrMapping/>
  </p:clrMapOvr>
  <mc:AlternateContent xmlns:mc="http://schemas.openxmlformats.org/markup-compatibility/2006" xmlns:p14="http://schemas.microsoft.com/office/powerpoint/2010/main">
    <mc:Choice Requires="p14">
      <p:transition spd="slow" p14:dur="2000" advTm="25499"/>
    </mc:Choice>
    <mc:Fallback xmlns="">
      <p:transition spd="slow" advTm="2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stretch>
            <a:fillRect/>
          </a:stretch>
        </p:blipFill>
        <p:spPr>
          <a:xfrm>
            <a:off x="3057832" y="2086281"/>
            <a:ext cx="5781368" cy="386260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7119444"/>
      </p:ext>
    </p:extLst>
  </p:cSld>
  <p:clrMapOvr>
    <a:masterClrMapping/>
  </p:clrMapOvr>
  <mc:AlternateContent xmlns:mc="http://schemas.openxmlformats.org/markup-compatibility/2006" xmlns:p14="http://schemas.microsoft.com/office/powerpoint/2010/main">
    <mc:Choice Requires="p14">
      <p:transition spd="slow" p14:dur="2000" advTm="15557"/>
    </mc:Choice>
    <mc:Fallback xmlns="">
      <p:transition spd="slow" advTm="1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4"/>
          <a:stretch>
            <a:fillRect/>
          </a:stretch>
        </p:blipFill>
        <p:spPr>
          <a:xfrm>
            <a:off x="4031226" y="2209954"/>
            <a:ext cx="3785265" cy="378526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5403319"/>
      </p:ext>
    </p:extLst>
  </p:cSld>
  <p:clrMapOvr>
    <a:masterClrMapping/>
  </p:clrMapOvr>
  <mc:AlternateContent xmlns:mc="http://schemas.openxmlformats.org/markup-compatibility/2006" xmlns:p14="http://schemas.microsoft.com/office/powerpoint/2010/main">
    <mc:Choice Requires="p14">
      <p:transition spd="slow" p14:dur="2000" advTm="14214"/>
    </mc:Choice>
    <mc:Fallback xmlns="">
      <p:transition spd="slow" advTm="1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4"/>
          <a:stretch>
            <a:fillRect/>
          </a:stretch>
        </p:blipFill>
        <p:spPr>
          <a:xfrm>
            <a:off x="4090219" y="2233612"/>
            <a:ext cx="2963043" cy="37001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33765012"/>
      </p:ext>
    </p:extLst>
  </p:cSld>
  <p:clrMapOvr>
    <a:masterClrMapping/>
  </p:clrMapOvr>
  <mc:AlternateContent xmlns:mc="http://schemas.openxmlformats.org/markup-compatibility/2006" xmlns:p14="http://schemas.microsoft.com/office/powerpoint/2010/main">
    <mc:Choice Requires="p14">
      <p:transition spd="slow" p14:dur="2000" advTm="15352"/>
    </mc:Choice>
    <mc:Fallback xmlns="">
      <p:transition spd="slow" advTm="15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stretch>
            <a:fillRect/>
          </a:stretch>
        </p:blipFill>
        <p:spPr>
          <a:xfrm>
            <a:off x="3165988" y="2154340"/>
            <a:ext cx="5075442" cy="337747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2831426"/>
      </p:ext>
    </p:extLst>
  </p:cSld>
  <p:clrMapOvr>
    <a:masterClrMapping/>
  </p:clrMapOvr>
  <mc:AlternateContent xmlns:mc="http://schemas.openxmlformats.org/markup-compatibility/2006" xmlns:p14="http://schemas.microsoft.com/office/powerpoint/2010/main">
    <mc:Choice Requires="p14">
      <p:transition spd="slow" p14:dur="2000" advTm="14981"/>
    </mc:Choice>
    <mc:Fallback xmlns="">
      <p:transition spd="slow" advTm="1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smtClean="0">
                <a:solidFill>
                  <a:srgbClr val="EBEBEB"/>
                </a:solidFill>
                <a:latin typeface="Comic Sans MS" panose="030F0702030302020204" pitchFamily="66" charset="0"/>
              </a:rPr>
              <a:t>Lets make the words!</a:t>
            </a:r>
            <a:endParaRPr lang="en-GB" dirty="0"/>
          </a:p>
        </p:txBody>
      </p:sp>
      <p:sp>
        <p:nvSpPr>
          <p:cNvPr id="3" name="TextBox 2"/>
          <p:cNvSpPr txBox="1"/>
          <p:nvPr/>
        </p:nvSpPr>
        <p:spPr>
          <a:xfrm>
            <a:off x="1061884" y="2428568"/>
            <a:ext cx="9950245" cy="369332"/>
          </a:xfrm>
          <a:prstGeom prst="rect">
            <a:avLst/>
          </a:prstGeom>
          <a:noFill/>
        </p:spPr>
        <p:txBody>
          <a:bodyPr wrap="square" rtlCol="0">
            <a:spAutoFit/>
          </a:bodyPr>
          <a:lstStyle/>
          <a:p>
            <a:r>
              <a:rPr lang="en-GB" dirty="0" smtClean="0">
                <a:solidFill>
                  <a:schemeClr val="bg1"/>
                </a:solidFill>
              </a:rPr>
              <a:t>To do this you will need pieces of paper with the different sounds on</a:t>
            </a:r>
            <a:endParaRPr lang="en-GB" dirty="0">
              <a:solidFill>
                <a:schemeClr val="bg1"/>
              </a:solidFill>
            </a:endParaRPr>
          </a:p>
        </p:txBody>
      </p:sp>
      <p:sp>
        <p:nvSpPr>
          <p:cNvPr id="4" name="Rectangle 3"/>
          <p:cNvSpPr/>
          <p:nvPr/>
        </p:nvSpPr>
        <p:spPr>
          <a:xfrm>
            <a:off x="806245" y="3401961"/>
            <a:ext cx="1848464" cy="127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83973" y="3490452"/>
            <a:ext cx="1356852" cy="120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306294" y="3451123"/>
            <a:ext cx="1327355"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437098" y="3250788"/>
            <a:ext cx="1385477"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963561" y="3628103"/>
            <a:ext cx="1553497" cy="646331"/>
          </a:xfrm>
          <a:prstGeom prst="rect">
            <a:avLst/>
          </a:prstGeom>
          <a:noFill/>
        </p:spPr>
        <p:txBody>
          <a:bodyPr wrap="square" rtlCol="0">
            <a:spAutoFit/>
          </a:bodyPr>
          <a:lstStyle/>
          <a:p>
            <a:pPr algn="ctr"/>
            <a:r>
              <a:rPr lang="en-GB" sz="3600" u="sng" dirty="0" err="1"/>
              <a:t>t</a:t>
            </a:r>
            <a:r>
              <a:rPr lang="en-GB" sz="3600" u="sng" dirty="0" err="1" smtClean="0"/>
              <a:t>h</a:t>
            </a:r>
            <a:endParaRPr lang="en-GB" sz="3600" u="sng" dirty="0"/>
          </a:p>
        </p:txBody>
      </p:sp>
      <p:sp>
        <p:nvSpPr>
          <p:cNvPr id="13" name="TextBox 12"/>
          <p:cNvSpPr txBox="1"/>
          <p:nvPr/>
        </p:nvSpPr>
        <p:spPr>
          <a:xfrm>
            <a:off x="3382298" y="3628104"/>
            <a:ext cx="1170038" cy="584775"/>
          </a:xfrm>
          <a:prstGeom prst="rect">
            <a:avLst/>
          </a:prstGeom>
          <a:noFill/>
        </p:spPr>
        <p:txBody>
          <a:bodyPr wrap="square" rtlCol="0">
            <a:spAutoFit/>
          </a:bodyPr>
          <a:lstStyle/>
          <a:p>
            <a:pPr algn="ctr"/>
            <a:r>
              <a:rPr lang="en-GB" sz="3200" u="sng" dirty="0" err="1" smtClean="0"/>
              <a:t>ee</a:t>
            </a:r>
            <a:endParaRPr lang="en-GB" sz="3200" u="sng" dirty="0"/>
          </a:p>
        </p:txBody>
      </p:sp>
      <p:sp>
        <p:nvSpPr>
          <p:cNvPr id="14" name="TextBox 13"/>
          <p:cNvSpPr txBox="1"/>
          <p:nvPr/>
        </p:nvSpPr>
        <p:spPr>
          <a:xfrm>
            <a:off x="5320507" y="3531576"/>
            <a:ext cx="1313142" cy="584775"/>
          </a:xfrm>
          <a:prstGeom prst="rect">
            <a:avLst/>
          </a:prstGeom>
          <a:noFill/>
        </p:spPr>
        <p:txBody>
          <a:bodyPr wrap="square" rtlCol="0">
            <a:spAutoFit/>
          </a:bodyPr>
          <a:lstStyle/>
          <a:p>
            <a:pPr algn="ctr"/>
            <a:r>
              <a:rPr lang="en-GB" sz="3200" dirty="0"/>
              <a:t>t</a:t>
            </a:r>
          </a:p>
        </p:txBody>
      </p:sp>
      <p:sp>
        <p:nvSpPr>
          <p:cNvPr id="15" name="TextBox 14"/>
          <p:cNvSpPr txBox="1"/>
          <p:nvPr/>
        </p:nvSpPr>
        <p:spPr>
          <a:xfrm>
            <a:off x="9578362" y="3543751"/>
            <a:ext cx="1079806" cy="584775"/>
          </a:xfrm>
          <a:prstGeom prst="rect">
            <a:avLst/>
          </a:prstGeom>
          <a:noFill/>
        </p:spPr>
        <p:txBody>
          <a:bodyPr wrap="square" rtlCol="0">
            <a:spAutoFit/>
          </a:bodyPr>
          <a:lstStyle/>
          <a:p>
            <a:pPr algn="ctr"/>
            <a:r>
              <a:rPr lang="en-GB" sz="3200" dirty="0" smtClean="0"/>
              <a:t>or</a:t>
            </a:r>
            <a:endParaRPr lang="en-GB" sz="3200" dirty="0"/>
          </a:p>
        </p:txBody>
      </p:sp>
      <p:pic>
        <p:nvPicPr>
          <p:cNvPr id="5" name="Picture 4"/>
          <p:cNvPicPr>
            <a:picLocks noChangeAspect="1"/>
          </p:cNvPicPr>
          <p:nvPr/>
        </p:nvPicPr>
        <p:blipFill>
          <a:blip r:embed="rId4"/>
          <a:stretch>
            <a:fillRect/>
          </a:stretch>
        </p:blipFill>
        <p:spPr>
          <a:xfrm>
            <a:off x="2517058" y="4906297"/>
            <a:ext cx="1347333" cy="1243692"/>
          </a:xfrm>
          <a:prstGeom prst="rect">
            <a:avLst/>
          </a:prstGeom>
        </p:spPr>
      </p:pic>
      <p:sp>
        <p:nvSpPr>
          <p:cNvPr id="16" name="TextBox 15"/>
          <p:cNvSpPr txBox="1"/>
          <p:nvPr/>
        </p:nvSpPr>
        <p:spPr>
          <a:xfrm>
            <a:off x="2654709" y="5083277"/>
            <a:ext cx="1101214" cy="646331"/>
          </a:xfrm>
          <a:prstGeom prst="rect">
            <a:avLst/>
          </a:prstGeom>
          <a:noFill/>
        </p:spPr>
        <p:txBody>
          <a:bodyPr wrap="square" rtlCol="0">
            <a:spAutoFit/>
          </a:bodyPr>
          <a:lstStyle/>
          <a:p>
            <a:pPr algn="ctr"/>
            <a:r>
              <a:rPr lang="en-GB" sz="3600" dirty="0"/>
              <a:t>s</a:t>
            </a:r>
          </a:p>
        </p:txBody>
      </p:sp>
      <p:pic>
        <p:nvPicPr>
          <p:cNvPr id="17" name="Picture 16"/>
          <p:cNvPicPr>
            <a:picLocks noChangeAspect="1"/>
          </p:cNvPicPr>
          <p:nvPr/>
        </p:nvPicPr>
        <p:blipFill>
          <a:blip r:embed="rId5"/>
          <a:stretch>
            <a:fillRect/>
          </a:stretch>
        </p:blipFill>
        <p:spPr>
          <a:xfrm>
            <a:off x="4376782" y="4960279"/>
            <a:ext cx="1347333" cy="1243692"/>
          </a:xfrm>
          <a:prstGeom prst="rect">
            <a:avLst/>
          </a:prstGeom>
        </p:spPr>
      </p:pic>
      <p:sp>
        <p:nvSpPr>
          <p:cNvPr id="18" name="TextBox 17"/>
          <p:cNvSpPr txBox="1"/>
          <p:nvPr/>
        </p:nvSpPr>
        <p:spPr>
          <a:xfrm>
            <a:off x="4552336" y="5083277"/>
            <a:ext cx="1101212" cy="646331"/>
          </a:xfrm>
          <a:prstGeom prst="rect">
            <a:avLst/>
          </a:prstGeom>
          <a:noFill/>
        </p:spPr>
        <p:txBody>
          <a:bodyPr wrap="square" rtlCol="0">
            <a:spAutoFit/>
          </a:bodyPr>
          <a:lstStyle/>
          <a:p>
            <a:pPr algn="ctr"/>
            <a:r>
              <a:rPr lang="en-GB" sz="3600" dirty="0"/>
              <a:t>l</a:t>
            </a:r>
          </a:p>
        </p:txBody>
      </p:sp>
      <p:pic>
        <p:nvPicPr>
          <p:cNvPr id="11" name="Picture 10"/>
          <p:cNvPicPr>
            <a:picLocks noChangeAspect="1"/>
          </p:cNvPicPr>
          <p:nvPr/>
        </p:nvPicPr>
        <p:blipFill>
          <a:blip r:embed="rId6"/>
          <a:stretch>
            <a:fillRect/>
          </a:stretch>
        </p:blipFill>
        <p:spPr>
          <a:xfrm>
            <a:off x="7203921" y="3419046"/>
            <a:ext cx="1402202" cy="1249788"/>
          </a:xfrm>
          <a:prstGeom prst="rect">
            <a:avLst/>
          </a:prstGeom>
        </p:spPr>
      </p:pic>
      <p:sp>
        <p:nvSpPr>
          <p:cNvPr id="22" name="TextBox 21"/>
          <p:cNvSpPr txBox="1"/>
          <p:nvPr/>
        </p:nvSpPr>
        <p:spPr>
          <a:xfrm>
            <a:off x="7292411" y="3597325"/>
            <a:ext cx="1202660" cy="646331"/>
          </a:xfrm>
          <a:prstGeom prst="rect">
            <a:avLst/>
          </a:prstGeom>
          <a:noFill/>
        </p:spPr>
        <p:txBody>
          <a:bodyPr wrap="square" rtlCol="0">
            <a:spAutoFit/>
          </a:bodyPr>
          <a:lstStyle/>
          <a:p>
            <a:pPr algn="ctr"/>
            <a:r>
              <a:rPr lang="en-GB" sz="3600" dirty="0"/>
              <a:t>r</a:t>
            </a:r>
          </a:p>
        </p:txBody>
      </p:sp>
      <p:pic>
        <p:nvPicPr>
          <p:cNvPr id="23" name="Picture 22"/>
          <p:cNvPicPr>
            <a:picLocks noChangeAspect="1"/>
          </p:cNvPicPr>
          <p:nvPr/>
        </p:nvPicPr>
        <p:blipFill>
          <a:blip r:embed="rId4"/>
          <a:stretch>
            <a:fillRect/>
          </a:stretch>
        </p:blipFill>
        <p:spPr>
          <a:xfrm>
            <a:off x="725664" y="4899919"/>
            <a:ext cx="1347333" cy="1243692"/>
          </a:xfrm>
          <a:prstGeom prst="rect">
            <a:avLst/>
          </a:prstGeom>
        </p:spPr>
      </p:pic>
      <p:sp>
        <p:nvSpPr>
          <p:cNvPr id="24" name="TextBox 23"/>
          <p:cNvSpPr txBox="1"/>
          <p:nvPr/>
        </p:nvSpPr>
        <p:spPr>
          <a:xfrm>
            <a:off x="806245" y="5083277"/>
            <a:ext cx="1105972" cy="646331"/>
          </a:xfrm>
          <a:prstGeom prst="rect">
            <a:avLst/>
          </a:prstGeom>
          <a:noFill/>
        </p:spPr>
        <p:txBody>
          <a:bodyPr wrap="square" rtlCol="0">
            <a:spAutoFit/>
          </a:bodyPr>
          <a:lstStyle/>
          <a:p>
            <a:pPr algn="ctr"/>
            <a:r>
              <a:rPr lang="en-GB" sz="3600" dirty="0"/>
              <a:t>n</a:t>
            </a:r>
          </a:p>
        </p:txBody>
      </p:sp>
      <p:pic>
        <p:nvPicPr>
          <p:cNvPr id="25" name="Picture 24"/>
          <p:cNvPicPr>
            <a:picLocks noChangeAspect="1"/>
          </p:cNvPicPr>
          <p:nvPr/>
        </p:nvPicPr>
        <p:blipFill>
          <a:blip r:embed="rId4"/>
          <a:stretch>
            <a:fillRect/>
          </a:stretch>
        </p:blipFill>
        <p:spPr>
          <a:xfrm>
            <a:off x="6297405" y="4932105"/>
            <a:ext cx="1347333" cy="1243692"/>
          </a:xfrm>
          <a:prstGeom prst="rect">
            <a:avLst/>
          </a:prstGeom>
        </p:spPr>
      </p:pic>
      <p:sp>
        <p:nvSpPr>
          <p:cNvPr id="26" name="TextBox 25"/>
          <p:cNvSpPr txBox="1"/>
          <p:nvPr/>
        </p:nvSpPr>
        <p:spPr>
          <a:xfrm>
            <a:off x="6446996" y="5115346"/>
            <a:ext cx="1141044" cy="646331"/>
          </a:xfrm>
          <a:prstGeom prst="rect">
            <a:avLst/>
          </a:prstGeom>
          <a:noFill/>
        </p:spPr>
        <p:txBody>
          <a:bodyPr wrap="square" rtlCol="0">
            <a:spAutoFit/>
          </a:bodyPr>
          <a:lstStyle/>
          <a:p>
            <a:pPr algn="ctr"/>
            <a:r>
              <a:rPr lang="en-GB" sz="3600" dirty="0" smtClean="0"/>
              <a:t>o</a:t>
            </a:r>
            <a:endParaRPr lang="en-GB" sz="3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24907806"/>
      </p:ext>
    </p:extLst>
  </p:cSld>
  <p:clrMapOvr>
    <a:masterClrMapping/>
  </p:clrMapOvr>
  <mc:AlternateContent xmlns:mc="http://schemas.openxmlformats.org/markup-compatibility/2006" xmlns:p14="http://schemas.microsoft.com/office/powerpoint/2010/main">
    <mc:Choice Requires="p14">
      <p:transition spd="slow" p14:dur="2000" advTm="31719"/>
    </mc:Choice>
    <mc:Fallback xmlns="">
      <p:transition spd="slow" advTm="3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words.</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Subtitle 2"/>
          <p:cNvSpPr>
            <a:spLocks noGrp="1"/>
          </p:cNvSpPr>
          <p:nvPr>
            <p:ph type="subTitle" idx="1"/>
          </p:nvPr>
        </p:nvSpPr>
        <p:spPr>
          <a:xfrm>
            <a:off x="1154954" y="1504335"/>
            <a:ext cx="9929163" cy="4542504"/>
          </a:xfrm>
        </p:spPr>
        <p:txBody>
          <a:bodyPr>
            <a:normAutofit fontScale="85000" lnSpcReduction="20000"/>
          </a:bodyPr>
          <a:lstStyle/>
          <a:p>
            <a:r>
              <a:rPr lang="en-GB" cap="none" dirty="0"/>
              <a:t>Tips on the correct pencil </a:t>
            </a:r>
            <a:r>
              <a:rPr lang="en-GB" cap="none" dirty="0" smtClean="0"/>
              <a:t>grip: we </a:t>
            </a:r>
            <a:r>
              <a:rPr lang="en-GB" cap="none" dirty="0"/>
              <a:t>encourage children to ‘pinch and flick’ the pencil to make sure they are holding it correctly. </a:t>
            </a:r>
            <a:endParaRPr lang="en-GB" cap="none" dirty="0" smtClean="0"/>
          </a:p>
          <a:p>
            <a:endParaRPr lang="en-GB" cap="none" dirty="0"/>
          </a:p>
          <a:p>
            <a:endParaRPr lang="en-GB" cap="none" dirty="0" smtClean="0"/>
          </a:p>
          <a:p>
            <a:endParaRPr lang="en-GB" cap="none" dirty="0" smtClean="0"/>
          </a:p>
          <a:p>
            <a:endParaRPr lang="en-GB" cap="none" dirty="0"/>
          </a:p>
          <a:p>
            <a:endParaRPr lang="en-GB" cap="none" dirty="0" smtClean="0"/>
          </a:p>
          <a:p>
            <a:endParaRPr lang="en-GB" cap="none" dirty="0"/>
          </a:p>
          <a:p>
            <a:endParaRPr lang="en-GB" cap="none" dirty="0" smtClean="0"/>
          </a:p>
          <a:p>
            <a:endParaRPr lang="en-GB" cap="none" dirty="0"/>
          </a:p>
          <a:p>
            <a:endParaRPr lang="en-GB" cap="none" dirty="0" smtClean="0"/>
          </a:p>
          <a:p>
            <a:endParaRPr lang="en-GB" cap="none" dirty="0"/>
          </a:p>
          <a:p>
            <a:r>
              <a:rPr lang="en-GB" cap="none" dirty="0" smtClean="0"/>
              <a:t>Your child may want to write the words to match the pictures. Remember to encourage correct pencil grip and lower case letters. </a:t>
            </a:r>
          </a:p>
          <a:p>
            <a:r>
              <a:rPr lang="en-GB" cap="none" dirty="0" smtClean="0"/>
              <a:t> </a:t>
            </a:r>
            <a:endParaRPr lang="en-GB" cap="none" dirty="0"/>
          </a:p>
          <a:p>
            <a:endParaRPr lang="en-GB" cap="none" dirty="0"/>
          </a:p>
          <a:p>
            <a:endParaRPr lang="en-GB" cap="none" dirty="0" smtClean="0"/>
          </a:p>
        </p:txBody>
      </p:sp>
      <p:pic>
        <p:nvPicPr>
          <p:cNvPr id="5" name="Picture 4"/>
          <p:cNvPicPr>
            <a:picLocks noChangeAspect="1"/>
          </p:cNvPicPr>
          <p:nvPr/>
        </p:nvPicPr>
        <p:blipFill>
          <a:blip r:embed="rId4"/>
          <a:stretch>
            <a:fillRect/>
          </a:stretch>
        </p:blipFill>
        <p:spPr>
          <a:xfrm>
            <a:off x="7431915" y="2029933"/>
            <a:ext cx="1623595" cy="1268433"/>
          </a:xfrm>
          <a:prstGeom prst="rect">
            <a:avLst/>
          </a:prstGeom>
        </p:spPr>
      </p:pic>
      <p:pic>
        <p:nvPicPr>
          <p:cNvPr id="6" name="Picture 5"/>
          <p:cNvPicPr>
            <a:picLocks noChangeAspect="1"/>
          </p:cNvPicPr>
          <p:nvPr/>
        </p:nvPicPr>
        <p:blipFill>
          <a:blip r:embed="rId5"/>
          <a:stretch>
            <a:fillRect/>
          </a:stretch>
        </p:blipFill>
        <p:spPr>
          <a:xfrm rot="5400000">
            <a:off x="3916798" y="2398618"/>
            <a:ext cx="2958699" cy="222132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1458634"/>
      </p:ext>
    </p:extLst>
  </p:cSld>
  <p:clrMapOvr>
    <a:masterClrMapping/>
  </p:clrMapOvr>
  <mc:AlternateContent xmlns:mc="http://schemas.openxmlformats.org/markup-compatibility/2006" xmlns:p14="http://schemas.microsoft.com/office/powerpoint/2010/main">
    <mc:Choice Requires="p14">
      <p:transition spd="slow" p14:dur="2000" advTm="37440"/>
    </mc:Choice>
    <mc:Fallback xmlns="">
      <p:transition spd="slow" advTm="3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Fun Phonics!.</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Subtitle 2"/>
          <p:cNvSpPr>
            <a:spLocks noGrp="1"/>
          </p:cNvSpPr>
          <p:nvPr>
            <p:ph type="subTitle" idx="1"/>
          </p:nvPr>
        </p:nvSpPr>
        <p:spPr>
          <a:xfrm>
            <a:off x="1154954" y="1504335"/>
            <a:ext cx="9929163" cy="4134465"/>
          </a:xfrm>
        </p:spPr>
        <p:txBody>
          <a:bodyPr>
            <a:normAutofit/>
          </a:bodyPr>
          <a:lstStyle/>
          <a:p>
            <a:endParaRPr lang="en-GB" cap="none" dirty="0" smtClean="0"/>
          </a:p>
          <a:p>
            <a:r>
              <a:rPr lang="en-GB" cap="none" dirty="0"/>
              <a:t>To finish off today’s learning your child might want to play </a:t>
            </a:r>
            <a:r>
              <a:rPr lang="en-GB" cap="none" dirty="0" smtClean="0"/>
              <a:t>‘Buried treasure.’ This game will help your child practice </a:t>
            </a:r>
            <a:r>
              <a:rPr lang="en-GB" cap="none" dirty="0"/>
              <a:t>segmenting and blending using </a:t>
            </a:r>
            <a:r>
              <a:rPr lang="en-GB" cap="none" dirty="0" smtClean="0"/>
              <a:t>all the digraphs used so far. </a:t>
            </a:r>
            <a:r>
              <a:rPr lang="en-GB" cap="none" dirty="0"/>
              <a:t>Click on the link below</a:t>
            </a:r>
            <a:r>
              <a:rPr lang="en-GB" cap="none" dirty="0" smtClean="0"/>
              <a:t>.</a:t>
            </a:r>
          </a:p>
          <a:p>
            <a:r>
              <a:rPr lang="en-GB" cap="none" dirty="0">
                <a:hlinkClick r:id="rId4"/>
              </a:rPr>
              <a:t>https://</a:t>
            </a:r>
            <a:r>
              <a:rPr lang="en-GB" cap="none" dirty="0" smtClean="0">
                <a:hlinkClick r:id="rId4"/>
              </a:rPr>
              <a:t>www.phonicsplay.co.uk/resources/phase/2/buried-treasure</a:t>
            </a:r>
            <a:r>
              <a:rPr lang="en-GB" cap="none" dirty="0" smtClean="0"/>
              <a:t> </a:t>
            </a:r>
            <a:endParaRPr lang="en-GB" cap="none" dirty="0"/>
          </a:p>
          <a:p>
            <a:endParaRPr lang="en-GB" cap="none" dirty="0"/>
          </a:p>
          <a:p>
            <a:endParaRPr lang="en-GB" cap="none" dirty="0" smtClean="0"/>
          </a:p>
        </p:txBody>
      </p:sp>
      <p:pic>
        <p:nvPicPr>
          <p:cNvPr id="6" name="Picture 5"/>
          <p:cNvPicPr>
            <a:picLocks noChangeAspect="1"/>
          </p:cNvPicPr>
          <p:nvPr/>
        </p:nvPicPr>
        <p:blipFill>
          <a:blip r:embed="rId5"/>
          <a:stretch>
            <a:fillRect/>
          </a:stretch>
        </p:blipFill>
        <p:spPr>
          <a:xfrm>
            <a:off x="3595533" y="3411794"/>
            <a:ext cx="4251134" cy="238063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48398780"/>
      </p:ext>
    </p:extLst>
  </p:cSld>
  <p:clrMapOvr>
    <a:masterClrMapping/>
  </p:clrMapOvr>
  <mc:AlternateContent xmlns:mc="http://schemas.openxmlformats.org/markup-compatibility/2006" xmlns:p14="http://schemas.microsoft.com/office/powerpoint/2010/main">
    <mc:Choice Requires="p14">
      <p:transition spd="slow" p14:dur="2000" advTm="23027"/>
    </mc:Choice>
    <mc:Fallback xmlns="">
      <p:transition spd="slow" advTm="23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727587"/>
            <a:ext cx="8825658" cy="1602658"/>
          </a:xfrm>
        </p:spPr>
        <p:txBody>
          <a:bodyPr/>
          <a:lstStyle/>
          <a:p>
            <a:pPr algn="ctr"/>
            <a:r>
              <a:rPr lang="en-GB" dirty="0"/>
              <a:t>Remote Learning Tracking</a:t>
            </a:r>
          </a:p>
        </p:txBody>
      </p:sp>
      <p:sp>
        <p:nvSpPr>
          <p:cNvPr id="3" name="Subtitle 2"/>
          <p:cNvSpPr>
            <a:spLocks noGrp="1"/>
          </p:cNvSpPr>
          <p:nvPr>
            <p:ph type="subTitle" idx="1"/>
          </p:nvPr>
        </p:nvSpPr>
        <p:spPr>
          <a:xfrm>
            <a:off x="1154955" y="2330245"/>
            <a:ext cx="8825658" cy="3308555"/>
          </a:xfrm>
        </p:spPr>
        <p:txBody>
          <a:bodyPr/>
          <a:lstStyle/>
          <a:p>
            <a:r>
              <a:rPr lang="en-GB" dirty="0"/>
              <a:t>Once you have completed the PowerPoint please fill in the simple questionnaire below to let us </a:t>
            </a:r>
            <a:r>
              <a:rPr lang="en-GB" dirty="0" smtClean="0"/>
              <a:t>know it is complete. </a:t>
            </a:r>
            <a:endParaRPr lang="en-GB" dirty="0"/>
          </a:p>
          <a:p>
            <a:r>
              <a:rPr lang="en-GB" u="sng" dirty="0">
                <a:hlinkClick r:id="rId4"/>
              </a:rPr>
              <a:t>https://forms.office.com/Pages/ResponsePage.aspx?id=eCY4lN73r0G0KV1rDWITzRhTQ2IZqpBOsW8cFVoooF9UNVlMS1dCVkdaM0k0WlhFTE9WVFBTWEg1Ti4u</a:t>
            </a:r>
            <a:r>
              <a:rPr lang="en-GB" dirty="0"/>
              <a:t> </a:t>
            </a:r>
            <a:r>
              <a:rPr lang="en-GB" dirty="0" smtClean="0"/>
              <a:t> </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96392655"/>
      </p:ext>
    </p:extLst>
  </p:cSld>
  <p:clrMapOvr>
    <a:masterClrMapping/>
  </p:clrMapOvr>
  <mc:AlternateContent xmlns:mc="http://schemas.openxmlformats.org/markup-compatibility/2006" xmlns:p14="http://schemas.microsoft.com/office/powerpoint/2010/main">
    <mc:Choice Requires="p14">
      <p:transition spd="slow" p14:dur="2000" advTm="1032"/>
    </mc:Choice>
    <mc:Fallback xmlns="">
      <p:transition spd="slow" advTm="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025719"/>
          </a:xfrm>
        </p:spPr>
        <p:txBody>
          <a:bodyPr/>
          <a:lstStyle/>
          <a:p>
            <a:pPr algn="ctr"/>
            <a:r>
              <a:rPr lang="en-GB" dirty="0" smtClean="0">
                <a:latin typeface="Comic Sans MS" panose="030F0702030302020204" pitchFamily="66" charset="0"/>
              </a:rPr>
              <a:t>Phonic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6" name="TextBox 5"/>
          <p:cNvSpPr txBox="1"/>
          <p:nvPr/>
        </p:nvSpPr>
        <p:spPr>
          <a:xfrm>
            <a:off x="1474839" y="2083242"/>
            <a:ext cx="9497961" cy="1826141"/>
          </a:xfrm>
          <a:prstGeom prst="rect">
            <a:avLst/>
          </a:prstGeom>
          <a:noFill/>
        </p:spPr>
        <p:txBody>
          <a:bodyPr wrap="square" rtlCol="0">
            <a:spAutoFit/>
          </a:bodyPr>
          <a:lstStyle/>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rPr>
              <a:t>The link below is for the ‘Alphabet Song.’  It is important children know the name and the sound each letter makes</a:t>
            </a:r>
            <a:r>
              <a:rPr lang="en-GB" sz="2400" dirty="0" smtClean="0">
                <a:solidFill>
                  <a:srgbClr val="B31166">
                    <a:lumMod val="60000"/>
                    <a:lumOff val="40000"/>
                  </a:srgbClr>
                </a:solidFill>
                <a:latin typeface="Comic Sans MS" panose="030F0702030302020204" pitchFamily="66" charset="0"/>
              </a:rPr>
              <a:t>.</a:t>
            </a:r>
          </a:p>
          <a:p>
            <a:pPr lvl="0" algn="ctr">
              <a:spcBef>
                <a:spcPts val="1000"/>
              </a:spcBef>
              <a:buClr>
                <a:srgbClr val="B31166"/>
              </a:buClr>
              <a:buSzPct val="80000"/>
            </a:pPr>
            <a:endParaRPr lang="en-GB" sz="2400" dirty="0">
              <a:solidFill>
                <a:srgbClr val="B31166">
                  <a:lumMod val="60000"/>
                  <a:lumOff val="40000"/>
                </a:srgbClr>
              </a:solidFill>
              <a:latin typeface="Comic Sans MS" panose="030F0702030302020204" pitchFamily="66" charset="0"/>
            </a:endParaRPr>
          </a:p>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rPr>
              <a:t> </a:t>
            </a:r>
            <a:r>
              <a:rPr lang="en-GB" sz="2400" dirty="0">
                <a:solidFill>
                  <a:srgbClr val="B31166">
                    <a:lumMod val="60000"/>
                    <a:lumOff val="40000"/>
                  </a:srgbClr>
                </a:solidFill>
                <a:latin typeface="Comic Sans MS" panose="030F0702030302020204" pitchFamily="66" charset="0"/>
                <a:hlinkClick r:id="rId4"/>
              </a:rPr>
              <a:t>https://</a:t>
            </a:r>
            <a:r>
              <a:rPr lang="en-GB" sz="2400" dirty="0" smtClean="0">
                <a:solidFill>
                  <a:srgbClr val="B31166">
                    <a:lumMod val="60000"/>
                    <a:lumOff val="40000"/>
                  </a:srgbClr>
                </a:solidFill>
                <a:latin typeface="Comic Sans MS" panose="030F0702030302020204" pitchFamily="66" charset="0"/>
                <a:hlinkClick r:id="rId4"/>
              </a:rPr>
              <a:t>www.youtube.com/watch?v=5PmB3SIjNdQ</a:t>
            </a:r>
            <a:r>
              <a:rPr lang="en-GB" sz="2400" dirty="0" smtClean="0">
                <a:solidFill>
                  <a:srgbClr val="B31166">
                    <a:lumMod val="60000"/>
                    <a:lumOff val="40000"/>
                  </a:srgbClr>
                </a:solidFill>
                <a:latin typeface="Comic Sans MS" panose="030F0702030302020204" pitchFamily="66" charset="0"/>
              </a:rPr>
              <a:t> </a:t>
            </a:r>
            <a:endParaRPr lang="en-GB" sz="2400" dirty="0">
              <a:solidFill>
                <a:srgbClr val="B31166">
                  <a:lumMod val="60000"/>
                  <a:lumOff val="40000"/>
                </a:srgbClr>
              </a:solidFill>
              <a:latin typeface="Comic Sans MS" panose="030F0702030302020204" pitchFamily="66" charset="0"/>
            </a:endParaRPr>
          </a:p>
        </p:txBody>
      </p:sp>
      <p:pic>
        <p:nvPicPr>
          <p:cNvPr id="4" name="Picture 3"/>
          <p:cNvPicPr>
            <a:picLocks noChangeAspect="1"/>
          </p:cNvPicPr>
          <p:nvPr/>
        </p:nvPicPr>
        <p:blipFill>
          <a:blip r:embed="rId5"/>
          <a:stretch>
            <a:fillRect/>
          </a:stretch>
        </p:blipFill>
        <p:spPr>
          <a:xfrm>
            <a:off x="4188542" y="4004798"/>
            <a:ext cx="4290337" cy="206293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3341617"/>
      </p:ext>
    </p:extLst>
  </p:cSld>
  <p:clrMapOvr>
    <a:masterClrMapping/>
  </p:clrMapOvr>
  <mc:AlternateContent xmlns:mc="http://schemas.openxmlformats.org/markup-compatibility/2006" xmlns:p14="http://schemas.microsoft.com/office/powerpoint/2010/main">
    <mc:Choice Requires="p14">
      <p:transition spd="slow" p14:dur="2000" advTm="14842"/>
    </mc:Choice>
    <mc:Fallback xmlns="">
      <p:transition spd="slow" advTm="1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337188"/>
            <a:ext cx="8825658" cy="2408902"/>
          </a:xfrm>
        </p:spPr>
        <p:txBody>
          <a:bodyPr/>
          <a:lstStyle/>
          <a:p>
            <a:pPr algn="ctr"/>
            <a:r>
              <a:rPr lang="en-GB" sz="2400" dirty="0" smtClean="0">
                <a:latin typeface="Comic Sans MS" panose="030F0702030302020204" pitchFamily="66" charset="0"/>
              </a:rPr>
              <a:t>We have learnt lots of tricky words so rather than going through the slides for them all, click on the link below and your child can sing along to the tricky word song. </a:t>
            </a:r>
            <a:br>
              <a:rPr lang="en-GB" sz="2400" dirty="0" smtClean="0">
                <a:latin typeface="Comic Sans MS" panose="030F0702030302020204" pitchFamily="66" charset="0"/>
              </a:rPr>
            </a:br>
            <a:r>
              <a:rPr lang="en-GB" sz="1800" dirty="0">
                <a:latin typeface="Comic Sans MS" panose="030F0702030302020204" pitchFamily="66" charset="0"/>
              </a:rPr>
              <a:t/>
            </a:r>
            <a:br>
              <a:rPr lang="en-GB" sz="1800" dirty="0">
                <a:latin typeface="Comic Sans MS" panose="030F0702030302020204" pitchFamily="66" charset="0"/>
              </a:rPr>
            </a:br>
            <a:r>
              <a:rPr lang="en-GB" sz="1800" dirty="0">
                <a:latin typeface="Comic Sans MS" panose="030F0702030302020204" pitchFamily="66" charset="0"/>
                <a:hlinkClick r:id="rId4"/>
              </a:rPr>
              <a:t>https://</a:t>
            </a:r>
            <a:r>
              <a:rPr lang="en-GB" sz="1800" dirty="0" smtClean="0">
                <a:latin typeface="Comic Sans MS" panose="030F0702030302020204" pitchFamily="66" charset="0"/>
                <a:hlinkClick r:id="rId4"/>
              </a:rPr>
              <a:t>www.youtube.com/watch?v=R087lYrRpgY</a:t>
            </a:r>
            <a:r>
              <a:rPr lang="en-GB" sz="1800" dirty="0" smtClean="0">
                <a:latin typeface="Comic Sans MS" panose="030F0702030302020204" pitchFamily="66" charset="0"/>
              </a:rPr>
              <a:t> </a:t>
            </a:r>
            <a:br>
              <a:rPr lang="en-GB" sz="1800" dirty="0" smtClean="0">
                <a:latin typeface="Comic Sans MS" panose="030F0702030302020204" pitchFamily="66" charset="0"/>
              </a:rPr>
            </a:br>
            <a:r>
              <a:rPr lang="en-GB" sz="1800" dirty="0">
                <a:latin typeface="Comic Sans MS" panose="030F0702030302020204" pitchFamily="66" charset="0"/>
              </a:rPr>
              <a:t> </a:t>
            </a:r>
          </a:p>
        </p:txBody>
      </p:sp>
      <p:sp>
        <p:nvSpPr>
          <p:cNvPr id="3" name="Subtitle 2"/>
          <p:cNvSpPr>
            <a:spLocks noGrp="1"/>
          </p:cNvSpPr>
          <p:nvPr>
            <p:ph type="subTitle" idx="1"/>
          </p:nvPr>
        </p:nvSpPr>
        <p:spPr>
          <a:xfrm>
            <a:off x="2156820" y="6610847"/>
            <a:ext cx="8825658" cy="45719"/>
          </a:xfrm>
        </p:spPr>
        <p:txBody>
          <a:bodyPr>
            <a:normAutofit fontScale="25000" lnSpcReduction="20000"/>
          </a:bodyPr>
          <a:lstStyle/>
          <a:p>
            <a:endParaRPr lang="en-GB" dirty="0"/>
          </a:p>
        </p:txBody>
      </p:sp>
      <p:pic>
        <p:nvPicPr>
          <p:cNvPr id="6" name="Picture 5"/>
          <p:cNvPicPr>
            <a:picLocks noChangeAspect="1"/>
          </p:cNvPicPr>
          <p:nvPr/>
        </p:nvPicPr>
        <p:blipFill>
          <a:blip r:embed="rId5"/>
          <a:stretch>
            <a:fillRect/>
          </a:stretch>
        </p:blipFill>
        <p:spPr>
          <a:xfrm>
            <a:off x="4061221" y="3746090"/>
            <a:ext cx="3013126" cy="22569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1777173"/>
      </p:ext>
    </p:extLst>
  </p:cSld>
  <p:clrMapOvr>
    <a:masterClrMapping/>
  </p:clrMapOvr>
  <mc:AlternateContent xmlns:mc="http://schemas.openxmlformats.org/markup-compatibility/2006" xmlns:p14="http://schemas.microsoft.com/office/powerpoint/2010/main">
    <mc:Choice Requires="p14">
      <p:transition spd="slow" p14:dur="2000" advTm="9783"/>
    </mc:Choice>
    <mc:Fallback xmlns="">
      <p:transition spd="slow" advTm="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New tricky word!</a:t>
            </a:r>
            <a:endParaRPr lang="en-GB" dirty="0"/>
          </a:p>
        </p:txBody>
      </p:sp>
      <p:sp>
        <p:nvSpPr>
          <p:cNvPr id="3" name="Content Placeholder 2"/>
          <p:cNvSpPr>
            <a:spLocks noGrp="1"/>
          </p:cNvSpPr>
          <p:nvPr>
            <p:ph idx="1"/>
          </p:nvPr>
        </p:nvSpPr>
        <p:spPr>
          <a:xfrm>
            <a:off x="1154954" y="2603500"/>
            <a:ext cx="8825659" cy="1506384"/>
          </a:xfrm>
        </p:spPr>
        <p:txBody>
          <a:bodyPr>
            <a:normAutofit/>
          </a:bodyPr>
          <a:lstStyle/>
          <a:p>
            <a:pPr algn="ctr"/>
            <a:r>
              <a:rPr lang="en-GB" sz="8800" dirty="0" smtClean="0">
                <a:latin typeface="Comic Sans MS" panose="030F0702030302020204" pitchFamily="66" charset="0"/>
              </a:rPr>
              <a:t>there</a:t>
            </a:r>
            <a:endParaRPr lang="en-GB" sz="8800" dirty="0">
              <a:latin typeface="Comic Sans MS" panose="030F0702030302020204" pitchFamily="66" charset="0"/>
            </a:endParaRPr>
          </a:p>
        </p:txBody>
      </p:sp>
      <p:sp>
        <p:nvSpPr>
          <p:cNvPr id="4" name="TextBox 3"/>
          <p:cNvSpPr txBox="1"/>
          <p:nvPr/>
        </p:nvSpPr>
        <p:spPr>
          <a:xfrm>
            <a:off x="1154954" y="4621161"/>
            <a:ext cx="8893614" cy="369332"/>
          </a:xfrm>
          <a:prstGeom prst="rect">
            <a:avLst/>
          </a:prstGeom>
          <a:noFill/>
        </p:spPr>
        <p:txBody>
          <a:bodyPr wrap="square" rtlCol="0">
            <a:spAutoFit/>
          </a:bodyPr>
          <a:lstStyle/>
          <a:p>
            <a:r>
              <a:rPr lang="en-GB" dirty="0" smtClean="0"/>
              <a:t>Can you think of a sentence that includes the tricky word there?</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70997"/>
      </p:ext>
    </p:extLst>
  </p:cSld>
  <p:clrMapOvr>
    <a:masterClrMapping/>
  </p:clrMapOvr>
  <mc:AlternateContent xmlns:mc="http://schemas.openxmlformats.org/markup-compatibility/2006" xmlns:p14="http://schemas.microsoft.com/office/powerpoint/2010/main">
    <mc:Choice Requires="p14">
      <p:transition spd="slow" p14:dur="2000" advTm="22368"/>
    </mc:Choice>
    <mc:Fallback xmlns="">
      <p:transition spd="slow" advTm="2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phase 2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5" name="TextBox 4"/>
          <p:cNvSpPr txBox="1"/>
          <p:nvPr/>
        </p:nvSpPr>
        <p:spPr>
          <a:xfrm>
            <a:off x="1154955" y="2733368"/>
            <a:ext cx="8825658" cy="1477328"/>
          </a:xfrm>
          <a:prstGeom prst="rect">
            <a:avLst/>
          </a:prstGeom>
          <a:noFill/>
        </p:spPr>
        <p:txBody>
          <a:bodyPr wrap="square" rtlCol="0">
            <a:spAutoFit/>
          </a:bodyPr>
          <a:lstStyle/>
          <a:p>
            <a:r>
              <a:rPr lang="en-GB" dirty="0" smtClean="0"/>
              <a:t>The link below will recap phase 2 sounds. Select phase 2 only and see if you can say the sounds in less than 1 minute! If you recorded your time last week see if you can beat that time!</a:t>
            </a:r>
          </a:p>
          <a:p>
            <a:endParaRPr lang="en-GB" dirty="0"/>
          </a:p>
          <a:p>
            <a:r>
              <a:rPr lang="en-GB" dirty="0">
                <a:hlinkClick r:id="rId4"/>
              </a:rPr>
              <a:t>https://</a:t>
            </a:r>
            <a:r>
              <a:rPr lang="en-GB" dirty="0" smtClean="0">
                <a:hlinkClick r:id="rId4"/>
              </a:rPr>
              <a:t>www.phonicsplay.co.uk/resources/phase/3/flashcards-speed-trials</a:t>
            </a:r>
            <a:r>
              <a:rPr lang="en-GB" dirty="0" smtClean="0"/>
              <a:t> </a:t>
            </a:r>
          </a:p>
        </p:txBody>
      </p:sp>
      <p:pic>
        <p:nvPicPr>
          <p:cNvPr id="7" name="Picture 6"/>
          <p:cNvPicPr>
            <a:picLocks noChangeAspect="1"/>
          </p:cNvPicPr>
          <p:nvPr/>
        </p:nvPicPr>
        <p:blipFill>
          <a:blip r:embed="rId5"/>
          <a:stretch>
            <a:fillRect/>
          </a:stretch>
        </p:blipFill>
        <p:spPr>
          <a:xfrm>
            <a:off x="3958674" y="4277426"/>
            <a:ext cx="3218220" cy="180220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0847605"/>
      </p:ext>
    </p:extLst>
  </p:cSld>
  <p:clrMapOvr>
    <a:masterClrMapping/>
  </p:clrMapOvr>
  <mc:AlternateContent xmlns:mc="http://schemas.openxmlformats.org/markup-compatibility/2006" xmlns:p14="http://schemas.microsoft.com/office/powerpoint/2010/main">
    <mc:Choice Requires="p14">
      <p:transition spd="slow" p14:dur="2000" advTm="18797"/>
    </mc:Choice>
    <mc:Fallback xmlns="">
      <p:transition spd="slow" advTm="1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sp>
        <p:nvSpPr>
          <p:cNvPr id="4" name="TextBox 3"/>
          <p:cNvSpPr txBox="1"/>
          <p:nvPr/>
        </p:nvSpPr>
        <p:spPr>
          <a:xfrm>
            <a:off x="1154954" y="2184620"/>
            <a:ext cx="99797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200" b="0" i="0" u="sng"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c</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sh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th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ng</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ai</a:t>
            </a:r>
            <a:endParaRPr kumimoji="0" lang="en-GB" sz="7200" b="0" i="0" u="sng"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endParaRPr>
          </a:p>
        </p:txBody>
      </p:sp>
      <p:pic>
        <p:nvPicPr>
          <p:cNvPr id="6" name="Picture 5"/>
          <p:cNvPicPr>
            <a:picLocks noChangeAspect="1"/>
          </p:cNvPicPr>
          <p:nvPr/>
        </p:nvPicPr>
        <p:blipFill>
          <a:blip r:embed="rId4"/>
          <a:stretch>
            <a:fillRect/>
          </a:stretch>
        </p:blipFill>
        <p:spPr>
          <a:xfrm>
            <a:off x="1740877" y="3737350"/>
            <a:ext cx="1090246" cy="922573"/>
          </a:xfrm>
          <a:prstGeom prst="rect">
            <a:avLst/>
          </a:prstGeom>
        </p:spPr>
      </p:pic>
      <p:pic>
        <p:nvPicPr>
          <p:cNvPr id="10" name="Picture 9"/>
          <p:cNvPicPr>
            <a:picLocks noChangeAspect="1"/>
          </p:cNvPicPr>
          <p:nvPr/>
        </p:nvPicPr>
        <p:blipFill>
          <a:blip r:embed="rId5"/>
          <a:stretch>
            <a:fillRect/>
          </a:stretch>
        </p:blipFill>
        <p:spPr>
          <a:xfrm>
            <a:off x="5804502" y="3735997"/>
            <a:ext cx="1099039" cy="923925"/>
          </a:xfrm>
          <a:prstGeom prst="rect">
            <a:avLst/>
          </a:prstGeom>
        </p:spPr>
      </p:pic>
      <p:pic>
        <p:nvPicPr>
          <p:cNvPr id="11" name="Picture 10"/>
          <p:cNvPicPr>
            <a:picLocks noChangeAspect="1"/>
          </p:cNvPicPr>
          <p:nvPr/>
        </p:nvPicPr>
        <p:blipFill>
          <a:blip r:embed="rId6"/>
          <a:stretch>
            <a:fillRect/>
          </a:stretch>
        </p:blipFill>
        <p:spPr>
          <a:xfrm>
            <a:off x="7828309" y="3735997"/>
            <a:ext cx="1099038" cy="923925"/>
          </a:xfrm>
          <a:prstGeom prst="rect">
            <a:avLst/>
          </a:prstGeom>
        </p:spPr>
      </p:pic>
      <p:pic>
        <p:nvPicPr>
          <p:cNvPr id="12" name="Picture 11"/>
          <p:cNvPicPr>
            <a:picLocks noChangeAspect="1"/>
          </p:cNvPicPr>
          <p:nvPr/>
        </p:nvPicPr>
        <p:blipFill>
          <a:blip r:embed="rId7"/>
          <a:stretch>
            <a:fillRect/>
          </a:stretch>
        </p:blipFill>
        <p:spPr>
          <a:xfrm>
            <a:off x="9852116" y="3735997"/>
            <a:ext cx="1059138" cy="923925"/>
          </a:xfrm>
          <a:prstGeom prst="rect">
            <a:avLst/>
          </a:prstGeom>
        </p:spPr>
      </p:pic>
      <p:pic>
        <p:nvPicPr>
          <p:cNvPr id="13" name="Picture 12"/>
          <p:cNvPicPr>
            <a:picLocks noChangeAspect="1"/>
          </p:cNvPicPr>
          <p:nvPr/>
        </p:nvPicPr>
        <p:blipFill>
          <a:blip r:embed="rId8"/>
          <a:stretch>
            <a:fillRect/>
          </a:stretch>
        </p:blipFill>
        <p:spPr>
          <a:xfrm>
            <a:off x="3639671" y="3735997"/>
            <a:ext cx="1138517" cy="9239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5730673"/>
      </p:ext>
    </p:extLst>
  </p:cSld>
  <p:clrMapOvr>
    <a:masterClrMapping/>
  </p:clrMapOvr>
  <mc:AlternateContent xmlns:mc="http://schemas.openxmlformats.org/markup-compatibility/2006" xmlns:p14="http://schemas.microsoft.com/office/powerpoint/2010/main">
    <mc:Choice Requires="p14">
      <p:transition spd="slow" p14:dur="2000" advTm="24491"/>
    </mc:Choice>
    <mc:Fallback xmlns="">
      <p:transition spd="slow" advTm="2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pic>
        <p:nvPicPr>
          <p:cNvPr id="5" name="Picture 4"/>
          <p:cNvPicPr>
            <a:picLocks noChangeAspect="1"/>
          </p:cNvPicPr>
          <p:nvPr/>
        </p:nvPicPr>
        <p:blipFill>
          <a:blip r:embed="rId4"/>
          <a:stretch>
            <a:fillRect/>
          </a:stretch>
        </p:blipFill>
        <p:spPr>
          <a:xfrm>
            <a:off x="875070" y="674094"/>
            <a:ext cx="10678021" cy="547226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5805410"/>
      </p:ext>
    </p:extLst>
  </p:cSld>
  <p:clrMapOvr>
    <a:masterClrMapping/>
  </p:clrMapOvr>
  <mc:AlternateContent xmlns:mc="http://schemas.openxmlformats.org/markup-compatibility/2006" xmlns:p14="http://schemas.microsoft.com/office/powerpoint/2010/main">
    <mc:Choice Requires="p14">
      <p:transition spd="slow" p14:dur="2000" advTm="17661"/>
    </mc:Choice>
    <mc:Fallback xmlns="">
      <p:transition spd="slow" advTm="1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pic>
        <p:nvPicPr>
          <p:cNvPr id="8" name="Picture 7"/>
          <p:cNvPicPr>
            <a:picLocks noChangeAspect="1"/>
          </p:cNvPicPr>
          <p:nvPr/>
        </p:nvPicPr>
        <p:blipFill rotWithShape="1">
          <a:blip r:embed="rId4"/>
          <a:srcRect l="11615" t="5029" r="5115"/>
          <a:stretch/>
        </p:blipFill>
        <p:spPr>
          <a:xfrm>
            <a:off x="1154954" y="3578941"/>
            <a:ext cx="1467923" cy="1339543"/>
          </a:xfrm>
          <a:prstGeom prst="rect">
            <a:avLst/>
          </a:prstGeom>
        </p:spPr>
      </p:pic>
      <p:sp>
        <p:nvSpPr>
          <p:cNvPr id="9" name="TextBox 8"/>
          <p:cNvSpPr txBox="1"/>
          <p:nvPr/>
        </p:nvSpPr>
        <p:spPr>
          <a:xfrm>
            <a:off x="1052052" y="2389239"/>
            <a:ext cx="1425677" cy="1015663"/>
          </a:xfrm>
          <a:prstGeom prst="rect">
            <a:avLst/>
          </a:prstGeom>
          <a:noFill/>
        </p:spPr>
        <p:txBody>
          <a:bodyPr wrap="square" rtlCol="0">
            <a:spAutoFit/>
          </a:bodyPr>
          <a:lstStyle/>
          <a:p>
            <a:pPr algn="ctr"/>
            <a:r>
              <a:rPr lang="en-GB" sz="6000" u="sng" dirty="0" err="1" smtClean="0">
                <a:solidFill>
                  <a:schemeClr val="bg1"/>
                </a:solidFill>
                <a:latin typeface="Comic Sans MS" panose="030F0702030302020204" pitchFamily="66" charset="0"/>
              </a:rPr>
              <a:t>ar</a:t>
            </a:r>
            <a:endParaRPr lang="en-GB" sz="6000" u="sng" dirty="0">
              <a:solidFill>
                <a:schemeClr val="bg1"/>
              </a:solidFill>
              <a:latin typeface="Comic Sans MS" panose="030F0702030302020204" pitchFamily="66" charset="0"/>
            </a:endParaRPr>
          </a:p>
        </p:txBody>
      </p:sp>
      <p:pic>
        <p:nvPicPr>
          <p:cNvPr id="5" name="Picture 4"/>
          <p:cNvPicPr>
            <a:picLocks noChangeAspect="1"/>
          </p:cNvPicPr>
          <p:nvPr/>
        </p:nvPicPr>
        <p:blipFill>
          <a:blip r:embed="rId5"/>
          <a:stretch>
            <a:fillRect/>
          </a:stretch>
        </p:blipFill>
        <p:spPr>
          <a:xfrm>
            <a:off x="3019719" y="3627655"/>
            <a:ext cx="1546131" cy="1163426"/>
          </a:xfrm>
          <a:prstGeom prst="rect">
            <a:avLst/>
          </a:prstGeom>
        </p:spPr>
      </p:pic>
      <p:sp>
        <p:nvSpPr>
          <p:cNvPr id="6" name="TextBox 5"/>
          <p:cNvSpPr txBox="1"/>
          <p:nvPr/>
        </p:nvSpPr>
        <p:spPr>
          <a:xfrm>
            <a:off x="2966875" y="2467897"/>
            <a:ext cx="1664119" cy="1015663"/>
          </a:xfrm>
          <a:prstGeom prst="rect">
            <a:avLst/>
          </a:prstGeom>
          <a:noFill/>
        </p:spPr>
        <p:txBody>
          <a:bodyPr wrap="square" rtlCol="0">
            <a:spAutoFit/>
          </a:bodyPr>
          <a:lstStyle/>
          <a:p>
            <a:pPr algn="ctr"/>
            <a:r>
              <a:rPr lang="en-GB" sz="6000" u="sng" dirty="0" smtClean="0">
                <a:solidFill>
                  <a:schemeClr val="bg1"/>
                </a:solidFill>
                <a:latin typeface="Comic Sans MS" panose="030F0702030302020204" pitchFamily="66" charset="0"/>
              </a:rPr>
              <a:t>or</a:t>
            </a:r>
            <a:endParaRPr lang="en-GB" sz="6000" u="sng" dirty="0">
              <a:solidFill>
                <a:schemeClr val="bg1"/>
              </a:solidFill>
              <a:latin typeface="Comic Sans MS" panose="030F0702030302020204" pitchFamily="66" charset="0"/>
            </a:endParaRPr>
          </a:p>
        </p:txBody>
      </p:sp>
      <p:pic>
        <p:nvPicPr>
          <p:cNvPr id="4" name="Picture 3"/>
          <p:cNvPicPr>
            <a:picLocks noChangeAspect="1"/>
          </p:cNvPicPr>
          <p:nvPr/>
        </p:nvPicPr>
        <p:blipFill>
          <a:blip r:embed="rId6"/>
          <a:stretch>
            <a:fillRect/>
          </a:stretch>
        </p:blipFill>
        <p:spPr>
          <a:xfrm>
            <a:off x="4962692" y="3578941"/>
            <a:ext cx="1751170" cy="1212140"/>
          </a:xfrm>
          <a:prstGeom prst="rect">
            <a:avLst/>
          </a:prstGeom>
        </p:spPr>
      </p:pic>
      <p:sp>
        <p:nvSpPr>
          <p:cNvPr id="10" name="TextBox 9"/>
          <p:cNvSpPr txBox="1"/>
          <p:nvPr/>
        </p:nvSpPr>
        <p:spPr>
          <a:xfrm>
            <a:off x="4962692" y="2389238"/>
            <a:ext cx="1664119" cy="1015663"/>
          </a:xfrm>
          <a:prstGeom prst="rect">
            <a:avLst/>
          </a:prstGeom>
          <a:noFill/>
        </p:spPr>
        <p:txBody>
          <a:bodyPr wrap="square" rtlCol="0">
            <a:spAutoFit/>
          </a:bodyPr>
          <a:lstStyle/>
          <a:p>
            <a:pPr algn="ctr"/>
            <a:r>
              <a:rPr lang="en-GB" sz="6000" u="sng" dirty="0" err="1">
                <a:solidFill>
                  <a:schemeClr val="bg1"/>
                </a:solidFill>
                <a:latin typeface="Comic Sans MS" panose="030F0702030302020204" pitchFamily="66" charset="0"/>
              </a:rPr>
              <a:t>u</a:t>
            </a:r>
            <a:r>
              <a:rPr lang="en-GB" sz="6000" u="sng" dirty="0" err="1" smtClean="0">
                <a:solidFill>
                  <a:schemeClr val="bg1"/>
                </a:solidFill>
                <a:latin typeface="Comic Sans MS" panose="030F0702030302020204" pitchFamily="66" charset="0"/>
              </a:rPr>
              <a:t>r</a:t>
            </a:r>
            <a:endParaRPr lang="en-GB" sz="6000" u="sng" dirty="0">
              <a:solidFill>
                <a:schemeClr val="bg1"/>
              </a:solidFill>
              <a:latin typeface="Comic Sans MS" panose="030F0702030302020204" pitchFamily="66" charset="0"/>
            </a:endParaRPr>
          </a:p>
        </p:txBody>
      </p:sp>
      <p:pic>
        <p:nvPicPr>
          <p:cNvPr id="7" name="Picture 6"/>
          <p:cNvPicPr>
            <a:picLocks noChangeAspect="1"/>
          </p:cNvPicPr>
          <p:nvPr/>
        </p:nvPicPr>
        <p:blipFill>
          <a:blip r:embed="rId7"/>
          <a:stretch>
            <a:fillRect/>
          </a:stretch>
        </p:blipFill>
        <p:spPr>
          <a:xfrm>
            <a:off x="7110704" y="3578941"/>
            <a:ext cx="1773826" cy="1113146"/>
          </a:xfrm>
          <a:prstGeom prst="rect">
            <a:avLst/>
          </a:prstGeom>
        </p:spPr>
      </p:pic>
      <p:sp>
        <p:nvSpPr>
          <p:cNvPr id="12" name="TextBox 11"/>
          <p:cNvSpPr txBox="1"/>
          <p:nvPr/>
        </p:nvSpPr>
        <p:spPr>
          <a:xfrm>
            <a:off x="6970809" y="2467897"/>
            <a:ext cx="1947049" cy="1015663"/>
          </a:xfrm>
          <a:prstGeom prst="rect">
            <a:avLst/>
          </a:prstGeom>
          <a:noFill/>
        </p:spPr>
        <p:txBody>
          <a:bodyPr wrap="square" rtlCol="0">
            <a:spAutoFit/>
          </a:bodyPr>
          <a:lstStyle/>
          <a:p>
            <a:pPr algn="ctr"/>
            <a:r>
              <a:rPr lang="en-GB" sz="6000" u="sng" dirty="0" smtClean="0">
                <a:solidFill>
                  <a:schemeClr val="bg1"/>
                </a:solidFill>
                <a:latin typeface="Comic Sans MS" panose="030F0702030302020204" pitchFamily="66" charset="0"/>
              </a:rPr>
              <a:t>ow</a:t>
            </a:r>
            <a:endParaRPr lang="en-GB" sz="6000" u="sng" dirty="0">
              <a:solidFill>
                <a:schemeClr val="bg1"/>
              </a:solidFill>
              <a:latin typeface="Comic Sans MS" panose="030F0702030302020204" pitchFamily="66" charset="0"/>
            </a:endParaRPr>
          </a:p>
        </p:txBody>
      </p:sp>
      <p:pic>
        <p:nvPicPr>
          <p:cNvPr id="11" name="Picture 10"/>
          <p:cNvPicPr>
            <a:picLocks noChangeAspect="1"/>
          </p:cNvPicPr>
          <p:nvPr/>
        </p:nvPicPr>
        <p:blipFill>
          <a:blip r:embed="rId8"/>
          <a:stretch>
            <a:fillRect/>
          </a:stretch>
        </p:blipFill>
        <p:spPr>
          <a:xfrm>
            <a:off x="9279515" y="3627655"/>
            <a:ext cx="1907404" cy="1064432"/>
          </a:xfrm>
          <a:prstGeom prst="rect">
            <a:avLst/>
          </a:prstGeom>
        </p:spPr>
      </p:pic>
      <p:sp>
        <p:nvSpPr>
          <p:cNvPr id="14" name="TextBox 13"/>
          <p:cNvSpPr txBox="1"/>
          <p:nvPr/>
        </p:nvSpPr>
        <p:spPr>
          <a:xfrm>
            <a:off x="9279516" y="2625213"/>
            <a:ext cx="1722782" cy="1015663"/>
          </a:xfrm>
          <a:prstGeom prst="rect">
            <a:avLst/>
          </a:prstGeom>
          <a:noFill/>
        </p:spPr>
        <p:txBody>
          <a:bodyPr wrap="square" rtlCol="0">
            <a:spAutoFit/>
          </a:bodyPr>
          <a:lstStyle/>
          <a:p>
            <a:pPr algn="ctr"/>
            <a:r>
              <a:rPr lang="en-GB" sz="6000" u="sng" dirty="0" smtClean="0">
                <a:solidFill>
                  <a:schemeClr val="bg1"/>
                </a:solidFill>
                <a:latin typeface="Comic Sans MS" panose="030F0702030302020204" pitchFamily="66" charset="0"/>
              </a:rPr>
              <a:t>ear</a:t>
            </a:r>
            <a:endParaRPr lang="en-GB" sz="6000" u="sng" dirty="0">
              <a:solidFill>
                <a:schemeClr val="bg1"/>
              </a:solidFill>
              <a:latin typeface="Comic Sans MS" panose="030F0702030302020204" pitchFamily="66"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268689"/>
      </p:ext>
    </p:extLst>
  </p:cSld>
  <p:clrMapOvr>
    <a:masterClrMapping/>
  </p:clrMapOvr>
  <mc:AlternateContent xmlns:mc="http://schemas.openxmlformats.org/markup-compatibility/2006" xmlns:p14="http://schemas.microsoft.com/office/powerpoint/2010/main">
    <mc:Choice Requires="p14">
      <p:transition spd="slow" p14:dur="2000" advTm="28424"/>
    </mc:Choice>
    <mc:Fallback xmlns="">
      <p:transition spd="slow" advTm="2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074012" cy="6791633"/>
          </a:xfrm>
          <a:prstGeom prst="rect">
            <a:avLst/>
          </a:prstGeom>
        </p:spPr>
      </p:pic>
      <p:pic>
        <p:nvPicPr>
          <p:cNvPr id="3" name="Picture 2"/>
          <p:cNvPicPr>
            <a:picLocks noChangeAspect="1"/>
          </p:cNvPicPr>
          <p:nvPr/>
        </p:nvPicPr>
        <p:blipFill>
          <a:blip r:embed="rId5"/>
          <a:stretch>
            <a:fillRect/>
          </a:stretch>
        </p:blipFill>
        <p:spPr>
          <a:xfrm>
            <a:off x="7415247" y="3691258"/>
            <a:ext cx="2072884" cy="1053371"/>
          </a:xfrm>
          <a:prstGeom prst="rect">
            <a:avLst/>
          </a:prstGeom>
        </p:spPr>
      </p:pic>
      <p:sp>
        <p:nvSpPr>
          <p:cNvPr id="4" name="TextBox 3"/>
          <p:cNvSpPr txBox="1"/>
          <p:nvPr/>
        </p:nvSpPr>
        <p:spPr>
          <a:xfrm>
            <a:off x="7462686" y="2310580"/>
            <a:ext cx="2025445" cy="1015663"/>
          </a:xfrm>
          <a:prstGeom prst="rect">
            <a:avLst/>
          </a:prstGeom>
          <a:noFill/>
        </p:spPr>
        <p:txBody>
          <a:bodyPr wrap="square" rtlCol="0">
            <a:spAutoFit/>
          </a:bodyPr>
          <a:lstStyle/>
          <a:p>
            <a:pPr algn="ctr"/>
            <a:r>
              <a:rPr lang="en-GB" sz="6000" u="sng" dirty="0" err="1" smtClean="0">
                <a:solidFill>
                  <a:schemeClr val="bg1"/>
                </a:solidFill>
                <a:latin typeface="Comic Sans MS" panose="030F0702030302020204" pitchFamily="66" charset="0"/>
              </a:rPr>
              <a:t>ure</a:t>
            </a:r>
            <a:endParaRPr lang="en-GB" sz="6000" u="sng" dirty="0">
              <a:solidFill>
                <a:schemeClr val="bg1"/>
              </a:solidFill>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05629959"/>
      </p:ext>
    </p:extLst>
  </p:cSld>
  <p:clrMapOvr>
    <a:masterClrMapping/>
  </p:clrMapOvr>
  <mc:AlternateContent xmlns:mc="http://schemas.openxmlformats.org/markup-compatibility/2006" xmlns:p14="http://schemas.microsoft.com/office/powerpoint/2010/main">
    <mc:Choice Requires="p14">
      <p:transition spd="slow" p14:dur="2000" advTm="16705"/>
    </mc:Choice>
    <mc:Fallback xmlns="">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F34989-27A2-478F-A549-83785BDDFD1D}"/>
</file>

<file path=customXml/itemProps2.xml><?xml version="1.0" encoding="utf-8"?>
<ds:datastoreItem xmlns:ds="http://schemas.openxmlformats.org/officeDocument/2006/customXml" ds:itemID="{8952267F-B679-4BB7-B151-81B7F0C1A50E}"/>
</file>

<file path=customXml/itemProps3.xml><?xml version="1.0" encoding="utf-8"?>
<ds:datastoreItem xmlns:ds="http://schemas.openxmlformats.org/officeDocument/2006/customXml" ds:itemID="{C2214B00-2451-443A-80C4-946BED4CE958}"/>
</file>

<file path=docProps/app.xml><?xml version="1.0" encoding="utf-8"?>
<Properties xmlns="http://schemas.openxmlformats.org/officeDocument/2006/extended-properties" xmlns:vt="http://schemas.openxmlformats.org/officeDocument/2006/docPropsVTypes">
  <Template>TM02900722[[fn=Ion Boardroom]]</Template>
  <TotalTime>1513</TotalTime>
  <Words>447</Words>
  <Application>Microsoft Office PowerPoint</Application>
  <PresentationFormat>Widescreen</PresentationFormat>
  <Paragraphs>67</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Century Gothic</vt:lpstr>
      <vt:lpstr>Comic Sans MS</vt:lpstr>
      <vt:lpstr>Wingdings 3</vt:lpstr>
      <vt:lpstr>Ion Boardroom</vt:lpstr>
      <vt:lpstr>Wednesday 10th February </vt:lpstr>
      <vt:lpstr>Phonic Sounds</vt:lpstr>
      <vt:lpstr>We have learnt lots of tricky words so rather than going through the slides for them all, click on the link below and your child can sing along to the tricky word song.   https://www.youtube.com/watch?v=R087lYrRpgY   </vt:lpstr>
      <vt:lpstr>New tricky word!</vt:lpstr>
      <vt:lpstr>Recap phase 2 sounds.</vt:lpstr>
      <vt:lpstr>Recap new sounds</vt:lpstr>
      <vt:lpstr>Recap new sounds</vt:lpstr>
      <vt:lpstr>Recap new sounds</vt:lpstr>
      <vt:lpstr>PowerPoint Presentation</vt:lpstr>
      <vt:lpstr>Recapping Phase 3 sounds.</vt:lpstr>
      <vt:lpstr>Say the word and sound the word</vt:lpstr>
      <vt:lpstr>Say the word and sound the word</vt:lpstr>
      <vt:lpstr>Say the word and sound the word</vt:lpstr>
      <vt:lpstr>Say the word and sound the word</vt:lpstr>
      <vt:lpstr>Lets make the words!</vt:lpstr>
      <vt:lpstr>Writing the words. </vt:lpstr>
      <vt:lpstr>Fun Phonics!. </vt:lpstr>
      <vt:lpstr>Remote Learning Tracking</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6th January</dc:title>
  <dc:creator>Heather MacNeil</dc:creator>
  <cp:lastModifiedBy>Paula Candish</cp:lastModifiedBy>
  <cp:revision>119</cp:revision>
  <dcterms:created xsi:type="dcterms:W3CDTF">2021-01-05T10:57:21Z</dcterms:created>
  <dcterms:modified xsi:type="dcterms:W3CDTF">2021-02-09T13:10:02Z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