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80" r:id="rId11"/>
    <p:sldId id="274" r:id="rId12"/>
    <p:sldId id="278" r:id="rId13"/>
    <p:sldId id="279" r:id="rId14"/>
    <p:sldId id="265" r:id="rId15"/>
    <p:sldId id="266" r:id="rId16"/>
    <p:sldId id="267" r:id="rId17"/>
    <p:sldId id="268" r:id="rId18"/>
    <p:sldId id="276" r:id="rId19"/>
    <p:sldId id="270" r:id="rId20"/>
    <p:sldId id="271"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132" autoAdjust="0"/>
    <p:restoredTop sz="94660"/>
  </p:normalViewPr>
  <p:slideViewPr>
    <p:cSldViewPr snapToGrid="0">
      <p:cViewPr varScale="1">
        <p:scale>
          <a:sx n="78" d="100"/>
          <a:sy n="78" d="100"/>
        </p:scale>
        <p:origin x="91"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hyperlink" Target="https://www.youtube.com/watch?v=gLHpZyIu7ps"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hyperlink" Target="https://www.youtube.com/watch?v=3uyqR3u4jtg"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hyperlink" Target="https://www.youtube.com/watch?v=5PmB3SIjNdQ"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3.png"/><Relationship Id="rId4" Type="http://schemas.openxmlformats.org/officeDocument/2006/relationships/hyperlink" Target="https://www.phonicsplay.co.uk/resources/phase/2/buried-treasure"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89329"/>
            <a:ext cx="8825658" cy="842838"/>
          </a:xfrm>
        </p:spPr>
        <p:txBody>
          <a:bodyPr/>
          <a:lstStyle/>
          <a:p>
            <a:pPr algn="ctr"/>
            <a:r>
              <a:rPr lang="en-GB" sz="3200" dirty="0" smtClean="0">
                <a:latin typeface="Comic Sans MS" panose="030F0702030302020204" pitchFamily="66" charset="0"/>
              </a:rPr>
              <a:t>Tuesday 12</a:t>
            </a:r>
            <a:r>
              <a:rPr lang="en-GB" sz="3200" baseline="30000" dirty="0" smtClean="0">
                <a:latin typeface="Comic Sans MS" panose="030F0702030302020204" pitchFamily="66" charset="0"/>
              </a:rPr>
              <a:t>th</a:t>
            </a:r>
            <a:r>
              <a:rPr lang="en-GB" sz="3200" dirty="0" smtClean="0">
                <a:latin typeface="Comic Sans MS" panose="030F0702030302020204" pitchFamily="66" charset="0"/>
              </a:rPr>
              <a:t> January</a:t>
            </a:r>
            <a:endParaRPr lang="en-GB" sz="3200" dirty="0">
              <a:latin typeface="Comic Sans MS" panose="030F0702030302020204" pitchFamily="66" charset="0"/>
            </a:endParaRPr>
          </a:p>
        </p:txBody>
      </p:sp>
      <p:sp>
        <p:nvSpPr>
          <p:cNvPr id="3" name="Subtitle 2"/>
          <p:cNvSpPr>
            <a:spLocks noGrp="1"/>
          </p:cNvSpPr>
          <p:nvPr>
            <p:ph type="subTitle" idx="1"/>
          </p:nvPr>
        </p:nvSpPr>
        <p:spPr>
          <a:xfrm>
            <a:off x="1154955" y="2258170"/>
            <a:ext cx="8825658" cy="3380630"/>
          </a:xfrm>
        </p:spPr>
        <p:txBody>
          <a:bodyPr>
            <a:normAutofit/>
          </a:bodyPr>
          <a:lstStyle/>
          <a:p>
            <a:pPr algn="ctr"/>
            <a:r>
              <a:rPr lang="en-GB" sz="4800" cap="none" dirty="0" smtClean="0"/>
              <a:t>Phonics</a:t>
            </a:r>
          </a:p>
          <a:p>
            <a:pPr algn="ctr"/>
            <a:endParaRPr lang="en-GB" sz="4800" cap="none" dirty="0"/>
          </a:p>
        </p:txBody>
      </p:sp>
      <p:pic>
        <p:nvPicPr>
          <p:cNvPr id="4" name="Picture 3"/>
          <p:cNvPicPr>
            <a:picLocks noChangeAspect="1"/>
          </p:cNvPicPr>
          <p:nvPr/>
        </p:nvPicPr>
        <p:blipFill>
          <a:blip r:embed="rId4"/>
          <a:stretch>
            <a:fillRect/>
          </a:stretch>
        </p:blipFill>
        <p:spPr>
          <a:xfrm>
            <a:off x="3586038" y="3450866"/>
            <a:ext cx="4373218" cy="218793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53085843"/>
      </p:ext>
    </p:extLst>
  </p:cSld>
  <p:clrMapOvr>
    <a:masterClrMapping/>
  </p:clrMapOvr>
  <mc:AlternateContent xmlns:mc="http://schemas.openxmlformats.org/markup-compatibility/2006" xmlns:p14="http://schemas.microsoft.com/office/powerpoint/2010/main">
    <mc:Choice Requires="p14">
      <p:transition spd="slow" p14:dur="2000" advTm="9482"/>
    </mc:Choice>
    <mc:Fallback xmlns="">
      <p:transition spd="slow" advTm="9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2"/>
            <a:ext cx="8825658" cy="2559731"/>
          </a:xfrm>
        </p:spPr>
        <p:txBody>
          <a:bodyPr/>
          <a:lstStyle/>
          <a:p>
            <a:pPr algn="ctr"/>
            <a:r>
              <a:rPr lang="en-GB" sz="12000" dirty="0" smtClean="0">
                <a:latin typeface="Comic Sans MS" panose="030F0702030302020204" pitchFamily="66" charset="0"/>
              </a:rPr>
              <a:t>we</a:t>
            </a:r>
            <a:endParaRPr lang="en-GB" sz="12000" dirty="0">
              <a:latin typeface="Comic Sans MS" panose="030F0702030302020204" pitchFamily="66" charset="0"/>
            </a:endParaRPr>
          </a:p>
        </p:txBody>
      </p:sp>
      <p:sp>
        <p:nvSpPr>
          <p:cNvPr id="3" name="Subtitle 2"/>
          <p:cNvSpPr>
            <a:spLocks noGrp="1"/>
          </p:cNvSpPr>
          <p:nvPr>
            <p:ph type="subTitle" idx="1"/>
          </p:nvPr>
        </p:nvSpPr>
        <p:spPr>
          <a:xfrm flipV="1">
            <a:off x="1154955" y="6472362"/>
            <a:ext cx="8825658" cy="182880"/>
          </a:xfrm>
        </p:spPr>
        <p:txBody>
          <a:bodyPr>
            <a:normAutofit fontScale="40000" lnSpcReduction="20000"/>
          </a:bodyPr>
          <a:lstStyle/>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143562368"/>
      </p:ext>
    </p:extLst>
  </p:cSld>
  <p:clrMapOvr>
    <a:masterClrMapping/>
  </p:clrMapOvr>
  <mc:AlternateContent xmlns:mc="http://schemas.openxmlformats.org/markup-compatibility/2006" xmlns:p14="http://schemas.microsoft.com/office/powerpoint/2010/main">
    <mc:Choice Requires="p14">
      <p:transition spd="slow" p14:dur="2000" advTm="3036"/>
    </mc:Choice>
    <mc:Fallback xmlns="">
      <p:transition spd="slow" advTm="3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New tricky word!</a:t>
            </a:r>
            <a:endParaRPr lang="en-GB" dirty="0"/>
          </a:p>
        </p:txBody>
      </p:sp>
      <p:sp>
        <p:nvSpPr>
          <p:cNvPr id="3" name="Content Placeholder 2"/>
          <p:cNvSpPr>
            <a:spLocks noGrp="1"/>
          </p:cNvSpPr>
          <p:nvPr>
            <p:ph idx="1"/>
          </p:nvPr>
        </p:nvSpPr>
        <p:spPr/>
        <p:txBody>
          <a:bodyPr>
            <a:normAutofit/>
          </a:bodyPr>
          <a:lstStyle/>
          <a:p>
            <a:pPr algn="ctr"/>
            <a:r>
              <a:rPr lang="en-GB" sz="8800" dirty="0" smtClean="0">
                <a:latin typeface="Comic Sans MS" panose="030F0702030302020204" pitchFamily="66" charset="0"/>
              </a:rPr>
              <a:t>be</a:t>
            </a:r>
            <a:endParaRPr lang="en-GB" sz="8800" dirty="0">
              <a:latin typeface="Comic Sans MS" panose="030F0702030302020204" pitchFamily="66"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8970997"/>
      </p:ext>
    </p:extLst>
  </p:cSld>
  <p:clrMapOvr>
    <a:masterClrMapping/>
  </p:clrMapOvr>
  <mc:AlternateContent xmlns:mc="http://schemas.openxmlformats.org/markup-compatibility/2006" xmlns:p14="http://schemas.microsoft.com/office/powerpoint/2010/main">
    <mc:Choice Requires="p14">
      <p:transition spd="slow" p14:dur="2000" advTm="20220"/>
    </mc:Choice>
    <mc:Fallback xmlns="">
      <p:transition spd="slow" advTm="20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57523"/>
            <a:ext cx="8825658" cy="1262890"/>
          </a:xfrm>
        </p:spPr>
        <p:txBody>
          <a:bodyPr/>
          <a:lstStyle/>
          <a:p>
            <a:pPr algn="ctr"/>
            <a:r>
              <a:rPr lang="en-GB" dirty="0" smtClean="0">
                <a:latin typeface="Comic Sans MS" panose="030F0702030302020204" pitchFamily="66" charset="0"/>
              </a:rPr>
              <a:t>Recap yesterdays new sound</a:t>
            </a:r>
            <a:endParaRPr lang="en-GB" dirty="0">
              <a:latin typeface="Comic Sans MS" panose="030F0702030302020204" pitchFamily="66" charset="0"/>
            </a:endParaRPr>
          </a:p>
        </p:txBody>
      </p:sp>
      <p:sp>
        <p:nvSpPr>
          <p:cNvPr id="3" name="Subtitle 2"/>
          <p:cNvSpPr>
            <a:spLocks noGrp="1"/>
          </p:cNvSpPr>
          <p:nvPr>
            <p:ph type="subTitle" idx="1"/>
          </p:nvPr>
        </p:nvSpPr>
        <p:spPr>
          <a:xfrm>
            <a:off x="1154955" y="1987827"/>
            <a:ext cx="8825658" cy="4158532"/>
          </a:xfrm>
        </p:spPr>
        <p:txBody>
          <a:bodyPr>
            <a:normAutofit/>
          </a:bodyPr>
          <a:lstStyle/>
          <a:p>
            <a:pPr algn="ctr"/>
            <a:r>
              <a:rPr lang="en-GB" sz="2800" cap="none" dirty="0" smtClean="0"/>
              <a:t>     </a:t>
            </a:r>
            <a:endParaRPr lang="en-GB" sz="2800" cap="none" dirty="0"/>
          </a:p>
        </p:txBody>
      </p:sp>
      <p:sp>
        <p:nvSpPr>
          <p:cNvPr id="4" name="TextBox 3"/>
          <p:cNvSpPr txBox="1"/>
          <p:nvPr/>
        </p:nvSpPr>
        <p:spPr>
          <a:xfrm>
            <a:off x="1347019" y="2507226"/>
            <a:ext cx="9979742" cy="1415772"/>
          </a:xfrm>
          <a:prstGeom prst="rect">
            <a:avLst/>
          </a:prstGeom>
          <a:noFill/>
        </p:spPr>
        <p:txBody>
          <a:bodyPr wrap="square" rtlCol="0">
            <a:spAutoFit/>
          </a:bodyPr>
          <a:lstStyle/>
          <a:p>
            <a:pPr algn="ctr"/>
            <a:r>
              <a:rPr lang="en-GB" sz="7200" u="sng" dirty="0" err="1">
                <a:latin typeface="Comic Sans MS" panose="030F0702030302020204" pitchFamily="66" charset="0"/>
              </a:rPr>
              <a:t>c</a:t>
            </a:r>
            <a:r>
              <a:rPr lang="en-GB" sz="7200" u="sng" dirty="0" err="1" smtClean="0">
                <a:latin typeface="Comic Sans MS" panose="030F0702030302020204" pitchFamily="66" charset="0"/>
              </a:rPr>
              <a:t>h</a:t>
            </a:r>
            <a:endParaRPr lang="en-GB" sz="7200" u="sng" dirty="0" smtClean="0">
              <a:latin typeface="Comic Sans MS" panose="030F0702030302020204" pitchFamily="66" charset="0"/>
            </a:endParaRPr>
          </a:p>
          <a:p>
            <a:pPr algn="ctr"/>
            <a:r>
              <a:rPr lang="en-GB" sz="1400" u="sng" dirty="0">
                <a:latin typeface="Comic Sans MS" panose="030F0702030302020204" pitchFamily="66" charset="0"/>
                <a:hlinkClick r:id="rId4"/>
              </a:rPr>
              <a:t>https://</a:t>
            </a:r>
            <a:r>
              <a:rPr lang="en-GB" sz="1400" u="sng" dirty="0" smtClean="0">
                <a:latin typeface="Comic Sans MS" panose="030F0702030302020204" pitchFamily="66" charset="0"/>
                <a:hlinkClick r:id="rId4"/>
              </a:rPr>
              <a:t>www.youtube.com/watch?v=gLHpZyIu7ps</a:t>
            </a:r>
            <a:r>
              <a:rPr lang="en-GB" sz="1400" u="sng" dirty="0" smtClean="0">
                <a:latin typeface="Comic Sans MS" panose="030F0702030302020204" pitchFamily="66" charset="0"/>
              </a:rPr>
              <a:t> </a:t>
            </a:r>
            <a:endParaRPr lang="en-GB" sz="1400" u="sng" dirty="0">
              <a:latin typeface="Comic Sans MS" panose="030F0702030302020204" pitchFamily="66" charset="0"/>
            </a:endParaRPr>
          </a:p>
        </p:txBody>
      </p:sp>
      <p:pic>
        <p:nvPicPr>
          <p:cNvPr id="9" name="Picture 8"/>
          <p:cNvPicPr>
            <a:picLocks noChangeAspect="1"/>
          </p:cNvPicPr>
          <p:nvPr/>
        </p:nvPicPr>
        <p:blipFill>
          <a:blip r:embed="rId5"/>
          <a:stretch>
            <a:fillRect/>
          </a:stretch>
        </p:blipFill>
        <p:spPr>
          <a:xfrm>
            <a:off x="4675700" y="4067093"/>
            <a:ext cx="2786984" cy="2098308"/>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509616021"/>
      </p:ext>
    </p:extLst>
  </p:cSld>
  <p:clrMapOvr>
    <a:masterClrMapping/>
  </p:clrMapOvr>
  <mc:AlternateContent xmlns:mc="http://schemas.openxmlformats.org/markup-compatibility/2006" xmlns:p14="http://schemas.microsoft.com/office/powerpoint/2010/main">
    <mc:Choice Requires="p14">
      <p:transition spd="slow" p14:dur="2000" advTm="17555"/>
    </mc:Choice>
    <mc:Fallback xmlns="">
      <p:transition spd="slow" advTm="17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57523"/>
            <a:ext cx="8825658" cy="1262890"/>
          </a:xfrm>
        </p:spPr>
        <p:txBody>
          <a:bodyPr/>
          <a:lstStyle/>
          <a:p>
            <a:pPr algn="ctr"/>
            <a:r>
              <a:rPr lang="en-GB" dirty="0" smtClean="0">
                <a:latin typeface="Comic Sans MS" panose="030F0702030302020204" pitchFamily="66" charset="0"/>
              </a:rPr>
              <a:t>Today’s new sound</a:t>
            </a:r>
            <a:endParaRPr lang="en-GB" dirty="0">
              <a:latin typeface="Comic Sans MS" panose="030F0702030302020204" pitchFamily="66" charset="0"/>
            </a:endParaRPr>
          </a:p>
        </p:txBody>
      </p:sp>
      <p:sp>
        <p:nvSpPr>
          <p:cNvPr id="3" name="Subtitle 2"/>
          <p:cNvSpPr>
            <a:spLocks noGrp="1"/>
          </p:cNvSpPr>
          <p:nvPr>
            <p:ph type="subTitle" idx="1"/>
          </p:nvPr>
        </p:nvSpPr>
        <p:spPr>
          <a:xfrm>
            <a:off x="1154955" y="1987827"/>
            <a:ext cx="8825658" cy="4158532"/>
          </a:xfrm>
        </p:spPr>
        <p:txBody>
          <a:bodyPr>
            <a:normAutofit/>
          </a:bodyPr>
          <a:lstStyle/>
          <a:p>
            <a:pPr algn="ctr"/>
            <a:r>
              <a:rPr lang="en-GB" sz="2800" cap="none" dirty="0" smtClean="0"/>
              <a:t>     </a:t>
            </a:r>
            <a:endParaRPr lang="en-GB" sz="2800" cap="none" dirty="0"/>
          </a:p>
        </p:txBody>
      </p:sp>
      <p:sp>
        <p:nvSpPr>
          <p:cNvPr id="4" name="TextBox 3"/>
          <p:cNvSpPr txBox="1"/>
          <p:nvPr/>
        </p:nvSpPr>
        <p:spPr>
          <a:xfrm>
            <a:off x="1347019" y="2507226"/>
            <a:ext cx="9979742" cy="2554545"/>
          </a:xfrm>
          <a:prstGeom prst="rect">
            <a:avLst/>
          </a:prstGeom>
          <a:noFill/>
        </p:spPr>
        <p:txBody>
          <a:bodyPr wrap="square" rtlCol="0">
            <a:spAutoFit/>
          </a:bodyPr>
          <a:lstStyle/>
          <a:p>
            <a:pPr algn="ctr"/>
            <a:r>
              <a:rPr lang="en-GB" sz="7200" u="sng" dirty="0" err="1" smtClean="0">
                <a:latin typeface="Comic Sans MS" panose="030F0702030302020204" pitchFamily="66" charset="0"/>
              </a:rPr>
              <a:t>sh</a:t>
            </a:r>
            <a:endParaRPr lang="en-GB" sz="7200" u="sng" dirty="0" smtClean="0">
              <a:latin typeface="Comic Sans MS" panose="030F0702030302020204" pitchFamily="66" charset="0"/>
            </a:endParaRPr>
          </a:p>
          <a:p>
            <a:pPr algn="ctr"/>
            <a:r>
              <a:rPr lang="en-GB" sz="1600" u="sng" dirty="0">
                <a:latin typeface="Comic Sans MS" panose="030F0702030302020204" pitchFamily="66" charset="0"/>
                <a:hlinkClick r:id="rId4"/>
              </a:rPr>
              <a:t>https://</a:t>
            </a:r>
            <a:r>
              <a:rPr lang="en-GB" sz="1600" u="sng" dirty="0" smtClean="0">
                <a:latin typeface="Comic Sans MS" panose="030F0702030302020204" pitchFamily="66" charset="0"/>
                <a:hlinkClick r:id="rId4"/>
              </a:rPr>
              <a:t>www.youtube.com/watch?v=3uyqR3u4jtg</a:t>
            </a:r>
            <a:r>
              <a:rPr lang="en-GB" sz="1600" u="sng" dirty="0" smtClean="0">
                <a:latin typeface="Comic Sans MS" panose="030F0702030302020204" pitchFamily="66" charset="0"/>
              </a:rPr>
              <a:t> </a:t>
            </a:r>
            <a:endParaRPr lang="en-GB" sz="1600" u="sng" dirty="0">
              <a:latin typeface="Comic Sans MS" panose="030F0702030302020204" pitchFamily="66" charset="0"/>
            </a:endParaRPr>
          </a:p>
          <a:p>
            <a:pPr algn="ctr"/>
            <a:endParaRPr lang="en-GB" sz="7200" u="sng" dirty="0">
              <a:latin typeface="Comic Sans MS" panose="030F0702030302020204" pitchFamily="66" charset="0"/>
            </a:endParaRPr>
          </a:p>
        </p:txBody>
      </p:sp>
      <p:pic>
        <p:nvPicPr>
          <p:cNvPr id="5" name="Picture 4"/>
          <p:cNvPicPr>
            <a:picLocks noChangeAspect="1"/>
          </p:cNvPicPr>
          <p:nvPr/>
        </p:nvPicPr>
        <p:blipFill>
          <a:blip r:embed="rId5"/>
          <a:stretch>
            <a:fillRect/>
          </a:stretch>
        </p:blipFill>
        <p:spPr>
          <a:xfrm>
            <a:off x="4775405" y="4448484"/>
            <a:ext cx="2857500" cy="1600200"/>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12426379"/>
      </p:ext>
    </p:extLst>
  </p:cSld>
  <p:clrMapOvr>
    <a:masterClrMapping/>
  </p:clrMapOvr>
  <mc:AlternateContent xmlns:mc="http://schemas.openxmlformats.org/markup-compatibility/2006" xmlns:p14="http://schemas.microsoft.com/office/powerpoint/2010/main">
    <mc:Choice Requires="p14">
      <p:transition spd="slow" p14:dur="2000" advTm="13888"/>
    </mc:Choice>
    <mc:Fallback xmlns="">
      <p:transition spd="slow" advTm="13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866693"/>
            <a:ext cx="8825658" cy="1121134"/>
          </a:xfrm>
        </p:spPr>
        <p:txBody>
          <a:bodyPr/>
          <a:lstStyle/>
          <a:p>
            <a:pPr algn="ctr"/>
            <a:r>
              <a:rPr lang="en-GB" dirty="0" smtClean="0">
                <a:latin typeface="Comic Sans MS" panose="030F0702030302020204" pitchFamily="66" charset="0"/>
              </a:rPr>
              <a:t>Making Words</a:t>
            </a:r>
            <a:endParaRPr lang="en-GB" dirty="0">
              <a:latin typeface="Comic Sans MS" panose="030F0702030302020204" pitchFamily="66" charset="0"/>
            </a:endParaRPr>
          </a:p>
        </p:txBody>
      </p:sp>
      <p:sp>
        <p:nvSpPr>
          <p:cNvPr id="3" name="Subtitle 2"/>
          <p:cNvSpPr>
            <a:spLocks noGrp="1"/>
          </p:cNvSpPr>
          <p:nvPr>
            <p:ph type="subTitle" idx="1"/>
          </p:nvPr>
        </p:nvSpPr>
        <p:spPr>
          <a:xfrm>
            <a:off x="1154955" y="2186609"/>
            <a:ext cx="9849650" cy="3649648"/>
          </a:xfrm>
        </p:spPr>
        <p:txBody>
          <a:bodyPr>
            <a:normAutofit/>
          </a:bodyPr>
          <a:lstStyle/>
          <a:p>
            <a:pPr algn="ctr"/>
            <a:r>
              <a:rPr lang="en-GB" sz="2800" cap="none" dirty="0">
                <a:latin typeface="Comic Sans MS" panose="030F0702030302020204" pitchFamily="66" charset="0"/>
              </a:rPr>
              <a:t>O</a:t>
            </a:r>
            <a:r>
              <a:rPr lang="en-GB" sz="2800" cap="none" dirty="0" smtClean="0">
                <a:latin typeface="Comic Sans MS" panose="030F0702030302020204" pitchFamily="66" charset="0"/>
              </a:rPr>
              <a:t>n the next slide will be some pictures all the words will have the sound ‘</a:t>
            </a:r>
            <a:r>
              <a:rPr lang="en-GB" sz="2800" cap="none" dirty="0" err="1" smtClean="0">
                <a:latin typeface="Comic Sans MS" panose="030F0702030302020204" pitchFamily="66" charset="0"/>
              </a:rPr>
              <a:t>sh</a:t>
            </a:r>
            <a:r>
              <a:rPr lang="en-GB" sz="2800" cap="none" dirty="0" smtClean="0">
                <a:latin typeface="Comic Sans MS" panose="030F0702030302020204" pitchFamily="66" charset="0"/>
              </a:rPr>
              <a:t>’ at the beginning of them.  This is the focus sound for today.  For each picture say the word and then sound it out.  </a:t>
            </a:r>
            <a:r>
              <a:rPr lang="en-GB" sz="2800" cap="none" dirty="0">
                <a:latin typeface="Comic Sans MS" panose="030F0702030302020204" pitchFamily="66" charset="0"/>
              </a:rPr>
              <a:t>I</a:t>
            </a:r>
            <a:r>
              <a:rPr lang="en-GB" sz="2800" cap="none" dirty="0" smtClean="0">
                <a:latin typeface="Comic Sans MS" panose="030F0702030302020204" pitchFamily="66" charset="0"/>
              </a:rPr>
              <a:t> will model each word for you on the next slide.</a:t>
            </a:r>
            <a:endParaRPr lang="en-GB" sz="2800" cap="none" dirty="0">
              <a:latin typeface="Comic Sans MS" panose="030F0702030302020204" pitchFamily="66"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853931756"/>
      </p:ext>
    </p:extLst>
  </p:cSld>
  <p:clrMapOvr>
    <a:masterClrMapping/>
  </p:clrMapOvr>
  <mc:AlternateContent xmlns:mc="http://schemas.openxmlformats.org/markup-compatibility/2006" xmlns:p14="http://schemas.microsoft.com/office/powerpoint/2010/main">
    <mc:Choice Requires="p14">
      <p:transition spd="slow" p14:dur="2000" advTm="19997"/>
    </mc:Choice>
    <mc:Fallback xmlns="">
      <p:transition spd="slow" advTm="199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41621"/>
            <a:ext cx="8825658" cy="795130"/>
          </a:xfrm>
        </p:spPr>
        <p:txBody>
          <a:bodyPr/>
          <a:lstStyle/>
          <a:p>
            <a:pPr algn="ctr"/>
            <a:r>
              <a:rPr lang="en-GB" sz="3600" dirty="0" smtClean="0">
                <a:latin typeface="Comic Sans MS" panose="030F0702030302020204" pitchFamily="66" charset="0"/>
              </a:rPr>
              <a:t>Say the word and sound the word</a:t>
            </a:r>
            <a:endParaRPr lang="en-GB" sz="3600" dirty="0">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2753032" y="2190136"/>
            <a:ext cx="5407742" cy="3244645"/>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573681377"/>
      </p:ext>
    </p:extLst>
  </p:cSld>
  <p:clrMapOvr>
    <a:masterClrMapping/>
  </p:clrMapOvr>
  <mc:AlternateContent xmlns:mc="http://schemas.openxmlformats.org/markup-compatibility/2006" xmlns:p14="http://schemas.microsoft.com/office/powerpoint/2010/main">
    <mc:Choice Requires="p14">
      <p:transition spd="slow" p14:dur="2000" advTm="15376"/>
    </mc:Choice>
    <mc:Fallback xmlns="">
      <p:transition spd="slow" advTm="153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121135"/>
            <a:ext cx="8825658" cy="1097280"/>
          </a:xfrm>
        </p:spPr>
        <p:txBody>
          <a:bodyPr/>
          <a:lstStyle/>
          <a:p>
            <a:pPr algn="ctr"/>
            <a:r>
              <a:rPr lang="en-GB" sz="3600" dirty="0">
                <a:solidFill>
                  <a:srgbClr val="EBEBEB"/>
                </a:solidFill>
                <a:latin typeface="Comic Sans MS" panose="030F0702030302020204" pitchFamily="66" charset="0"/>
              </a:rPr>
              <a:t>Say the word and sound the word</a:t>
            </a:r>
            <a:endParaRPr lang="en-GB" dirty="0"/>
          </a:p>
        </p:txBody>
      </p:sp>
      <p:pic>
        <p:nvPicPr>
          <p:cNvPr id="4" name="Picture 3"/>
          <p:cNvPicPr>
            <a:picLocks noChangeAspect="1"/>
          </p:cNvPicPr>
          <p:nvPr/>
        </p:nvPicPr>
        <p:blipFill>
          <a:blip r:embed="rId4"/>
          <a:stretch>
            <a:fillRect/>
          </a:stretch>
        </p:blipFill>
        <p:spPr>
          <a:xfrm>
            <a:off x="3903406" y="2333624"/>
            <a:ext cx="3287969" cy="3287969"/>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831417990"/>
      </p:ext>
    </p:extLst>
  </p:cSld>
  <p:clrMapOvr>
    <a:masterClrMapping/>
  </p:clrMapOvr>
  <mc:AlternateContent xmlns:mc="http://schemas.openxmlformats.org/markup-compatibility/2006" xmlns:p14="http://schemas.microsoft.com/office/powerpoint/2010/main">
    <mc:Choice Requires="p14">
      <p:transition spd="slow" p14:dur="2000" advTm="15930"/>
    </mc:Choice>
    <mc:Fallback xmlns="">
      <p:transition spd="slow" advTm="15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97281"/>
            <a:ext cx="8825658" cy="866691"/>
          </a:xfrm>
        </p:spPr>
        <p:txBody>
          <a:bodyPr/>
          <a:lstStyle/>
          <a:p>
            <a:pPr algn="ctr"/>
            <a:r>
              <a:rPr lang="en-GB" sz="3600" dirty="0">
                <a:solidFill>
                  <a:srgbClr val="EBEBEB"/>
                </a:solidFill>
                <a:latin typeface="Comic Sans MS" panose="030F0702030302020204" pitchFamily="66" charset="0"/>
              </a:rPr>
              <a:t>Say the word and sound the word</a:t>
            </a:r>
            <a:endParaRPr lang="en-GB" dirty="0"/>
          </a:p>
        </p:txBody>
      </p:sp>
      <p:sp>
        <p:nvSpPr>
          <p:cNvPr id="4" name="AutoShape 2" descr="The Remarkable Sweet Shop (Queenstown) - 2021 All You Need to Know Before  You Go (with Photos) - Queenstown, New Zealand | Tripadvis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4"/>
          <a:stretch>
            <a:fillRect/>
          </a:stretch>
        </p:blipFill>
        <p:spPr>
          <a:xfrm>
            <a:off x="3254478" y="2505075"/>
            <a:ext cx="5132438" cy="305232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67119444"/>
      </p:ext>
    </p:extLst>
  </p:cSld>
  <p:clrMapOvr>
    <a:masterClrMapping/>
  </p:clrMapOvr>
  <mc:AlternateContent xmlns:mc="http://schemas.openxmlformats.org/markup-compatibility/2006" xmlns:p14="http://schemas.microsoft.com/office/powerpoint/2010/main">
    <mc:Choice Requires="p14">
      <p:transition spd="slow" p14:dur="2000" advTm="18973"/>
    </mc:Choice>
    <mc:Fallback xmlns="">
      <p:transition spd="slow" advTm="189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97281"/>
            <a:ext cx="8825658" cy="866691"/>
          </a:xfrm>
        </p:spPr>
        <p:txBody>
          <a:bodyPr/>
          <a:lstStyle/>
          <a:p>
            <a:pPr algn="ctr"/>
            <a:r>
              <a:rPr lang="en-GB" sz="3600" dirty="0" smtClean="0">
                <a:solidFill>
                  <a:srgbClr val="EBEBEB"/>
                </a:solidFill>
                <a:latin typeface="Comic Sans MS" panose="030F0702030302020204" pitchFamily="66" charset="0"/>
              </a:rPr>
              <a:t>Lets make the words!</a:t>
            </a:r>
            <a:endParaRPr lang="en-GB" dirty="0"/>
          </a:p>
        </p:txBody>
      </p:sp>
      <p:sp>
        <p:nvSpPr>
          <p:cNvPr id="3" name="TextBox 2"/>
          <p:cNvSpPr txBox="1"/>
          <p:nvPr/>
        </p:nvSpPr>
        <p:spPr>
          <a:xfrm>
            <a:off x="1061884" y="2428568"/>
            <a:ext cx="9950245" cy="369332"/>
          </a:xfrm>
          <a:prstGeom prst="rect">
            <a:avLst/>
          </a:prstGeom>
          <a:noFill/>
        </p:spPr>
        <p:txBody>
          <a:bodyPr wrap="square" rtlCol="0">
            <a:spAutoFit/>
          </a:bodyPr>
          <a:lstStyle/>
          <a:p>
            <a:r>
              <a:rPr lang="en-GB" dirty="0" smtClean="0">
                <a:solidFill>
                  <a:schemeClr val="bg1"/>
                </a:solidFill>
              </a:rPr>
              <a:t>To do this you will need pieces of paper with the different sounds on</a:t>
            </a:r>
            <a:endParaRPr lang="en-GB" dirty="0">
              <a:solidFill>
                <a:schemeClr val="bg1"/>
              </a:solidFill>
            </a:endParaRPr>
          </a:p>
        </p:txBody>
      </p:sp>
      <p:sp>
        <p:nvSpPr>
          <p:cNvPr id="4" name="Rectangle 3"/>
          <p:cNvSpPr/>
          <p:nvPr/>
        </p:nvSpPr>
        <p:spPr>
          <a:xfrm>
            <a:off x="806245" y="3401961"/>
            <a:ext cx="1848464" cy="1278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283973" y="3490452"/>
            <a:ext cx="1356852" cy="1209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435218" y="4965035"/>
            <a:ext cx="1219200" cy="1189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724115" y="3516591"/>
            <a:ext cx="1327355" cy="1229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802483" y="3470787"/>
            <a:ext cx="1385477" cy="1229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7234238" y="4745623"/>
            <a:ext cx="1385477" cy="1229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63561" y="3628103"/>
            <a:ext cx="1553497" cy="646331"/>
          </a:xfrm>
          <a:prstGeom prst="rect">
            <a:avLst/>
          </a:prstGeom>
          <a:noFill/>
        </p:spPr>
        <p:txBody>
          <a:bodyPr wrap="square" rtlCol="0">
            <a:spAutoFit/>
          </a:bodyPr>
          <a:lstStyle/>
          <a:p>
            <a:pPr algn="ctr"/>
            <a:r>
              <a:rPr lang="en-GB" sz="3600" u="sng" dirty="0" err="1"/>
              <a:t>s</a:t>
            </a:r>
            <a:r>
              <a:rPr lang="en-GB" sz="3600" u="sng" dirty="0" err="1" smtClean="0"/>
              <a:t>h</a:t>
            </a:r>
            <a:endParaRPr lang="en-GB" sz="3600" u="sng" dirty="0"/>
          </a:p>
        </p:txBody>
      </p:sp>
      <p:sp>
        <p:nvSpPr>
          <p:cNvPr id="13" name="TextBox 12"/>
          <p:cNvSpPr txBox="1"/>
          <p:nvPr/>
        </p:nvSpPr>
        <p:spPr>
          <a:xfrm>
            <a:off x="3382298" y="3628104"/>
            <a:ext cx="1170038" cy="584775"/>
          </a:xfrm>
          <a:prstGeom prst="rect">
            <a:avLst/>
          </a:prstGeom>
          <a:noFill/>
        </p:spPr>
        <p:txBody>
          <a:bodyPr wrap="square" rtlCol="0">
            <a:spAutoFit/>
          </a:bodyPr>
          <a:lstStyle/>
          <a:p>
            <a:pPr algn="ctr"/>
            <a:r>
              <a:rPr lang="en-GB" sz="3200" dirty="0" err="1" smtClean="0"/>
              <a:t>i</a:t>
            </a:r>
            <a:endParaRPr lang="en-GB" sz="3200" dirty="0"/>
          </a:p>
        </p:txBody>
      </p:sp>
      <p:sp>
        <p:nvSpPr>
          <p:cNvPr id="14" name="TextBox 13"/>
          <p:cNvSpPr txBox="1"/>
          <p:nvPr/>
        </p:nvSpPr>
        <p:spPr>
          <a:xfrm>
            <a:off x="5840362" y="3628103"/>
            <a:ext cx="1130710" cy="584775"/>
          </a:xfrm>
          <a:prstGeom prst="rect">
            <a:avLst/>
          </a:prstGeom>
          <a:noFill/>
        </p:spPr>
        <p:txBody>
          <a:bodyPr wrap="square" rtlCol="0">
            <a:spAutoFit/>
          </a:bodyPr>
          <a:lstStyle/>
          <a:p>
            <a:pPr algn="ctr"/>
            <a:r>
              <a:rPr lang="en-GB" sz="3200" dirty="0" smtClean="0"/>
              <a:t>p</a:t>
            </a:r>
            <a:endParaRPr lang="en-GB" sz="3200" dirty="0"/>
          </a:p>
        </p:txBody>
      </p:sp>
      <p:sp>
        <p:nvSpPr>
          <p:cNvPr id="15" name="TextBox 14"/>
          <p:cNvSpPr txBox="1"/>
          <p:nvPr/>
        </p:nvSpPr>
        <p:spPr>
          <a:xfrm>
            <a:off x="8908026" y="3628103"/>
            <a:ext cx="1229032" cy="584775"/>
          </a:xfrm>
          <a:prstGeom prst="rect">
            <a:avLst/>
          </a:prstGeom>
          <a:noFill/>
        </p:spPr>
        <p:txBody>
          <a:bodyPr wrap="square" rtlCol="0">
            <a:spAutoFit/>
          </a:bodyPr>
          <a:lstStyle/>
          <a:p>
            <a:pPr algn="ctr"/>
            <a:r>
              <a:rPr lang="en-GB" sz="3200" dirty="0"/>
              <a:t>e</a:t>
            </a:r>
          </a:p>
        </p:txBody>
      </p:sp>
      <p:sp>
        <p:nvSpPr>
          <p:cNvPr id="16" name="TextBox 15"/>
          <p:cNvSpPr txBox="1"/>
          <p:nvPr/>
        </p:nvSpPr>
        <p:spPr>
          <a:xfrm>
            <a:off x="4552336" y="5132439"/>
            <a:ext cx="1061883" cy="584775"/>
          </a:xfrm>
          <a:prstGeom prst="rect">
            <a:avLst/>
          </a:prstGeom>
          <a:noFill/>
        </p:spPr>
        <p:txBody>
          <a:bodyPr wrap="square" rtlCol="0">
            <a:spAutoFit/>
          </a:bodyPr>
          <a:lstStyle/>
          <a:p>
            <a:pPr algn="ctr"/>
            <a:r>
              <a:rPr lang="en-GB" sz="3200" dirty="0"/>
              <a:t>o</a:t>
            </a:r>
          </a:p>
        </p:txBody>
      </p:sp>
      <p:sp>
        <p:nvSpPr>
          <p:cNvPr id="17" name="TextBox 16"/>
          <p:cNvSpPr txBox="1"/>
          <p:nvPr/>
        </p:nvSpPr>
        <p:spPr>
          <a:xfrm>
            <a:off x="7344697" y="4965035"/>
            <a:ext cx="1209368" cy="584775"/>
          </a:xfrm>
          <a:prstGeom prst="rect">
            <a:avLst/>
          </a:prstGeom>
          <a:noFill/>
        </p:spPr>
        <p:txBody>
          <a:bodyPr wrap="square" rtlCol="0">
            <a:spAutoFit/>
          </a:bodyPr>
          <a:lstStyle/>
          <a:p>
            <a:pPr algn="ctr"/>
            <a:r>
              <a:rPr lang="en-GB" sz="3200" dirty="0"/>
              <a:t>d</a:t>
            </a:r>
          </a:p>
        </p:txBody>
      </p:sp>
      <p:pic>
        <p:nvPicPr>
          <p:cNvPr id="18" name="Audio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024907806"/>
      </p:ext>
    </p:extLst>
  </p:cSld>
  <p:clrMapOvr>
    <a:masterClrMapping/>
  </p:clrMapOvr>
  <mc:AlternateContent xmlns:mc="http://schemas.openxmlformats.org/markup-compatibility/2006" xmlns:p14="http://schemas.microsoft.com/office/powerpoint/2010/main">
    <mc:Choice Requires="p14">
      <p:transition spd="slow" p14:dur="2000" advTm="25887"/>
    </mc:Choice>
    <mc:Fallback xmlns="">
      <p:transition spd="slow" advTm="25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850790"/>
            <a:ext cx="8825658" cy="1033669"/>
          </a:xfrm>
        </p:spPr>
        <p:txBody>
          <a:bodyPr/>
          <a:lstStyle/>
          <a:p>
            <a:pPr algn="ctr"/>
            <a:r>
              <a:rPr lang="en-GB" dirty="0" smtClean="0">
                <a:latin typeface="Comic Sans MS" panose="030F0702030302020204" pitchFamily="66" charset="0"/>
              </a:rPr>
              <a:t>Writing the sound ‘</a:t>
            </a:r>
            <a:r>
              <a:rPr lang="en-GB" dirty="0" err="1">
                <a:latin typeface="Comic Sans MS" panose="030F0702030302020204" pitchFamily="66" charset="0"/>
              </a:rPr>
              <a:t>s</a:t>
            </a:r>
            <a:r>
              <a:rPr lang="en-GB" smtClean="0">
                <a:latin typeface="Comic Sans MS" panose="030F0702030302020204" pitchFamily="66" charset="0"/>
              </a:rPr>
              <a:t>h</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3" name="Subtitle 2"/>
          <p:cNvSpPr>
            <a:spLocks noGrp="1"/>
          </p:cNvSpPr>
          <p:nvPr>
            <p:ph type="subTitle" idx="1"/>
          </p:nvPr>
        </p:nvSpPr>
        <p:spPr>
          <a:xfrm>
            <a:off x="1154954" y="1995777"/>
            <a:ext cx="9953017" cy="3643023"/>
          </a:xfrm>
        </p:spPr>
        <p:txBody>
          <a:bodyPr/>
          <a:lstStyle/>
          <a:p>
            <a:endParaRPr lang="en-GB" cap="none" dirty="0" smtClean="0"/>
          </a:p>
          <a:p>
            <a:r>
              <a:rPr lang="en-GB" cap="none" dirty="0" smtClean="0"/>
              <a:t>Tips on the correct pencil grip, we encourage children to ‘pinch and flick’ the pencil to make sure they are holding it correctly.  </a:t>
            </a:r>
          </a:p>
        </p:txBody>
      </p:sp>
      <p:pic>
        <p:nvPicPr>
          <p:cNvPr id="4" name="Picture 3"/>
          <p:cNvPicPr>
            <a:picLocks noChangeAspect="1"/>
          </p:cNvPicPr>
          <p:nvPr/>
        </p:nvPicPr>
        <p:blipFill>
          <a:blip r:embed="rId4"/>
          <a:stretch>
            <a:fillRect/>
          </a:stretch>
        </p:blipFill>
        <p:spPr>
          <a:xfrm>
            <a:off x="8602523" y="3817288"/>
            <a:ext cx="2143125" cy="1677063"/>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941252194"/>
      </p:ext>
    </p:extLst>
  </p:cSld>
  <p:clrMapOvr>
    <a:masterClrMapping/>
  </p:clrMapOvr>
  <mc:AlternateContent xmlns:mc="http://schemas.openxmlformats.org/markup-compatibility/2006" xmlns:p14="http://schemas.microsoft.com/office/powerpoint/2010/main">
    <mc:Choice Requires="p14">
      <p:transition spd="slow" p14:dur="2000" advTm="22321"/>
    </mc:Choice>
    <mc:Fallback xmlns="">
      <p:transition spd="slow" advTm="22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57523"/>
            <a:ext cx="8825658" cy="1025719"/>
          </a:xfrm>
        </p:spPr>
        <p:txBody>
          <a:bodyPr/>
          <a:lstStyle/>
          <a:p>
            <a:pPr algn="ctr"/>
            <a:r>
              <a:rPr lang="en-GB" dirty="0" smtClean="0">
                <a:latin typeface="Comic Sans MS" panose="030F0702030302020204" pitchFamily="66" charset="0"/>
              </a:rPr>
              <a:t>Phonic Sounds</a:t>
            </a:r>
            <a:endParaRPr lang="en-GB" dirty="0">
              <a:latin typeface="Comic Sans MS" panose="030F0702030302020204" pitchFamily="66" charset="0"/>
            </a:endParaRPr>
          </a:p>
        </p:txBody>
      </p:sp>
      <p:sp>
        <p:nvSpPr>
          <p:cNvPr id="3" name="Subtitle 2"/>
          <p:cNvSpPr>
            <a:spLocks noGrp="1"/>
          </p:cNvSpPr>
          <p:nvPr>
            <p:ph type="subTitle" idx="1"/>
          </p:nvPr>
        </p:nvSpPr>
        <p:spPr>
          <a:xfrm>
            <a:off x="1154955" y="1987827"/>
            <a:ext cx="8825658" cy="4158532"/>
          </a:xfrm>
        </p:spPr>
        <p:txBody>
          <a:bodyPr>
            <a:normAutofit/>
          </a:bodyPr>
          <a:lstStyle/>
          <a:p>
            <a:pPr algn="ctr"/>
            <a:r>
              <a:rPr lang="en-GB" sz="2800" cap="none" dirty="0" smtClean="0"/>
              <a:t>     </a:t>
            </a:r>
            <a:endParaRPr lang="en-GB" sz="2800" cap="none" dirty="0"/>
          </a:p>
        </p:txBody>
      </p:sp>
      <p:pic>
        <p:nvPicPr>
          <p:cNvPr id="8" name="Picture 7"/>
          <p:cNvPicPr>
            <a:picLocks noChangeAspect="1"/>
          </p:cNvPicPr>
          <p:nvPr/>
        </p:nvPicPr>
        <p:blipFill>
          <a:blip r:embed="rId4"/>
          <a:stretch>
            <a:fillRect/>
          </a:stretch>
        </p:blipFill>
        <p:spPr>
          <a:xfrm>
            <a:off x="3699238" y="4067093"/>
            <a:ext cx="3943847" cy="1955027"/>
          </a:xfrm>
          <a:prstGeom prst="rect">
            <a:avLst/>
          </a:prstGeom>
        </p:spPr>
      </p:pic>
      <p:sp>
        <p:nvSpPr>
          <p:cNvPr id="6" name="TextBox 5"/>
          <p:cNvSpPr txBox="1"/>
          <p:nvPr/>
        </p:nvSpPr>
        <p:spPr>
          <a:xfrm>
            <a:off x="1474839" y="2083242"/>
            <a:ext cx="9497961" cy="1826141"/>
          </a:xfrm>
          <a:prstGeom prst="rect">
            <a:avLst/>
          </a:prstGeom>
          <a:noFill/>
        </p:spPr>
        <p:txBody>
          <a:bodyPr wrap="square" rtlCol="0">
            <a:spAutoFit/>
          </a:bodyPr>
          <a:lstStyle/>
          <a:p>
            <a:pPr lvl="0" algn="ctr">
              <a:spcBef>
                <a:spcPts val="1000"/>
              </a:spcBef>
              <a:buClr>
                <a:srgbClr val="B31166"/>
              </a:buClr>
              <a:buSzPct val="80000"/>
            </a:pPr>
            <a:r>
              <a:rPr lang="en-GB" sz="2400" dirty="0">
                <a:solidFill>
                  <a:srgbClr val="B31166">
                    <a:lumMod val="60000"/>
                    <a:lumOff val="40000"/>
                  </a:srgbClr>
                </a:solidFill>
                <a:latin typeface="Comic Sans MS" panose="030F0702030302020204" pitchFamily="66" charset="0"/>
              </a:rPr>
              <a:t>The link below is for the ‘Alphabet Song.’  It is important children know the name and the sound each letter makes.</a:t>
            </a:r>
          </a:p>
          <a:p>
            <a:pPr lvl="0" algn="ctr">
              <a:spcBef>
                <a:spcPts val="1000"/>
              </a:spcBef>
              <a:buClr>
                <a:srgbClr val="B31166"/>
              </a:buClr>
              <a:buSzPct val="80000"/>
            </a:pPr>
            <a:endParaRPr lang="en-GB" sz="2400" dirty="0">
              <a:solidFill>
                <a:srgbClr val="B31166">
                  <a:lumMod val="60000"/>
                  <a:lumOff val="40000"/>
                </a:srgbClr>
              </a:solidFill>
              <a:latin typeface="Comic Sans MS" panose="030F0702030302020204" pitchFamily="66" charset="0"/>
            </a:endParaRPr>
          </a:p>
          <a:p>
            <a:pPr lvl="0" algn="ctr">
              <a:spcBef>
                <a:spcPts val="1000"/>
              </a:spcBef>
              <a:buClr>
                <a:srgbClr val="B31166"/>
              </a:buClr>
              <a:buSzPct val="80000"/>
            </a:pPr>
            <a:r>
              <a:rPr lang="en-GB" sz="2400" dirty="0">
                <a:solidFill>
                  <a:srgbClr val="B31166">
                    <a:lumMod val="60000"/>
                    <a:lumOff val="40000"/>
                  </a:srgbClr>
                </a:solidFill>
                <a:latin typeface="Comic Sans MS" panose="030F0702030302020204" pitchFamily="66" charset="0"/>
                <a:hlinkClick r:id="rId5"/>
              </a:rPr>
              <a:t>https://www.youtube.com/watch?v=5PmB3SIjNdQ</a:t>
            </a:r>
            <a:endParaRPr lang="en-GB" sz="2400" dirty="0">
              <a:solidFill>
                <a:srgbClr val="B31166">
                  <a:lumMod val="60000"/>
                  <a:lumOff val="40000"/>
                </a:srgbClr>
              </a:solidFill>
              <a:latin typeface="Comic Sans MS" panose="030F0702030302020204" pitchFamily="66"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783341617"/>
      </p:ext>
    </p:extLst>
  </p:cSld>
  <p:clrMapOvr>
    <a:masterClrMapping/>
  </p:clrMapOvr>
  <mc:AlternateContent xmlns:mc="http://schemas.openxmlformats.org/markup-compatibility/2006" xmlns:p14="http://schemas.microsoft.com/office/powerpoint/2010/main">
    <mc:Choice Requires="p14">
      <p:transition spd="slow" p14:dur="2000" advTm="15612"/>
    </mc:Choice>
    <mc:Fallback xmlns="">
      <p:transition spd="slow" advTm="156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105232"/>
            <a:ext cx="8825658" cy="1121133"/>
          </a:xfrm>
        </p:spPr>
        <p:txBody>
          <a:bodyPr/>
          <a:lstStyle/>
          <a:p>
            <a:pPr algn="ctr"/>
            <a:r>
              <a:rPr lang="en-GB" dirty="0" smtClean="0">
                <a:latin typeface="Comic Sans MS" panose="030F0702030302020204" pitchFamily="66" charset="0"/>
              </a:rPr>
              <a:t>Writing the sound ‘</a:t>
            </a:r>
            <a:r>
              <a:rPr lang="en-GB" dirty="0" err="1">
                <a:latin typeface="Comic Sans MS" panose="030F0702030302020204" pitchFamily="66" charset="0"/>
              </a:rPr>
              <a:t>s</a:t>
            </a:r>
            <a:r>
              <a:rPr lang="en-GB" dirty="0" err="1" smtClean="0">
                <a:latin typeface="Comic Sans MS" panose="030F0702030302020204" pitchFamily="66" charset="0"/>
              </a:rPr>
              <a:t>h</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3" name="Subtitle 2"/>
          <p:cNvSpPr>
            <a:spLocks noGrp="1"/>
          </p:cNvSpPr>
          <p:nvPr>
            <p:ph type="subTitle" idx="1"/>
          </p:nvPr>
        </p:nvSpPr>
        <p:spPr>
          <a:xfrm>
            <a:off x="1154954" y="2329732"/>
            <a:ext cx="9929163" cy="3309068"/>
          </a:xfrm>
        </p:spPr>
        <p:txBody>
          <a:bodyPr/>
          <a:lstStyle/>
          <a:p>
            <a:pPr algn="ctr"/>
            <a:r>
              <a:rPr lang="en-GB" cap="none" dirty="0">
                <a:latin typeface="Comic Sans MS" panose="030F0702030302020204" pitchFamily="66" charset="0"/>
              </a:rPr>
              <a:t>F</a:t>
            </a:r>
            <a:r>
              <a:rPr lang="en-GB" cap="none" dirty="0" smtClean="0">
                <a:latin typeface="Comic Sans MS" panose="030F0702030302020204" pitchFamily="66" charset="0"/>
              </a:rPr>
              <a:t>irst practise writing the digraph ‘</a:t>
            </a:r>
            <a:r>
              <a:rPr lang="en-GB" cap="none" dirty="0" err="1">
                <a:latin typeface="Comic Sans MS" panose="030F0702030302020204" pitchFamily="66" charset="0"/>
              </a:rPr>
              <a:t>s</a:t>
            </a:r>
            <a:r>
              <a:rPr lang="en-GB" cap="none" dirty="0" err="1" smtClean="0">
                <a:latin typeface="Comic Sans MS" panose="030F0702030302020204" pitchFamily="66" charset="0"/>
              </a:rPr>
              <a:t>h</a:t>
            </a:r>
            <a:r>
              <a:rPr lang="en-GB" cap="none" dirty="0" smtClean="0">
                <a:latin typeface="Comic Sans MS" panose="030F0702030302020204" pitchFamily="66" charset="0"/>
              </a:rPr>
              <a:t>’.  Encourage your child to try and write it on lined paper.  The picture shows an example instructing you on how to correctly form the letter.    </a:t>
            </a:r>
          </a:p>
          <a:p>
            <a:endParaRPr lang="en-GB" dirty="0"/>
          </a:p>
        </p:txBody>
      </p:sp>
      <p:pic>
        <p:nvPicPr>
          <p:cNvPr id="7" name="Picture 6"/>
          <p:cNvPicPr>
            <a:picLocks noChangeAspect="1"/>
          </p:cNvPicPr>
          <p:nvPr/>
        </p:nvPicPr>
        <p:blipFill rotWithShape="1">
          <a:blip r:embed="rId4"/>
          <a:srcRect l="56277" t="10773" b="11105"/>
          <a:stretch/>
        </p:blipFill>
        <p:spPr>
          <a:xfrm>
            <a:off x="5845615" y="3454212"/>
            <a:ext cx="1995947" cy="2287955"/>
          </a:xfrm>
          <a:prstGeom prst="rect">
            <a:avLst/>
          </a:prstGeom>
        </p:spPr>
      </p:pic>
      <p:pic>
        <p:nvPicPr>
          <p:cNvPr id="5" name="Picture 4"/>
          <p:cNvPicPr>
            <a:picLocks noChangeAspect="1"/>
          </p:cNvPicPr>
          <p:nvPr/>
        </p:nvPicPr>
        <p:blipFill rotWithShape="1">
          <a:blip r:embed="rId5"/>
          <a:srcRect l="57274" t="26011" r="11826"/>
          <a:stretch/>
        </p:blipFill>
        <p:spPr>
          <a:xfrm>
            <a:off x="5567784" y="3903407"/>
            <a:ext cx="796413" cy="1944393"/>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7511205"/>
      </p:ext>
    </p:extLst>
  </p:cSld>
  <p:clrMapOvr>
    <a:masterClrMapping/>
  </p:clrMapOvr>
  <mc:AlternateContent xmlns:mc="http://schemas.openxmlformats.org/markup-compatibility/2006" xmlns:p14="http://schemas.microsoft.com/office/powerpoint/2010/main">
    <mc:Choice Requires="p14">
      <p:transition spd="slow" p14:dur="2000" advTm="48601"/>
    </mc:Choice>
    <mc:Fallback xmlns="">
      <p:transition spd="slow" advTm="48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105232"/>
            <a:ext cx="8825658" cy="1121133"/>
          </a:xfrm>
        </p:spPr>
        <p:txBody>
          <a:bodyPr/>
          <a:lstStyle/>
          <a:p>
            <a:pPr algn="ctr"/>
            <a:r>
              <a:rPr lang="en-GB" dirty="0" smtClean="0">
                <a:latin typeface="Comic Sans MS" panose="030F0702030302020204" pitchFamily="66" charset="0"/>
              </a:rPr>
              <a:t>Writing the words starting with ‘</a:t>
            </a:r>
            <a:r>
              <a:rPr lang="en-GB" dirty="0" err="1">
                <a:latin typeface="Comic Sans MS" panose="030F0702030302020204" pitchFamily="66" charset="0"/>
              </a:rPr>
              <a:t>s</a:t>
            </a:r>
            <a:r>
              <a:rPr lang="en-GB" dirty="0" err="1" smtClean="0">
                <a:latin typeface="Comic Sans MS" panose="030F0702030302020204" pitchFamily="66" charset="0"/>
              </a:rPr>
              <a:t>h</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3" name="Subtitle 2"/>
          <p:cNvSpPr>
            <a:spLocks noGrp="1"/>
          </p:cNvSpPr>
          <p:nvPr>
            <p:ph type="subTitle" idx="1"/>
          </p:nvPr>
        </p:nvSpPr>
        <p:spPr>
          <a:xfrm>
            <a:off x="1154954" y="2329732"/>
            <a:ext cx="9929163" cy="3309068"/>
          </a:xfrm>
        </p:spPr>
        <p:txBody>
          <a:bodyPr/>
          <a:lstStyle/>
          <a:p>
            <a:r>
              <a:rPr lang="en-GB" cap="none" dirty="0" smtClean="0"/>
              <a:t>Your child has done lots of new learning this morning!</a:t>
            </a:r>
          </a:p>
          <a:p>
            <a:r>
              <a:rPr lang="en-GB" cap="none" dirty="0" smtClean="0"/>
              <a:t>They have learnt a new digraph and the action to go with it and they have learnt the new tricky word ‘be’.</a:t>
            </a:r>
          </a:p>
          <a:p>
            <a:r>
              <a:rPr lang="en-GB" cap="none" dirty="0" smtClean="0"/>
              <a:t>However if you have a really enthusiastic child they may want to write the words to match the pictures. Remember to encourage correct pencil grip and lower case letters.</a:t>
            </a:r>
          </a:p>
          <a:p>
            <a:r>
              <a:rPr lang="en-GB" cap="none" dirty="0" smtClean="0"/>
              <a:t>Your child could also play Buried Treasure which will develop your child’s segmenting and blending skills using the digraph ‘</a:t>
            </a:r>
            <a:r>
              <a:rPr lang="en-GB" cap="none" dirty="0" err="1" smtClean="0"/>
              <a:t>sh</a:t>
            </a:r>
            <a:r>
              <a:rPr lang="en-GB" cap="none" dirty="0" smtClean="0"/>
              <a:t>’</a:t>
            </a:r>
          </a:p>
          <a:p>
            <a:r>
              <a:rPr lang="en-GB" cap="none" dirty="0">
                <a:hlinkClick r:id="rId4"/>
              </a:rPr>
              <a:t>https://</a:t>
            </a:r>
            <a:r>
              <a:rPr lang="en-GB" cap="none" dirty="0" smtClean="0">
                <a:hlinkClick r:id="rId4"/>
              </a:rPr>
              <a:t>www.phonicsplay.co.uk/resources/phase/2/buried-treasure</a:t>
            </a:r>
            <a:r>
              <a:rPr lang="en-GB" cap="none" dirty="0" smtClean="0"/>
              <a:t>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401458634"/>
      </p:ext>
    </p:extLst>
  </p:cSld>
  <p:clrMapOvr>
    <a:masterClrMapping/>
  </p:clrMapOvr>
  <mc:AlternateContent xmlns:mc="http://schemas.openxmlformats.org/markup-compatibility/2006" xmlns:p14="http://schemas.microsoft.com/office/powerpoint/2010/main">
    <mc:Choice Requires="p14">
      <p:transition spd="slow" p14:dur="2000" advTm="41560"/>
    </mc:Choice>
    <mc:Fallback xmlns="">
      <p:transition spd="slow" advTm="41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6273" y="859330"/>
            <a:ext cx="9976870" cy="1231863"/>
          </a:xfrm>
        </p:spPr>
        <p:txBody>
          <a:bodyPr/>
          <a:lstStyle/>
          <a:p>
            <a:pPr algn="ctr"/>
            <a:r>
              <a:rPr lang="en-GB" dirty="0" smtClean="0">
                <a:latin typeface="Comic Sans MS" panose="030F0702030302020204" pitchFamily="66" charset="0"/>
              </a:rPr>
              <a:t>Tricky words</a:t>
            </a:r>
            <a:endParaRPr lang="en-GB" dirty="0">
              <a:latin typeface="Comic Sans MS" panose="030F0702030302020204" pitchFamily="66" charset="0"/>
            </a:endParaRPr>
          </a:p>
        </p:txBody>
      </p:sp>
      <p:sp>
        <p:nvSpPr>
          <p:cNvPr id="3" name="Subtitle 2"/>
          <p:cNvSpPr>
            <a:spLocks noGrp="1"/>
          </p:cNvSpPr>
          <p:nvPr>
            <p:ph type="subTitle" idx="1"/>
          </p:nvPr>
        </p:nvSpPr>
        <p:spPr>
          <a:xfrm>
            <a:off x="1154954" y="2297926"/>
            <a:ext cx="10088189" cy="3713259"/>
          </a:xfrm>
        </p:spPr>
        <p:txBody>
          <a:bodyPr>
            <a:normAutofit/>
          </a:bodyPr>
          <a:lstStyle/>
          <a:p>
            <a:pPr algn="ctr"/>
            <a:r>
              <a:rPr lang="en-GB" sz="2400" cap="none" dirty="0">
                <a:latin typeface="Comic Sans MS" panose="030F0702030302020204" pitchFamily="66" charset="0"/>
              </a:rPr>
              <a:t>T</a:t>
            </a:r>
            <a:r>
              <a:rPr lang="en-GB" sz="2400" cap="none" dirty="0" smtClean="0">
                <a:latin typeface="Comic Sans MS" panose="030F0702030302020204" pitchFamily="66" charset="0"/>
              </a:rPr>
              <a:t>ricky words are words you can not sound out.  </a:t>
            </a:r>
            <a:r>
              <a:rPr lang="en-GB" sz="2400" cap="none" dirty="0">
                <a:latin typeface="Comic Sans MS" panose="030F0702030302020204" pitchFamily="66" charset="0"/>
              </a:rPr>
              <a:t>T</a:t>
            </a:r>
            <a:r>
              <a:rPr lang="en-GB" sz="2400" cap="none" dirty="0" smtClean="0">
                <a:latin typeface="Comic Sans MS" panose="030F0702030302020204" pitchFamily="66" charset="0"/>
              </a:rPr>
              <a:t>hey are words your child needs to learn to recognise by sight.   On the next few slides will be some tricky words, see whether your child can read them.  If they struggle make little flashcards so they can practise them.</a:t>
            </a:r>
            <a:endParaRPr lang="en-GB" sz="2400" cap="none" dirty="0">
              <a:latin typeface="Comic Sans MS" panose="030F0702030302020204" pitchFamily="66" charset="0"/>
            </a:endParaRPr>
          </a:p>
        </p:txBody>
      </p:sp>
      <p:pic>
        <p:nvPicPr>
          <p:cNvPr id="6" name="Picture 5"/>
          <p:cNvPicPr>
            <a:picLocks noChangeAspect="1"/>
          </p:cNvPicPr>
          <p:nvPr/>
        </p:nvPicPr>
        <p:blipFill>
          <a:blip r:embed="rId4"/>
          <a:stretch>
            <a:fillRect/>
          </a:stretch>
        </p:blipFill>
        <p:spPr>
          <a:xfrm>
            <a:off x="7000568" y="3848087"/>
            <a:ext cx="4060723" cy="2369831"/>
          </a:xfrm>
          <a:prstGeom prst="rect">
            <a:avLst/>
          </a:prstGeom>
        </p:spPr>
      </p:pic>
      <p:pic>
        <p:nvPicPr>
          <p:cNvPr id="7" name="Picture 6"/>
          <p:cNvPicPr>
            <a:picLocks noChangeAspect="1"/>
          </p:cNvPicPr>
          <p:nvPr/>
        </p:nvPicPr>
        <p:blipFill>
          <a:blip r:embed="rId5"/>
          <a:stretch>
            <a:fillRect/>
          </a:stretch>
        </p:blipFill>
        <p:spPr>
          <a:xfrm>
            <a:off x="1154954" y="3920344"/>
            <a:ext cx="4339403" cy="2234394"/>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110482684"/>
      </p:ext>
    </p:extLst>
  </p:cSld>
  <p:clrMapOvr>
    <a:masterClrMapping/>
  </p:clrMapOvr>
  <mc:AlternateContent xmlns:mc="http://schemas.openxmlformats.org/markup-compatibility/2006" xmlns:p14="http://schemas.microsoft.com/office/powerpoint/2010/main">
    <mc:Choice Requires="p14">
      <p:transition spd="slow" p14:dur="2000" advTm="17160"/>
    </mc:Choice>
    <mc:Fallback xmlns="">
      <p:transition spd="slow" advTm="17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95130"/>
            <a:ext cx="8825658" cy="3982251"/>
          </a:xfrm>
        </p:spPr>
        <p:txBody>
          <a:bodyPr/>
          <a:lstStyle/>
          <a:p>
            <a:pPr algn="ctr"/>
            <a:r>
              <a:rPr lang="en-GB" sz="12000" dirty="0">
                <a:latin typeface="Comic Sans MS" panose="030F0702030302020204" pitchFamily="66" charset="0"/>
              </a:rPr>
              <a:t>g</a:t>
            </a:r>
            <a:r>
              <a:rPr lang="en-GB" sz="12000" dirty="0" smtClean="0">
                <a:latin typeface="Comic Sans MS" panose="030F0702030302020204" pitchFamily="66" charset="0"/>
              </a:rPr>
              <a:t>o</a:t>
            </a:r>
            <a:r>
              <a:rPr lang="en-GB" sz="9600" dirty="0" smtClean="0">
                <a:latin typeface="Comic Sans MS" panose="030F0702030302020204" pitchFamily="66" charset="0"/>
              </a:rPr>
              <a:t/>
            </a:r>
            <a:br>
              <a:rPr lang="en-GB" sz="9600" dirty="0" smtClean="0">
                <a:latin typeface="Comic Sans MS" panose="030F0702030302020204" pitchFamily="66" charset="0"/>
              </a:rPr>
            </a:br>
            <a:endParaRPr lang="en-GB" sz="9600" dirty="0">
              <a:latin typeface="Comic Sans MS" panose="030F0702030302020204" pitchFamily="66" charset="0"/>
            </a:endParaRPr>
          </a:p>
        </p:txBody>
      </p:sp>
      <p:sp>
        <p:nvSpPr>
          <p:cNvPr id="3" name="Subtitle 2"/>
          <p:cNvSpPr>
            <a:spLocks noGrp="1"/>
          </p:cNvSpPr>
          <p:nvPr>
            <p:ph type="subTitle" idx="1"/>
          </p:nvPr>
        </p:nvSpPr>
        <p:spPr>
          <a:xfrm>
            <a:off x="2156820" y="6610847"/>
            <a:ext cx="8825658" cy="45719"/>
          </a:xfrm>
        </p:spPr>
        <p:txBody>
          <a:bodyPr>
            <a:normAutofit fontScale="25000" lnSpcReduction="20000"/>
          </a:bodyPr>
          <a:lstStyle/>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361777173"/>
      </p:ext>
    </p:extLst>
  </p:cSld>
  <p:clrMapOvr>
    <a:masterClrMapping/>
  </p:clrMapOvr>
  <mc:AlternateContent xmlns:mc="http://schemas.openxmlformats.org/markup-compatibility/2006" xmlns:p14="http://schemas.microsoft.com/office/powerpoint/2010/main">
    <mc:Choice Requires="p14">
      <p:transition spd="slow" p14:dur="2000" advTm="4482"/>
    </mc:Choice>
    <mc:Fallback xmlns="">
      <p:transition spd="slow" advTm="4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57523"/>
            <a:ext cx="8825658" cy="3719858"/>
          </a:xfrm>
        </p:spPr>
        <p:txBody>
          <a:bodyPr/>
          <a:lstStyle/>
          <a:p>
            <a:pPr algn="ctr"/>
            <a:r>
              <a:rPr lang="en-GB" sz="12000" dirty="0">
                <a:solidFill>
                  <a:srgbClr val="EBEBEB"/>
                </a:solidFill>
                <a:latin typeface="Comic Sans MS" panose="030F0702030302020204" pitchFamily="66" charset="0"/>
              </a:rPr>
              <a:t>n</a:t>
            </a:r>
            <a:r>
              <a:rPr lang="en-GB" sz="12000" dirty="0" smtClean="0">
                <a:solidFill>
                  <a:srgbClr val="EBEBEB"/>
                </a:solidFill>
                <a:latin typeface="Comic Sans MS" panose="030F0702030302020204" pitchFamily="66" charset="0"/>
              </a:rPr>
              <a:t>o</a:t>
            </a:r>
            <a:br>
              <a:rPr lang="en-GB" sz="12000" dirty="0" smtClean="0">
                <a:solidFill>
                  <a:srgbClr val="EBEBEB"/>
                </a:solidFill>
                <a:latin typeface="Comic Sans MS" panose="030F0702030302020204" pitchFamily="66" charset="0"/>
              </a:rPr>
            </a:br>
            <a:endParaRPr lang="en-GB" dirty="0"/>
          </a:p>
        </p:txBody>
      </p:sp>
      <p:sp>
        <p:nvSpPr>
          <p:cNvPr id="3" name="Subtitle 2"/>
          <p:cNvSpPr>
            <a:spLocks noGrp="1"/>
          </p:cNvSpPr>
          <p:nvPr>
            <p:ph type="subTitle" idx="1"/>
          </p:nvPr>
        </p:nvSpPr>
        <p:spPr>
          <a:xfrm>
            <a:off x="1345786" y="6858000"/>
            <a:ext cx="8825658" cy="649356"/>
          </a:xfrm>
        </p:spPr>
        <p:txBody>
          <a:bodyPr/>
          <a:lstStyle/>
          <a:p>
            <a:endParaRPr lang="en-GB"/>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534146358"/>
      </p:ext>
    </p:extLst>
  </p:cSld>
  <p:clrMapOvr>
    <a:masterClrMapping/>
  </p:clrMapOvr>
  <mc:AlternateContent xmlns:mc="http://schemas.openxmlformats.org/markup-compatibility/2006" xmlns:p14="http://schemas.microsoft.com/office/powerpoint/2010/main">
    <mc:Choice Requires="p14">
      <p:transition spd="slow" p14:dur="2000" advTm="4282"/>
    </mc:Choice>
    <mc:Fallback xmlns="">
      <p:transition spd="slow" advTm="4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17767"/>
            <a:ext cx="8825658" cy="3124864"/>
          </a:xfrm>
        </p:spPr>
        <p:txBody>
          <a:bodyPr/>
          <a:lstStyle/>
          <a:p>
            <a:pPr algn="ctr"/>
            <a:r>
              <a:rPr lang="en-GB" sz="12000" dirty="0" smtClean="0">
                <a:latin typeface="Comic Sans MS" panose="030F0702030302020204" pitchFamily="66" charset="0"/>
              </a:rPr>
              <a:t>I</a:t>
            </a:r>
            <a:endParaRPr lang="en-GB" sz="12000" dirty="0">
              <a:latin typeface="Comic Sans MS" panose="030F0702030302020204" pitchFamily="66" charset="0"/>
            </a:endParaRPr>
          </a:p>
        </p:txBody>
      </p:sp>
      <p:sp>
        <p:nvSpPr>
          <p:cNvPr id="3" name="Subtitle 2"/>
          <p:cNvSpPr>
            <a:spLocks noGrp="1"/>
          </p:cNvSpPr>
          <p:nvPr>
            <p:ph type="subTitle" idx="1"/>
          </p:nvPr>
        </p:nvSpPr>
        <p:spPr>
          <a:xfrm flipV="1">
            <a:off x="1154955" y="6496216"/>
            <a:ext cx="8825658" cy="361784"/>
          </a:xfrm>
        </p:spPr>
        <p:txBody>
          <a:bodyPr>
            <a:normAutofit lnSpcReduction="10000"/>
          </a:bodyPr>
          <a:lstStyle/>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817286352"/>
      </p:ext>
    </p:extLst>
  </p:cSld>
  <p:clrMapOvr>
    <a:masterClrMapping/>
  </p:clrMapOvr>
  <mc:AlternateContent xmlns:mc="http://schemas.openxmlformats.org/markup-compatibility/2006" xmlns:p14="http://schemas.microsoft.com/office/powerpoint/2010/main">
    <mc:Choice Requires="p14">
      <p:transition spd="slow" p14:dur="2000" advTm="3557"/>
    </mc:Choice>
    <mc:Fallback xmlns="">
      <p:transition spd="slow" advTm="3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12000" dirty="0" smtClean="0">
                <a:latin typeface="Comic Sans MS" panose="030F0702030302020204" pitchFamily="66" charset="0"/>
              </a:rPr>
              <a:t>to</a:t>
            </a:r>
            <a:endParaRPr lang="en-GB" sz="12000" dirty="0">
              <a:latin typeface="Comic Sans MS" panose="030F0702030302020204" pitchFamily="66" charset="0"/>
            </a:endParaRPr>
          </a:p>
        </p:txBody>
      </p:sp>
      <p:sp>
        <p:nvSpPr>
          <p:cNvPr id="3" name="Subtitle 2"/>
          <p:cNvSpPr>
            <a:spLocks noGrp="1"/>
          </p:cNvSpPr>
          <p:nvPr>
            <p:ph type="subTitle" idx="1"/>
          </p:nvPr>
        </p:nvSpPr>
        <p:spPr>
          <a:xfrm flipV="1">
            <a:off x="1154955" y="6543922"/>
            <a:ext cx="8825658" cy="238539"/>
          </a:xfrm>
        </p:spPr>
        <p:txBody>
          <a:bodyPr>
            <a:normAutofit fontScale="62500" lnSpcReduction="20000"/>
          </a:bodyPr>
          <a:lstStyle/>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889285141"/>
      </p:ext>
    </p:extLst>
  </p:cSld>
  <p:clrMapOvr>
    <a:masterClrMapping/>
  </p:clrMapOvr>
  <mc:AlternateContent xmlns:mc="http://schemas.openxmlformats.org/markup-compatibility/2006" xmlns:p14="http://schemas.microsoft.com/office/powerpoint/2010/main">
    <mc:Choice Requires="p14">
      <p:transition spd="slow" p14:dur="2000" advTm="3215"/>
    </mc:Choice>
    <mc:Fallback xmlns="">
      <p:transition spd="slow" advTm="3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2"/>
            <a:ext cx="8825658" cy="2790319"/>
          </a:xfrm>
        </p:spPr>
        <p:txBody>
          <a:bodyPr/>
          <a:lstStyle/>
          <a:p>
            <a:pPr algn="ctr"/>
            <a:r>
              <a:rPr lang="en-GB" sz="12000" dirty="0" smtClean="0">
                <a:latin typeface="Comic Sans MS" panose="030F0702030302020204" pitchFamily="66" charset="0"/>
              </a:rPr>
              <a:t>into</a:t>
            </a:r>
            <a:endParaRPr lang="en-GB" sz="12000" dirty="0">
              <a:latin typeface="Comic Sans MS" panose="030F0702030302020204" pitchFamily="66" charset="0"/>
            </a:endParaRPr>
          </a:p>
        </p:txBody>
      </p:sp>
      <p:sp>
        <p:nvSpPr>
          <p:cNvPr id="3" name="Subtitle 2"/>
          <p:cNvSpPr>
            <a:spLocks noGrp="1"/>
          </p:cNvSpPr>
          <p:nvPr>
            <p:ph type="subTitle" idx="1"/>
          </p:nvPr>
        </p:nvSpPr>
        <p:spPr>
          <a:xfrm flipV="1">
            <a:off x="1154955" y="6504166"/>
            <a:ext cx="8825658" cy="143123"/>
          </a:xfrm>
        </p:spPr>
        <p:txBody>
          <a:bodyPr>
            <a:normAutofit fontScale="25000" lnSpcReduction="20000"/>
          </a:bodyPr>
          <a:lstStyle/>
          <a:p>
            <a:endParaRPr lang="en-GB"/>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793634802"/>
      </p:ext>
    </p:extLst>
  </p:cSld>
  <p:clrMapOvr>
    <a:masterClrMapping/>
  </p:clrMapOvr>
  <mc:AlternateContent xmlns:mc="http://schemas.openxmlformats.org/markup-compatibility/2006" xmlns:p14="http://schemas.microsoft.com/office/powerpoint/2010/main">
    <mc:Choice Requires="p14">
      <p:transition spd="slow" p14:dur="2000" advTm="3372"/>
    </mc:Choice>
    <mc:Fallback xmlns="">
      <p:transition spd="slow" advTm="33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2"/>
            <a:ext cx="8825658" cy="2559731"/>
          </a:xfrm>
        </p:spPr>
        <p:txBody>
          <a:bodyPr/>
          <a:lstStyle/>
          <a:p>
            <a:pPr algn="ctr"/>
            <a:r>
              <a:rPr lang="en-GB" sz="12000" dirty="0" smtClean="0">
                <a:latin typeface="Comic Sans MS" panose="030F0702030302020204" pitchFamily="66" charset="0"/>
              </a:rPr>
              <a:t>the</a:t>
            </a:r>
            <a:endParaRPr lang="en-GB" sz="12000" dirty="0">
              <a:latin typeface="Comic Sans MS" panose="030F0702030302020204" pitchFamily="66" charset="0"/>
            </a:endParaRPr>
          </a:p>
        </p:txBody>
      </p:sp>
      <p:sp>
        <p:nvSpPr>
          <p:cNvPr id="3" name="Subtitle 2"/>
          <p:cNvSpPr>
            <a:spLocks noGrp="1"/>
          </p:cNvSpPr>
          <p:nvPr>
            <p:ph type="subTitle" idx="1"/>
          </p:nvPr>
        </p:nvSpPr>
        <p:spPr>
          <a:xfrm flipV="1">
            <a:off x="1154955" y="6472362"/>
            <a:ext cx="8825658" cy="182880"/>
          </a:xfrm>
        </p:spPr>
        <p:txBody>
          <a:bodyPr>
            <a:normAutofit fontScale="40000" lnSpcReduction="20000"/>
          </a:bodyPr>
          <a:lstStyle/>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161247838"/>
      </p:ext>
    </p:extLst>
  </p:cSld>
  <p:clrMapOvr>
    <a:masterClrMapping/>
  </p:clrMapOvr>
  <mc:AlternateContent xmlns:mc="http://schemas.openxmlformats.org/markup-compatibility/2006" xmlns:p14="http://schemas.microsoft.com/office/powerpoint/2010/main">
    <mc:Choice Requires="p14">
      <p:transition spd="slow" p14:dur="2000" advTm="3713"/>
    </mc:Choice>
    <mc:Fallback xmlns="">
      <p:transition spd="slow" advTm="37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359</TotalTime>
  <Words>398</Words>
  <Application>Microsoft Office PowerPoint</Application>
  <PresentationFormat>Widescreen</PresentationFormat>
  <Paragraphs>50</Paragraphs>
  <Slides>21</Slides>
  <Notes>0</Notes>
  <HiddenSlides>0</HiddenSlides>
  <MMClips>21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Comic Sans MS</vt:lpstr>
      <vt:lpstr>Wingdings 3</vt:lpstr>
      <vt:lpstr>Ion Boardroom</vt:lpstr>
      <vt:lpstr>Tuesday 12th January</vt:lpstr>
      <vt:lpstr>Phonic Sounds</vt:lpstr>
      <vt:lpstr>Tricky words</vt:lpstr>
      <vt:lpstr>go </vt:lpstr>
      <vt:lpstr>no </vt:lpstr>
      <vt:lpstr>I</vt:lpstr>
      <vt:lpstr>to</vt:lpstr>
      <vt:lpstr>into</vt:lpstr>
      <vt:lpstr>the</vt:lpstr>
      <vt:lpstr>we</vt:lpstr>
      <vt:lpstr>New tricky word!</vt:lpstr>
      <vt:lpstr>Recap yesterdays new sound</vt:lpstr>
      <vt:lpstr>Today’s new sound</vt:lpstr>
      <vt:lpstr>Making Words</vt:lpstr>
      <vt:lpstr>Say the word and sound the word</vt:lpstr>
      <vt:lpstr>Say the word and sound the word</vt:lpstr>
      <vt:lpstr>Say the word and sound the word</vt:lpstr>
      <vt:lpstr>Lets make the words!</vt:lpstr>
      <vt:lpstr>Writing the sound ‘sh’</vt:lpstr>
      <vt:lpstr>Writing the sound ‘sh’</vt:lpstr>
      <vt:lpstr>Writing the words starting with ‘sh’</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6th January</dc:title>
  <dc:creator>Heather MacNeil</dc:creator>
  <cp:lastModifiedBy>Paula Candish</cp:lastModifiedBy>
  <cp:revision>34</cp:revision>
  <dcterms:created xsi:type="dcterms:W3CDTF">2021-01-05T10:57:21Z</dcterms:created>
  <dcterms:modified xsi:type="dcterms:W3CDTF">2021-01-11T12:29:05Z</dcterms:modified>
</cp:coreProperties>
</file>