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80" r:id="rId5"/>
    <p:sldId id="283" r:id="rId6"/>
    <p:sldId id="284" r:id="rId7"/>
    <p:sldId id="286" r:id="rId8"/>
    <p:sldId id="288" r:id="rId9"/>
    <p:sldId id="291" r:id="rId10"/>
    <p:sldId id="293" r:id="rId11"/>
    <p:sldId id="295" r:id="rId12"/>
    <p:sldId id="274" r:id="rId13"/>
    <p:sldId id="281" r:id="rId14"/>
    <p:sldId id="289" r:id="rId15"/>
    <p:sldId id="290" r:id="rId16"/>
    <p:sldId id="292" r:id="rId17"/>
    <p:sldId id="287" r:id="rId18"/>
    <p:sldId id="265" r:id="rId19"/>
    <p:sldId id="266" r:id="rId20"/>
    <p:sldId id="268" r:id="rId21"/>
    <p:sldId id="294" r:id="rId22"/>
    <p:sldId id="276" r:id="rId23"/>
    <p:sldId id="270" r:id="rId24"/>
    <p:sldId id="271" r:id="rId25"/>
    <p:sldId id="27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132" autoAdjust="0"/>
    <p:restoredTop sz="94660"/>
  </p:normalViewPr>
  <p:slideViewPr>
    <p:cSldViewPr snapToGrid="0">
      <p:cViewPr varScale="1">
        <p:scale>
          <a:sx n="78" d="100"/>
          <a:sy n="78" d="100"/>
        </p:scale>
        <p:origin x="91"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1/27/2021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1/27/2021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1/27/2021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hyperlink" Target="https://www.phonicsplay.co.uk/resources/phase/3/flashcards-speed-trial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hyperlink" Target="https://www.youtube.com/watch?v=5PmB3SIjNdQ"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hyperlink" Target="https://www.youtube.com/watch?v=-14_uIQXh34" TargetMode="External"/><Relationship Id="rId4" Type="http://schemas.openxmlformats.org/officeDocument/2006/relationships/hyperlink" Target="https://www.youtube.com/watch?v=lo7GoK5bc8c"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hyperlink" Target="https://www.ictgames.com/phonicsPop/index.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hyperlink" Target="https://www.phonicsplay.co.uk/resources/phase/3/tricky-word-truck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89329"/>
            <a:ext cx="8825658" cy="842838"/>
          </a:xfrm>
        </p:spPr>
        <p:txBody>
          <a:bodyPr/>
          <a:lstStyle/>
          <a:p>
            <a:pPr algn="ctr"/>
            <a:r>
              <a:rPr lang="en-GB" sz="3200" dirty="0" smtClean="0">
                <a:latin typeface="Comic Sans MS" panose="030F0702030302020204" pitchFamily="66" charset="0"/>
              </a:rPr>
              <a:t>Thursday 28</a:t>
            </a:r>
            <a:r>
              <a:rPr lang="en-GB" sz="3200" baseline="30000" dirty="0" smtClean="0">
                <a:latin typeface="Comic Sans MS" panose="030F0702030302020204" pitchFamily="66" charset="0"/>
              </a:rPr>
              <a:t>th</a:t>
            </a:r>
            <a:r>
              <a:rPr lang="en-GB" sz="3200" dirty="0" smtClean="0">
                <a:latin typeface="Comic Sans MS" panose="030F0702030302020204" pitchFamily="66" charset="0"/>
              </a:rPr>
              <a:t> January</a:t>
            </a:r>
            <a:endParaRPr lang="en-GB" sz="3200" dirty="0">
              <a:latin typeface="Comic Sans MS" panose="030F0702030302020204" pitchFamily="66" charset="0"/>
            </a:endParaRPr>
          </a:p>
        </p:txBody>
      </p:sp>
      <p:sp>
        <p:nvSpPr>
          <p:cNvPr id="3" name="Subtitle 2"/>
          <p:cNvSpPr>
            <a:spLocks noGrp="1"/>
          </p:cNvSpPr>
          <p:nvPr>
            <p:ph type="subTitle" idx="1"/>
          </p:nvPr>
        </p:nvSpPr>
        <p:spPr>
          <a:xfrm>
            <a:off x="1154955" y="2258170"/>
            <a:ext cx="8825658" cy="3380630"/>
          </a:xfrm>
        </p:spPr>
        <p:txBody>
          <a:bodyPr>
            <a:normAutofit/>
          </a:bodyPr>
          <a:lstStyle/>
          <a:p>
            <a:pPr algn="ctr"/>
            <a:r>
              <a:rPr lang="en-GB" sz="4800" cap="none" dirty="0" smtClean="0"/>
              <a:t>Phonics</a:t>
            </a:r>
          </a:p>
          <a:p>
            <a:pPr algn="ctr"/>
            <a:endParaRPr lang="en-GB" sz="4800" cap="none" dirty="0"/>
          </a:p>
        </p:txBody>
      </p:sp>
      <p:pic>
        <p:nvPicPr>
          <p:cNvPr id="4" name="Picture 3"/>
          <p:cNvPicPr>
            <a:picLocks noChangeAspect="1"/>
          </p:cNvPicPr>
          <p:nvPr/>
        </p:nvPicPr>
        <p:blipFill>
          <a:blip r:embed="rId4"/>
          <a:stretch>
            <a:fillRect/>
          </a:stretch>
        </p:blipFill>
        <p:spPr>
          <a:xfrm>
            <a:off x="3586038" y="3450866"/>
            <a:ext cx="4373218" cy="218793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53085843"/>
      </p:ext>
    </p:extLst>
  </p:cSld>
  <p:clrMapOvr>
    <a:masterClrMapping/>
  </p:clrMapOvr>
  <mc:AlternateContent xmlns:mc="http://schemas.openxmlformats.org/markup-compatibility/2006" xmlns:p14="http://schemas.microsoft.com/office/powerpoint/2010/main">
    <mc:Choice Requires="p14">
      <p:transition spd="slow" p14:dur="2000" advTm="10930"/>
    </mc:Choice>
    <mc:Fallback xmlns="">
      <p:transition spd="slow" advTm="1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said</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79179320"/>
      </p:ext>
    </p:extLst>
  </p:cSld>
  <p:clrMapOvr>
    <a:masterClrMapping/>
  </p:clrMapOvr>
  <mc:AlternateContent xmlns:mc="http://schemas.openxmlformats.org/markup-compatibility/2006" xmlns:p14="http://schemas.microsoft.com/office/powerpoint/2010/main">
    <mc:Choice Requires="p14">
      <p:transition spd="slow" p14:dur="2000" advTm="3307"/>
    </mc:Choice>
    <mc:Fallback xmlns="">
      <p:transition spd="slow" advTm="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have</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4530026"/>
      </p:ext>
    </p:extLst>
  </p:cSld>
  <p:clrMapOvr>
    <a:masterClrMapping/>
  </p:clrMapOvr>
  <mc:AlternateContent xmlns:mc="http://schemas.openxmlformats.org/markup-compatibility/2006" xmlns:p14="http://schemas.microsoft.com/office/powerpoint/2010/main">
    <mc:Choice Requires="p14">
      <p:transition spd="slow" p14:dur="2000" advTm="3251"/>
    </mc:Choice>
    <mc:Fallback xmlns="">
      <p:transition spd="slow" advTm="3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New tricky word!</a:t>
            </a:r>
            <a:endParaRPr lang="en-GB" dirty="0"/>
          </a:p>
        </p:txBody>
      </p:sp>
      <p:sp>
        <p:nvSpPr>
          <p:cNvPr id="3" name="Content Placeholder 2"/>
          <p:cNvSpPr>
            <a:spLocks noGrp="1"/>
          </p:cNvSpPr>
          <p:nvPr>
            <p:ph idx="1"/>
          </p:nvPr>
        </p:nvSpPr>
        <p:spPr/>
        <p:txBody>
          <a:bodyPr>
            <a:normAutofit/>
          </a:bodyPr>
          <a:lstStyle/>
          <a:p>
            <a:pPr algn="ctr"/>
            <a:r>
              <a:rPr lang="en-GB" sz="8800" dirty="0" smtClean="0">
                <a:latin typeface="Comic Sans MS" panose="030F0702030302020204" pitchFamily="66" charset="0"/>
              </a:rPr>
              <a:t>like</a:t>
            </a:r>
            <a:endParaRPr lang="en-GB" sz="8800" dirty="0">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970997"/>
      </p:ext>
    </p:extLst>
  </p:cSld>
  <p:clrMapOvr>
    <a:masterClrMapping/>
  </p:clrMapOvr>
  <mc:AlternateContent xmlns:mc="http://schemas.openxmlformats.org/markup-compatibility/2006" xmlns:p14="http://schemas.microsoft.com/office/powerpoint/2010/main">
    <mc:Choice Requires="p14">
      <p:transition spd="slow" p14:dur="2000" advTm="23259"/>
    </mc:Choice>
    <mc:Fallback xmlns="">
      <p:transition spd="slow" advTm="2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Recap phase 2 sounds.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5" name="TextBox 4"/>
          <p:cNvSpPr txBox="1"/>
          <p:nvPr/>
        </p:nvSpPr>
        <p:spPr>
          <a:xfrm>
            <a:off x="1154955" y="2733368"/>
            <a:ext cx="8825658" cy="1477328"/>
          </a:xfrm>
          <a:prstGeom prst="rect">
            <a:avLst/>
          </a:prstGeom>
          <a:noFill/>
        </p:spPr>
        <p:txBody>
          <a:bodyPr wrap="square" rtlCol="0">
            <a:spAutoFit/>
          </a:bodyPr>
          <a:lstStyle/>
          <a:p>
            <a:r>
              <a:rPr lang="en-GB" dirty="0" smtClean="0"/>
              <a:t>The link below will recap phase 2 sounds. Select phase 2 only and see if you can say the sounds in less than 2 minutes! If you recorded your time </a:t>
            </a:r>
            <a:r>
              <a:rPr lang="en-GB" dirty="0" smtClean="0"/>
              <a:t>yesterday, </a:t>
            </a:r>
            <a:r>
              <a:rPr lang="en-GB" dirty="0" smtClean="0"/>
              <a:t>see if you can beat that time!</a:t>
            </a:r>
          </a:p>
          <a:p>
            <a:endParaRPr lang="en-GB" dirty="0"/>
          </a:p>
          <a:p>
            <a:r>
              <a:rPr lang="en-GB" dirty="0">
                <a:hlinkClick r:id="rId4"/>
              </a:rPr>
              <a:t>https://</a:t>
            </a:r>
            <a:r>
              <a:rPr lang="en-GB" dirty="0" smtClean="0">
                <a:hlinkClick r:id="rId4"/>
              </a:rPr>
              <a:t>www.phonicsplay.co.uk/resources/phase/3/flashcards-speed-trials</a:t>
            </a:r>
            <a:r>
              <a:rPr lang="en-GB" dirty="0" smtClean="0"/>
              <a:t> </a:t>
            </a:r>
          </a:p>
        </p:txBody>
      </p:sp>
      <p:pic>
        <p:nvPicPr>
          <p:cNvPr id="7" name="Picture 6"/>
          <p:cNvPicPr>
            <a:picLocks noChangeAspect="1"/>
          </p:cNvPicPr>
          <p:nvPr/>
        </p:nvPicPr>
        <p:blipFill>
          <a:blip r:embed="rId5"/>
          <a:stretch>
            <a:fillRect/>
          </a:stretch>
        </p:blipFill>
        <p:spPr>
          <a:xfrm>
            <a:off x="3958674" y="4277426"/>
            <a:ext cx="3218220" cy="180220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0847605"/>
      </p:ext>
    </p:extLst>
  </p:cSld>
  <p:clrMapOvr>
    <a:masterClrMapping/>
  </p:clrMapOvr>
  <mc:AlternateContent xmlns:mc="http://schemas.openxmlformats.org/markup-compatibility/2006" xmlns:p14="http://schemas.microsoft.com/office/powerpoint/2010/main">
    <mc:Choice Requires="p14">
      <p:transition spd="slow" p14:dur="2000" advTm="15521"/>
    </mc:Choice>
    <mc:Fallback xmlns="">
      <p:transition spd="slow" advTm="1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465992"/>
            <a:ext cx="8825658" cy="1055077"/>
          </a:xfrm>
        </p:spPr>
        <p:txBody>
          <a:bodyPr/>
          <a:lstStyle/>
          <a:p>
            <a:pPr algn="ctr"/>
            <a:r>
              <a:rPr lang="en-GB" sz="6000" dirty="0" smtClean="0">
                <a:latin typeface="Comic Sans MS" panose="030F0702030302020204" pitchFamily="66" charset="0"/>
              </a:rPr>
              <a:t>Recap new sounds</a:t>
            </a:r>
            <a:endParaRPr lang="en-GB" sz="6000" dirty="0">
              <a:latin typeface="Comic Sans MS" panose="030F0702030302020204" pitchFamily="66" charset="0"/>
            </a:endParaRPr>
          </a:p>
        </p:txBody>
      </p:sp>
      <p:sp>
        <p:nvSpPr>
          <p:cNvPr id="3" name="Subtitle 2"/>
          <p:cNvSpPr>
            <a:spLocks noGrp="1"/>
          </p:cNvSpPr>
          <p:nvPr>
            <p:ph type="subTitle" idx="1"/>
          </p:nvPr>
        </p:nvSpPr>
        <p:spPr>
          <a:xfrm>
            <a:off x="1154954" y="1665164"/>
            <a:ext cx="10398137" cy="4481195"/>
          </a:xfrm>
        </p:spPr>
        <p:txBody>
          <a:bodyPr>
            <a:normAutofit/>
          </a:bodyPr>
          <a:lstStyle/>
          <a:p>
            <a:pPr algn="ctr"/>
            <a:r>
              <a:rPr lang="en-GB" sz="2800" cap="none" dirty="0" smtClean="0"/>
              <a:t>     </a:t>
            </a:r>
            <a:endParaRPr lang="en-GB" sz="2800" cap="none" dirty="0"/>
          </a:p>
        </p:txBody>
      </p:sp>
      <p:sp>
        <p:nvSpPr>
          <p:cNvPr id="4" name="TextBox 3"/>
          <p:cNvSpPr txBox="1"/>
          <p:nvPr/>
        </p:nvSpPr>
        <p:spPr>
          <a:xfrm>
            <a:off x="1154954" y="2184620"/>
            <a:ext cx="99797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200" b="0" i="0" u="sng"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c</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h</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sh</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th</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ng</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ai</a:t>
            </a:r>
            <a:endParaRPr kumimoji="0" lang="en-GB" sz="7200" b="0" i="0" u="sng"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endParaRPr>
          </a:p>
        </p:txBody>
      </p:sp>
      <p:pic>
        <p:nvPicPr>
          <p:cNvPr id="6" name="Picture 5"/>
          <p:cNvPicPr>
            <a:picLocks noChangeAspect="1"/>
          </p:cNvPicPr>
          <p:nvPr/>
        </p:nvPicPr>
        <p:blipFill>
          <a:blip r:embed="rId4"/>
          <a:stretch>
            <a:fillRect/>
          </a:stretch>
        </p:blipFill>
        <p:spPr>
          <a:xfrm>
            <a:off x="1740877" y="3737350"/>
            <a:ext cx="1090246" cy="922573"/>
          </a:xfrm>
          <a:prstGeom prst="rect">
            <a:avLst/>
          </a:prstGeom>
        </p:spPr>
      </p:pic>
      <p:pic>
        <p:nvPicPr>
          <p:cNvPr id="10" name="Picture 9"/>
          <p:cNvPicPr>
            <a:picLocks noChangeAspect="1"/>
          </p:cNvPicPr>
          <p:nvPr/>
        </p:nvPicPr>
        <p:blipFill>
          <a:blip r:embed="rId5"/>
          <a:stretch>
            <a:fillRect/>
          </a:stretch>
        </p:blipFill>
        <p:spPr>
          <a:xfrm>
            <a:off x="5804502" y="3735997"/>
            <a:ext cx="1099039" cy="923925"/>
          </a:xfrm>
          <a:prstGeom prst="rect">
            <a:avLst/>
          </a:prstGeom>
        </p:spPr>
      </p:pic>
      <p:pic>
        <p:nvPicPr>
          <p:cNvPr id="11" name="Picture 10"/>
          <p:cNvPicPr>
            <a:picLocks noChangeAspect="1"/>
          </p:cNvPicPr>
          <p:nvPr/>
        </p:nvPicPr>
        <p:blipFill>
          <a:blip r:embed="rId6"/>
          <a:stretch>
            <a:fillRect/>
          </a:stretch>
        </p:blipFill>
        <p:spPr>
          <a:xfrm>
            <a:off x="7828309" y="3735997"/>
            <a:ext cx="1099038" cy="923925"/>
          </a:xfrm>
          <a:prstGeom prst="rect">
            <a:avLst/>
          </a:prstGeom>
        </p:spPr>
      </p:pic>
      <p:pic>
        <p:nvPicPr>
          <p:cNvPr id="12" name="Picture 11"/>
          <p:cNvPicPr>
            <a:picLocks noChangeAspect="1"/>
          </p:cNvPicPr>
          <p:nvPr/>
        </p:nvPicPr>
        <p:blipFill>
          <a:blip r:embed="rId7"/>
          <a:stretch>
            <a:fillRect/>
          </a:stretch>
        </p:blipFill>
        <p:spPr>
          <a:xfrm>
            <a:off x="9852116" y="3735997"/>
            <a:ext cx="1059138" cy="923925"/>
          </a:xfrm>
          <a:prstGeom prst="rect">
            <a:avLst/>
          </a:prstGeom>
        </p:spPr>
      </p:pic>
      <p:pic>
        <p:nvPicPr>
          <p:cNvPr id="13" name="Picture 12"/>
          <p:cNvPicPr>
            <a:picLocks noChangeAspect="1"/>
          </p:cNvPicPr>
          <p:nvPr/>
        </p:nvPicPr>
        <p:blipFill>
          <a:blip r:embed="rId8"/>
          <a:stretch>
            <a:fillRect/>
          </a:stretch>
        </p:blipFill>
        <p:spPr>
          <a:xfrm>
            <a:off x="3639671" y="3735997"/>
            <a:ext cx="1138517" cy="92392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5730673"/>
      </p:ext>
    </p:extLst>
  </p:cSld>
  <p:clrMapOvr>
    <a:masterClrMapping/>
  </p:clrMapOvr>
  <mc:AlternateContent xmlns:mc="http://schemas.openxmlformats.org/markup-compatibility/2006" xmlns:p14="http://schemas.microsoft.com/office/powerpoint/2010/main">
    <mc:Choice Requires="p14">
      <p:transition spd="slow" p14:dur="2000" advTm="31808"/>
    </mc:Choice>
    <mc:Fallback xmlns="">
      <p:transition spd="slow" advTm="3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465992"/>
            <a:ext cx="8825658" cy="1055077"/>
          </a:xfrm>
        </p:spPr>
        <p:txBody>
          <a:bodyPr/>
          <a:lstStyle/>
          <a:p>
            <a:pPr algn="ctr"/>
            <a:r>
              <a:rPr lang="en-GB" sz="6000" dirty="0" smtClean="0">
                <a:latin typeface="Comic Sans MS" panose="030F0702030302020204" pitchFamily="66" charset="0"/>
              </a:rPr>
              <a:t>Recap new sounds</a:t>
            </a:r>
            <a:endParaRPr lang="en-GB" sz="6000" dirty="0">
              <a:latin typeface="Comic Sans MS" panose="030F0702030302020204" pitchFamily="66" charset="0"/>
            </a:endParaRPr>
          </a:p>
        </p:txBody>
      </p:sp>
      <p:sp>
        <p:nvSpPr>
          <p:cNvPr id="3" name="Subtitle 2"/>
          <p:cNvSpPr>
            <a:spLocks noGrp="1"/>
          </p:cNvSpPr>
          <p:nvPr>
            <p:ph type="subTitle" idx="1"/>
          </p:nvPr>
        </p:nvSpPr>
        <p:spPr>
          <a:xfrm>
            <a:off x="1154954" y="1665164"/>
            <a:ext cx="10398137" cy="4481195"/>
          </a:xfrm>
        </p:spPr>
        <p:txBody>
          <a:bodyPr>
            <a:normAutofit/>
          </a:bodyPr>
          <a:lstStyle/>
          <a:p>
            <a:pPr algn="ctr"/>
            <a:r>
              <a:rPr lang="en-GB" sz="2800" cap="none" dirty="0" smtClean="0"/>
              <a:t>     </a:t>
            </a:r>
            <a:endParaRPr lang="en-GB" sz="2800" cap="none" dirty="0"/>
          </a:p>
        </p:txBody>
      </p:sp>
      <p:pic>
        <p:nvPicPr>
          <p:cNvPr id="5" name="Picture 4"/>
          <p:cNvPicPr>
            <a:picLocks noChangeAspect="1"/>
          </p:cNvPicPr>
          <p:nvPr/>
        </p:nvPicPr>
        <p:blipFill>
          <a:blip r:embed="rId4"/>
          <a:stretch>
            <a:fillRect/>
          </a:stretch>
        </p:blipFill>
        <p:spPr>
          <a:xfrm>
            <a:off x="875070" y="674094"/>
            <a:ext cx="10678021" cy="547226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5805410"/>
      </p:ext>
    </p:extLst>
  </p:cSld>
  <p:clrMapOvr>
    <a:masterClrMapping/>
  </p:clrMapOvr>
  <mc:AlternateContent xmlns:mc="http://schemas.openxmlformats.org/markup-compatibility/2006" xmlns:p14="http://schemas.microsoft.com/office/powerpoint/2010/main">
    <mc:Choice Requires="p14">
      <p:transition spd="slow" p14:dur="2000" advTm="28242"/>
    </mc:Choice>
    <mc:Fallback xmlns="">
      <p:transition spd="slow" advTm="28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465992"/>
            <a:ext cx="8825658" cy="1055077"/>
          </a:xfrm>
        </p:spPr>
        <p:txBody>
          <a:bodyPr/>
          <a:lstStyle/>
          <a:p>
            <a:pPr algn="ctr"/>
            <a:r>
              <a:rPr lang="en-GB" sz="6000" dirty="0" smtClean="0">
                <a:latin typeface="Comic Sans MS" panose="030F0702030302020204" pitchFamily="66" charset="0"/>
              </a:rPr>
              <a:t>Recap new sounds</a:t>
            </a:r>
            <a:endParaRPr lang="en-GB" sz="6000" dirty="0">
              <a:latin typeface="Comic Sans MS" panose="030F0702030302020204" pitchFamily="66" charset="0"/>
            </a:endParaRPr>
          </a:p>
        </p:txBody>
      </p:sp>
      <p:sp>
        <p:nvSpPr>
          <p:cNvPr id="3" name="Subtitle 2"/>
          <p:cNvSpPr>
            <a:spLocks noGrp="1"/>
          </p:cNvSpPr>
          <p:nvPr>
            <p:ph type="subTitle" idx="1"/>
          </p:nvPr>
        </p:nvSpPr>
        <p:spPr>
          <a:xfrm>
            <a:off x="1154954" y="1665164"/>
            <a:ext cx="10398137" cy="4481195"/>
          </a:xfrm>
        </p:spPr>
        <p:txBody>
          <a:bodyPr>
            <a:normAutofit/>
          </a:bodyPr>
          <a:lstStyle/>
          <a:p>
            <a:pPr algn="ctr"/>
            <a:r>
              <a:rPr lang="en-GB" sz="2800" cap="none" dirty="0" smtClean="0"/>
              <a:t>     </a:t>
            </a:r>
            <a:endParaRPr lang="en-GB" sz="2800" cap="none" dirty="0"/>
          </a:p>
        </p:txBody>
      </p:sp>
      <p:pic>
        <p:nvPicPr>
          <p:cNvPr id="8" name="Picture 7"/>
          <p:cNvPicPr>
            <a:picLocks noChangeAspect="1"/>
          </p:cNvPicPr>
          <p:nvPr/>
        </p:nvPicPr>
        <p:blipFill rotWithShape="1">
          <a:blip r:embed="rId4"/>
          <a:srcRect l="11615" t="5029" r="5115"/>
          <a:stretch/>
        </p:blipFill>
        <p:spPr>
          <a:xfrm>
            <a:off x="1154954" y="3578941"/>
            <a:ext cx="1467923" cy="1339543"/>
          </a:xfrm>
          <a:prstGeom prst="rect">
            <a:avLst/>
          </a:prstGeom>
        </p:spPr>
      </p:pic>
      <p:sp>
        <p:nvSpPr>
          <p:cNvPr id="9" name="TextBox 8"/>
          <p:cNvSpPr txBox="1"/>
          <p:nvPr/>
        </p:nvSpPr>
        <p:spPr>
          <a:xfrm>
            <a:off x="1052052" y="2389239"/>
            <a:ext cx="1425677" cy="1015663"/>
          </a:xfrm>
          <a:prstGeom prst="rect">
            <a:avLst/>
          </a:prstGeom>
          <a:noFill/>
        </p:spPr>
        <p:txBody>
          <a:bodyPr wrap="square" rtlCol="0">
            <a:spAutoFit/>
          </a:bodyPr>
          <a:lstStyle/>
          <a:p>
            <a:pPr algn="ctr"/>
            <a:r>
              <a:rPr lang="en-GB" sz="6000" u="sng" dirty="0" err="1" smtClean="0">
                <a:solidFill>
                  <a:schemeClr val="bg1"/>
                </a:solidFill>
                <a:latin typeface="Comic Sans MS" panose="030F0702030302020204" pitchFamily="66" charset="0"/>
              </a:rPr>
              <a:t>ar</a:t>
            </a:r>
            <a:endParaRPr lang="en-GB" sz="6000" u="sng" dirty="0">
              <a:solidFill>
                <a:schemeClr val="bg1"/>
              </a:solidFill>
              <a:latin typeface="Comic Sans MS" panose="030F0702030302020204" pitchFamily="66" charset="0"/>
            </a:endParaRPr>
          </a:p>
        </p:txBody>
      </p:sp>
      <p:pic>
        <p:nvPicPr>
          <p:cNvPr id="5" name="Picture 4"/>
          <p:cNvPicPr>
            <a:picLocks noChangeAspect="1"/>
          </p:cNvPicPr>
          <p:nvPr/>
        </p:nvPicPr>
        <p:blipFill>
          <a:blip r:embed="rId5"/>
          <a:stretch>
            <a:fillRect/>
          </a:stretch>
        </p:blipFill>
        <p:spPr>
          <a:xfrm>
            <a:off x="3019719" y="3627655"/>
            <a:ext cx="1546131" cy="1163426"/>
          </a:xfrm>
          <a:prstGeom prst="rect">
            <a:avLst/>
          </a:prstGeom>
        </p:spPr>
      </p:pic>
      <p:sp>
        <p:nvSpPr>
          <p:cNvPr id="6" name="TextBox 5"/>
          <p:cNvSpPr txBox="1"/>
          <p:nvPr/>
        </p:nvSpPr>
        <p:spPr>
          <a:xfrm>
            <a:off x="2966875" y="2467897"/>
            <a:ext cx="1664119" cy="1015663"/>
          </a:xfrm>
          <a:prstGeom prst="rect">
            <a:avLst/>
          </a:prstGeom>
          <a:noFill/>
        </p:spPr>
        <p:txBody>
          <a:bodyPr wrap="square" rtlCol="0">
            <a:spAutoFit/>
          </a:bodyPr>
          <a:lstStyle/>
          <a:p>
            <a:pPr algn="ctr"/>
            <a:r>
              <a:rPr lang="en-GB" sz="6000" u="sng" dirty="0" smtClean="0">
                <a:solidFill>
                  <a:schemeClr val="bg1"/>
                </a:solidFill>
                <a:latin typeface="Comic Sans MS" panose="030F0702030302020204" pitchFamily="66" charset="0"/>
              </a:rPr>
              <a:t>or</a:t>
            </a:r>
            <a:endParaRPr lang="en-GB" sz="6000" u="sng" dirty="0">
              <a:solidFill>
                <a:schemeClr val="bg1"/>
              </a:solidFill>
              <a:latin typeface="Comic Sans MS" panose="030F0702030302020204" pitchFamily="66" charset="0"/>
            </a:endParaRPr>
          </a:p>
        </p:txBody>
      </p:sp>
      <p:pic>
        <p:nvPicPr>
          <p:cNvPr id="4" name="Picture 3"/>
          <p:cNvPicPr>
            <a:picLocks noChangeAspect="1"/>
          </p:cNvPicPr>
          <p:nvPr/>
        </p:nvPicPr>
        <p:blipFill>
          <a:blip r:embed="rId6"/>
          <a:stretch>
            <a:fillRect/>
          </a:stretch>
        </p:blipFill>
        <p:spPr>
          <a:xfrm>
            <a:off x="4962692" y="3578941"/>
            <a:ext cx="1751170" cy="1212140"/>
          </a:xfrm>
          <a:prstGeom prst="rect">
            <a:avLst/>
          </a:prstGeom>
        </p:spPr>
      </p:pic>
      <p:sp>
        <p:nvSpPr>
          <p:cNvPr id="10" name="TextBox 9"/>
          <p:cNvSpPr txBox="1"/>
          <p:nvPr/>
        </p:nvSpPr>
        <p:spPr>
          <a:xfrm>
            <a:off x="4962692" y="2389238"/>
            <a:ext cx="1664119" cy="1015663"/>
          </a:xfrm>
          <a:prstGeom prst="rect">
            <a:avLst/>
          </a:prstGeom>
          <a:noFill/>
        </p:spPr>
        <p:txBody>
          <a:bodyPr wrap="square" rtlCol="0">
            <a:spAutoFit/>
          </a:bodyPr>
          <a:lstStyle/>
          <a:p>
            <a:pPr algn="ctr"/>
            <a:r>
              <a:rPr lang="en-GB" sz="6000" u="sng" dirty="0" err="1">
                <a:solidFill>
                  <a:schemeClr val="bg1"/>
                </a:solidFill>
                <a:latin typeface="Comic Sans MS" panose="030F0702030302020204" pitchFamily="66" charset="0"/>
              </a:rPr>
              <a:t>u</a:t>
            </a:r>
            <a:r>
              <a:rPr lang="en-GB" sz="6000" u="sng" dirty="0" err="1" smtClean="0">
                <a:solidFill>
                  <a:schemeClr val="bg1"/>
                </a:solidFill>
                <a:latin typeface="Comic Sans MS" panose="030F0702030302020204" pitchFamily="66" charset="0"/>
              </a:rPr>
              <a:t>r</a:t>
            </a:r>
            <a:endParaRPr lang="en-GB" sz="6000" u="sng" dirty="0">
              <a:solidFill>
                <a:schemeClr val="bg1"/>
              </a:solidFill>
              <a:latin typeface="Comic Sans MS" panose="030F0702030302020204" pitchFamily="66"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0268689"/>
      </p:ext>
    </p:extLst>
  </p:cSld>
  <p:clrMapOvr>
    <a:masterClrMapping/>
  </p:clrMapOvr>
  <mc:AlternateContent xmlns:mc="http://schemas.openxmlformats.org/markup-compatibility/2006" xmlns:p14="http://schemas.microsoft.com/office/powerpoint/2010/main">
    <mc:Choice Requires="p14">
      <p:transition spd="slow" p14:dur="2000" advTm="18257"/>
    </mc:Choice>
    <mc:Fallback xmlns="">
      <p:transition spd="slow" advTm="1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Today’s new sound</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4" name="TextBox 3"/>
          <p:cNvSpPr txBox="1"/>
          <p:nvPr/>
        </p:nvSpPr>
        <p:spPr>
          <a:xfrm>
            <a:off x="757084" y="2432892"/>
            <a:ext cx="9979742" cy="1200329"/>
          </a:xfrm>
          <a:prstGeom prst="rect">
            <a:avLst/>
          </a:prstGeom>
          <a:noFill/>
        </p:spPr>
        <p:txBody>
          <a:bodyPr wrap="square" rtlCol="0">
            <a:spAutoFit/>
          </a:bodyPr>
          <a:lstStyle/>
          <a:p>
            <a:pPr algn="ctr"/>
            <a:r>
              <a:rPr lang="en-GB" sz="7200" u="sng" dirty="0" smtClean="0">
                <a:solidFill>
                  <a:schemeClr val="bg1"/>
                </a:solidFill>
                <a:latin typeface="Comic Sans MS" panose="030F0702030302020204" pitchFamily="66" charset="0"/>
              </a:rPr>
              <a:t>ow</a:t>
            </a:r>
          </a:p>
        </p:txBody>
      </p:sp>
      <p:sp>
        <p:nvSpPr>
          <p:cNvPr id="6" name="AutoShape 2" descr="JG1 Spelling Component - Revision (weeks 1-6) | Limetree Literac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4"/>
          <a:stretch>
            <a:fillRect/>
          </a:stretch>
        </p:blipFill>
        <p:spPr>
          <a:xfrm>
            <a:off x="4659721" y="4347075"/>
            <a:ext cx="2695575" cy="1695450"/>
          </a:xfrm>
          <a:prstGeom prst="rect">
            <a:avLst/>
          </a:prstGeom>
        </p:spPr>
      </p:pic>
      <p:sp>
        <p:nvSpPr>
          <p:cNvPr id="10" name="Rectangle 9"/>
          <p:cNvSpPr/>
          <p:nvPr/>
        </p:nvSpPr>
        <p:spPr>
          <a:xfrm>
            <a:off x="3138299" y="3244334"/>
            <a:ext cx="5915402" cy="923330"/>
          </a:xfrm>
          <a:prstGeom prst="rect">
            <a:avLst/>
          </a:prstGeom>
        </p:spPr>
        <p:txBody>
          <a:bodyPr wrap="none">
            <a:spAutoFit/>
          </a:bodyPr>
          <a:lstStyle/>
          <a:p>
            <a:endParaRPr lang="en-GB" dirty="0" smtClean="0"/>
          </a:p>
          <a:p>
            <a:endParaRPr lang="en-GB" dirty="0"/>
          </a:p>
          <a:p>
            <a:r>
              <a:rPr lang="en-GB" dirty="0" smtClean="0"/>
              <a:t>https</a:t>
            </a:r>
            <a:r>
              <a:rPr lang="en-GB" dirty="0"/>
              <a:t>://www.youtube.com/watch?v=9Ph6nnHrVwY</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6680218"/>
      </p:ext>
    </p:extLst>
  </p:cSld>
  <p:clrMapOvr>
    <a:masterClrMapping/>
  </p:clrMapOvr>
  <mc:AlternateContent xmlns:mc="http://schemas.openxmlformats.org/markup-compatibility/2006" xmlns:p14="http://schemas.microsoft.com/office/powerpoint/2010/main">
    <mc:Choice Requires="p14">
      <p:transition spd="slow" p14:dur="2000" advTm="21756"/>
    </mc:Choice>
    <mc:Fallback xmlns="">
      <p:transition spd="slow" advTm="21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66693"/>
            <a:ext cx="8825658" cy="1121134"/>
          </a:xfrm>
        </p:spPr>
        <p:txBody>
          <a:bodyPr/>
          <a:lstStyle/>
          <a:p>
            <a:pPr algn="ctr"/>
            <a:r>
              <a:rPr lang="en-GB" dirty="0" smtClean="0">
                <a:latin typeface="Comic Sans MS" panose="030F0702030302020204" pitchFamily="66" charset="0"/>
              </a:rPr>
              <a:t>Making Words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2186609"/>
            <a:ext cx="9849650" cy="3649648"/>
          </a:xfrm>
        </p:spPr>
        <p:txBody>
          <a:bodyPr>
            <a:normAutofit/>
          </a:bodyPr>
          <a:lstStyle/>
          <a:p>
            <a:pPr algn="ctr"/>
            <a:r>
              <a:rPr lang="en-GB" sz="2800" cap="none" dirty="0">
                <a:latin typeface="Comic Sans MS" panose="030F0702030302020204" pitchFamily="66" charset="0"/>
              </a:rPr>
              <a:t>O</a:t>
            </a:r>
            <a:r>
              <a:rPr lang="en-GB" sz="2800" cap="none" dirty="0" smtClean="0">
                <a:latin typeface="Comic Sans MS" panose="030F0702030302020204" pitchFamily="66" charset="0"/>
              </a:rPr>
              <a:t>n the next slide </a:t>
            </a:r>
            <a:r>
              <a:rPr lang="en-GB" sz="2800" cap="none" dirty="0" smtClean="0">
                <a:latin typeface="Comic Sans MS" panose="030F0702030302020204" pitchFamily="66" charset="0"/>
              </a:rPr>
              <a:t>there are some pictures. All </a:t>
            </a:r>
            <a:r>
              <a:rPr lang="en-GB" sz="2800" cap="none" dirty="0" smtClean="0">
                <a:latin typeface="Comic Sans MS" panose="030F0702030302020204" pitchFamily="66" charset="0"/>
              </a:rPr>
              <a:t>the words </a:t>
            </a:r>
            <a:r>
              <a:rPr lang="en-GB" sz="2800" cap="none" dirty="0" smtClean="0">
                <a:latin typeface="Comic Sans MS" panose="030F0702030302020204" pitchFamily="66" charset="0"/>
              </a:rPr>
              <a:t>have </a:t>
            </a:r>
            <a:r>
              <a:rPr lang="en-GB" sz="2800" cap="none" dirty="0" smtClean="0">
                <a:latin typeface="Comic Sans MS" panose="030F0702030302020204" pitchFamily="66" charset="0"/>
              </a:rPr>
              <a:t>the digraph ‘ow’ in the middle of them.  This is the focus sound for today.  For each picture say the word and then sound it out.  </a:t>
            </a:r>
            <a:r>
              <a:rPr lang="en-GB" sz="2800" cap="none" dirty="0">
                <a:latin typeface="Comic Sans MS" panose="030F0702030302020204" pitchFamily="66" charset="0"/>
              </a:rPr>
              <a:t>I</a:t>
            </a:r>
            <a:r>
              <a:rPr lang="en-GB" sz="2800" cap="none" dirty="0" smtClean="0">
                <a:latin typeface="Comic Sans MS" panose="030F0702030302020204" pitchFamily="66" charset="0"/>
              </a:rPr>
              <a:t> will model each word for you on the next slide.</a:t>
            </a:r>
            <a:endParaRPr lang="en-GB" sz="2800" cap="none" dirty="0">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3931756"/>
      </p:ext>
    </p:extLst>
  </p:cSld>
  <p:clrMapOvr>
    <a:masterClrMapping/>
  </p:clrMapOvr>
  <mc:AlternateContent xmlns:mc="http://schemas.openxmlformats.org/markup-compatibility/2006" xmlns:p14="http://schemas.microsoft.com/office/powerpoint/2010/main">
    <mc:Choice Requires="p14">
      <p:transition spd="slow" p14:dur="2000" advTm="19026"/>
    </mc:Choice>
    <mc:Fallback xmlns="">
      <p:transition spd="slow" advTm="19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41621"/>
            <a:ext cx="8825658" cy="795130"/>
          </a:xfrm>
        </p:spPr>
        <p:txBody>
          <a:bodyPr/>
          <a:lstStyle/>
          <a:p>
            <a:pPr algn="ctr"/>
            <a:r>
              <a:rPr lang="en-GB" sz="3600" dirty="0" smtClean="0">
                <a:latin typeface="Comic Sans MS" panose="030F0702030302020204" pitchFamily="66" charset="0"/>
              </a:rPr>
              <a:t>Say the word and sound the word</a:t>
            </a:r>
            <a:endParaRPr lang="en-GB" sz="3600" dirty="0">
              <a:latin typeface="Comic Sans MS" panose="030F0702030302020204" pitchFamily="66" charset="0"/>
            </a:endParaRPr>
          </a:p>
        </p:txBody>
      </p:sp>
      <p:pic>
        <p:nvPicPr>
          <p:cNvPr id="3" name="Picture 2"/>
          <p:cNvPicPr>
            <a:picLocks noChangeAspect="1"/>
          </p:cNvPicPr>
          <p:nvPr/>
        </p:nvPicPr>
        <p:blipFill>
          <a:blip r:embed="rId4"/>
          <a:stretch>
            <a:fillRect/>
          </a:stretch>
        </p:blipFill>
        <p:spPr>
          <a:xfrm>
            <a:off x="3455917" y="2341153"/>
            <a:ext cx="4756015" cy="316491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73681377"/>
      </p:ext>
    </p:extLst>
  </p:cSld>
  <p:clrMapOvr>
    <a:masterClrMapping/>
  </p:clrMapOvr>
  <mc:AlternateContent xmlns:mc="http://schemas.openxmlformats.org/markup-compatibility/2006" xmlns:p14="http://schemas.microsoft.com/office/powerpoint/2010/main">
    <mc:Choice Requires="p14">
      <p:transition spd="slow" p14:dur="2000" advTm="12668"/>
    </mc:Choice>
    <mc:Fallback xmlns="">
      <p:transition spd="slow" advTm="1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025719"/>
          </a:xfrm>
        </p:spPr>
        <p:txBody>
          <a:bodyPr/>
          <a:lstStyle/>
          <a:p>
            <a:pPr algn="ctr"/>
            <a:r>
              <a:rPr lang="en-GB" dirty="0" smtClean="0">
                <a:latin typeface="Comic Sans MS" panose="030F0702030302020204" pitchFamily="66" charset="0"/>
              </a:rPr>
              <a:t>Phonic Sounds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6" name="TextBox 5"/>
          <p:cNvSpPr txBox="1"/>
          <p:nvPr/>
        </p:nvSpPr>
        <p:spPr>
          <a:xfrm>
            <a:off x="1474839" y="2083242"/>
            <a:ext cx="9497961" cy="2323713"/>
          </a:xfrm>
          <a:prstGeom prst="rect">
            <a:avLst/>
          </a:prstGeom>
          <a:noFill/>
        </p:spPr>
        <p:txBody>
          <a:bodyPr wrap="square" rtlCol="0">
            <a:spAutoFit/>
          </a:bodyPr>
          <a:lstStyle/>
          <a:p>
            <a:pPr lvl="0" algn="ctr">
              <a:spcBef>
                <a:spcPts val="1000"/>
              </a:spcBef>
              <a:buClr>
                <a:srgbClr val="B31166"/>
              </a:buClr>
              <a:buSzPct val="80000"/>
            </a:pPr>
            <a:r>
              <a:rPr lang="en-GB" sz="2400" dirty="0">
                <a:solidFill>
                  <a:srgbClr val="B31166">
                    <a:lumMod val="60000"/>
                    <a:lumOff val="40000"/>
                  </a:srgbClr>
                </a:solidFill>
                <a:latin typeface="Comic Sans MS" panose="030F0702030302020204" pitchFamily="66" charset="0"/>
              </a:rPr>
              <a:t>The link below is for the ‘Alphabet Song.’  It is important children know the name and the sound each letter makes</a:t>
            </a:r>
            <a:r>
              <a:rPr lang="en-GB" sz="2400" dirty="0" smtClean="0">
                <a:solidFill>
                  <a:srgbClr val="B31166">
                    <a:lumMod val="60000"/>
                    <a:lumOff val="40000"/>
                  </a:srgbClr>
                </a:solidFill>
                <a:latin typeface="Comic Sans MS" panose="030F0702030302020204" pitchFamily="66" charset="0"/>
              </a:rPr>
              <a:t>.</a:t>
            </a:r>
          </a:p>
          <a:p>
            <a:pPr lvl="0" algn="ctr">
              <a:spcBef>
                <a:spcPts val="1000"/>
              </a:spcBef>
              <a:buClr>
                <a:srgbClr val="B31166"/>
              </a:buClr>
              <a:buSzPct val="80000"/>
            </a:pPr>
            <a:endParaRPr lang="en-GB" sz="2400" dirty="0">
              <a:solidFill>
                <a:srgbClr val="B31166">
                  <a:lumMod val="60000"/>
                  <a:lumOff val="40000"/>
                </a:srgbClr>
              </a:solidFill>
              <a:latin typeface="Comic Sans MS" panose="030F0702030302020204" pitchFamily="66" charset="0"/>
            </a:endParaRPr>
          </a:p>
          <a:p>
            <a:pPr lvl="0" algn="ctr">
              <a:spcBef>
                <a:spcPts val="1000"/>
              </a:spcBef>
              <a:buClr>
                <a:srgbClr val="B31166"/>
              </a:buClr>
              <a:buSzPct val="80000"/>
            </a:pPr>
            <a:r>
              <a:rPr lang="en-GB" sz="2400" dirty="0">
                <a:solidFill>
                  <a:srgbClr val="B31166">
                    <a:lumMod val="60000"/>
                    <a:lumOff val="40000"/>
                  </a:srgbClr>
                </a:solidFill>
                <a:latin typeface="Comic Sans MS" panose="030F0702030302020204" pitchFamily="66" charset="0"/>
                <a:hlinkClick r:id="rId4"/>
              </a:rPr>
              <a:t>https://</a:t>
            </a:r>
            <a:r>
              <a:rPr lang="en-GB" sz="2400" dirty="0" smtClean="0">
                <a:solidFill>
                  <a:srgbClr val="B31166">
                    <a:lumMod val="60000"/>
                    <a:lumOff val="40000"/>
                  </a:srgbClr>
                </a:solidFill>
                <a:latin typeface="Comic Sans MS" panose="030F0702030302020204" pitchFamily="66" charset="0"/>
                <a:hlinkClick r:id="rId4"/>
              </a:rPr>
              <a:t>www.youtube.com/watch?v=5PmB3SIjNdQ</a:t>
            </a:r>
            <a:r>
              <a:rPr lang="en-GB" sz="2400" dirty="0" smtClean="0">
                <a:solidFill>
                  <a:srgbClr val="B31166">
                    <a:lumMod val="60000"/>
                    <a:lumOff val="40000"/>
                  </a:srgbClr>
                </a:solidFill>
                <a:latin typeface="Comic Sans MS" panose="030F0702030302020204" pitchFamily="66" charset="0"/>
              </a:rPr>
              <a:t> </a:t>
            </a:r>
            <a:endParaRPr lang="en-GB" sz="2400" dirty="0">
              <a:solidFill>
                <a:srgbClr val="B31166">
                  <a:lumMod val="60000"/>
                  <a:lumOff val="40000"/>
                </a:srgbClr>
              </a:solidFill>
              <a:latin typeface="Comic Sans MS" panose="030F0702030302020204" pitchFamily="66" charset="0"/>
            </a:endParaRPr>
          </a:p>
          <a:p>
            <a:pPr lvl="0" algn="ctr">
              <a:spcBef>
                <a:spcPts val="1000"/>
              </a:spcBef>
              <a:buClr>
                <a:srgbClr val="B31166"/>
              </a:buClr>
              <a:buSzPct val="80000"/>
            </a:pPr>
            <a:endParaRPr lang="en-GB" sz="2400" dirty="0">
              <a:solidFill>
                <a:srgbClr val="B31166">
                  <a:lumMod val="60000"/>
                  <a:lumOff val="40000"/>
                </a:srgbClr>
              </a:solidFill>
              <a:latin typeface="Comic Sans MS" panose="030F0702030302020204" pitchFamily="66" charset="0"/>
            </a:endParaRPr>
          </a:p>
        </p:txBody>
      </p:sp>
      <p:pic>
        <p:nvPicPr>
          <p:cNvPr id="7" name="Picture 6"/>
          <p:cNvPicPr>
            <a:picLocks noChangeAspect="1"/>
          </p:cNvPicPr>
          <p:nvPr/>
        </p:nvPicPr>
        <p:blipFill>
          <a:blip r:embed="rId5"/>
          <a:stretch>
            <a:fillRect/>
          </a:stretch>
        </p:blipFill>
        <p:spPr>
          <a:xfrm>
            <a:off x="4001729" y="4050782"/>
            <a:ext cx="3493524" cy="195637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3341617"/>
      </p:ext>
    </p:extLst>
  </p:cSld>
  <p:clrMapOvr>
    <a:masterClrMapping/>
  </p:clrMapOvr>
  <mc:AlternateContent xmlns:mc="http://schemas.openxmlformats.org/markup-compatibility/2006" xmlns:p14="http://schemas.microsoft.com/office/powerpoint/2010/main">
    <mc:Choice Requires="p14">
      <p:transition spd="slow" p14:dur="2000" advTm="13530"/>
    </mc:Choice>
    <mc:Fallback xmlns="">
      <p:transition spd="slow" advTm="1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sp>
        <p:nvSpPr>
          <p:cNvPr id="4" name="AutoShape 2" descr="The Remarkable Sweet Shop (Queenstown) - 2021 All You Need to Know Before  You Go (with Photos) - Queenstown, New Zealand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4"/>
          <a:stretch>
            <a:fillRect/>
          </a:stretch>
        </p:blipFill>
        <p:spPr>
          <a:xfrm>
            <a:off x="2867692" y="2538412"/>
            <a:ext cx="5430733" cy="313480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7119444"/>
      </p:ext>
    </p:extLst>
  </p:cSld>
  <p:clrMapOvr>
    <a:masterClrMapping/>
  </p:clrMapOvr>
  <mc:AlternateContent xmlns:mc="http://schemas.openxmlformats.org/markup-compatibility/2006" xmlns:p14="http://schemas.microsoft.com/office/powerpoint/2010/main">
    <mc:Choice Requires="p14">
      <p:transition spd="slow" p14:dur="2000" advTm="18769"/>
    </mc:Choice>
    <mc:Fallback xmlns="">
      <p:transition spd="slow" advTm="1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sp>
        <p:nvSpPr>
          <p:cNvPr id="4" name="AutoShape 2" descr="The Remarkable Sweet Shop (Queenstown) - 2021 All You Need to Know Before  You Go (with Photos) - Queenstown, New Zealand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4"/>
          <a:stretch>
            <a:fillRect/>
          </a:stretch>
        </p:blipFill>
        <p:spPr>
          <a:xfrm>
            <a:off x="3195484" y="2528887"/>
            <a:ext cx="5299587" cy="296100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25403319"/>
      </p:ext>
    </p:extLst>
  </p:cSld>
  <p:clrMapOvr>
    <a:masterClrMapping/>
  </p:clrMapOvr>
  <mc:AlternateContent xmlns:mc="http://schemas.openxmlformats.org/markup-compatibility/2006" xmlns:p14="http://schemas.microsoft.com/office/powerpoint/2010/main">
    <mc:Choice Requires="p14">
      <p:transition spd="slow" p14:dur="2000" advTm="15289"/>
    </mc:Choice>
    <mc:Fallback xmlns="">
      <p:transition spd="slow" advTm="1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smtClean="0">
                <a:solidFill>
                  <a:srgbClr val="EBEBEB"/>
                </a:solidFill>
                <a:latin typeface="Comic Sans MS" panose="030F0702030302020204" pitchFamily="66" charset="0"/>
              </a:rPr>
              <a:t>Lets make the words!</a:t>
            </a:r>
            <a:endParaRPr lang="en-GB" dirty="0"/>
          </a:p>
        </p:txBody>
      </p:sp>
      <p:sp>
        <p:nvSpPr>
          <p:cNvPr id="3" name="TextBox 2"/>
          <p:cNvSpPr txBox="1"/>
          <p:nvPr/>
        </p:nvSpPr>
        <p:spPr>
          <a:xfrm>
            <a:off x="1061884" y="2428568"/>
            <a:ext cx="9950245" cy="369332"/>
          </a:xfrm>
          <a:prstGeom prst="rect">
            <a:avLst/>
          </a:prstGeom>
          <a:noFill/>
        </p:spPr>
        <p:txBody>
          <a:bodyPr wrap="square" rtlCol="0">
            <a:spAutoFit/>
          </a:bodyPr>
          <a:lstStyle/>
          <a:p>
            <a:r>
              <a:rPr lang="en-GB" dirty="0" smtClean="0">
                <a:solidFill>
                  <a:schemeClr val="bg1"/>
                </a:solidFill>
              </a:rPr>
              <a:t>To do this you will need pieces of paper with the different sounds on</a:t>
            </a:r>
            <a:endParaRPr lang="en-GB" dirty="0">
              <a:solidFill>
                <a:schemeClr val="bg1"/>
              </a:solidFill>
            </a:endParaRPr>
          </a:p>
        </p:txBody>
      </p:sp>
      <p:sp>
        <p:nvSpPr>
          <p:cNvPr id="4" name="Rectangle 3"/>
          <p:cNvSpPr/>
          <p:nvPr/>
        </p:nvSpPr>
        <p:spPr>
          <a:xfrm>
            <a:off x="806245" y="3401961"/>
            <a:ext cx="1848464" cy="127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83973" y="3490452"/>
            <a:ext cx="1356852" cy="120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724115" y="3516591"/>
            <a:ext cx="1327355" cy="1229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802483" y="3470787"/>
            <a:ext cx="1385477" cy="1229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963561" y="3628103"/>
            <a:ext cx="1553497" cy="646331"/>
          </a:xfrm>
          <a:prstGeom prst="rect">
            <a:avLst/>
          </a:prstGeom>
          <a:noFill/>
        </p:spPr>
        <p:txBody>
          <a:bodyPr wrap="square" rtlCol="0">
            <a:spAutoFit/>
          </a:bodyPr>
          <a:lstStyle/>
          <a:p>
            <a:pPr algn="ctr"/>
            <a:r>
              <a:rPr lang="en-GB" sz="3600" u="sng" dirty="0" smtClean="0"/>
              <a:t>ow</a:t>
            </a:r>
            <a:endParaRPr lang="en-GB" sz="3600" u="sng" dirty="0"/>
          </a:p>
        </p:txBody>
      </p:sp>
      <p:sp>
        <p:nvSpPr>
          <p:cNvPr id="13" name="TextBox 12"/>
          <p:cNvSpPr txBox="1"/>
          <p:nvPr/>
        </p:nvSpPr>
        <p:spPr>
          <a:xfrm>
            <a:off x="3382298" y="3628104"/>
            <a:ext cx="1170038" cy="584775"/>
          </a:xfrm>
          <a:prstGeom prst="rect">
            <a:avLst/>
          </a:prstGeom>
          <a:noFill/>
        </p:spPr>
        <p:txBody>
          <a:bodyPr wrap="square" rtlCol="0">
            <a:spAutoFit/>
          </a:bodyPr>
          <a:lstStyle/>
          <a:p>
            <a:pPr algn="ctr"/>
            <a:r>
              <a:rPr lang="en-GB" sz="3200" dirty="0" err="1"/>
              <a:t>l</a:t>
            </a:r>
            <a:endParaRPr lang="en-GB" sz="3200" dirty="0"/>
          </a:p>
        </p:txBody>
      </p:sp>
      <p:sp>
        <p:nvSpPr>
          <p:cNvPr id="14" name="TextBox 13"/>
          <p:cNvSpPr txBox="1"/>
          <p:nvPr/>
        </p:nvSpPr>
        <p:spPr>
          <a:xfrm>
            <a:off x="5840362" y="3628103"/>
            <a:ext cx="1130710" cy="584775"/>
          </a:xfrm>
          <a:prstGeom prst="rect">
            <a:avLst/>
          </a:prstGeom>
          <a:noFill/>
        </p:spPr>
        <p:txBody>
          <a:bodyPr wrap="square" rtlCol="0">
            <a:spAutoFit/>
          </a:bodyPr>
          <a:lstStyle/>
          <a:p>
            <a:pPr algn="ctr"/>
            <a:r>
              <a:rPr lang="en-GB" sz="3200" dirty="0"/>
              <a:t>c</a:t>
            </a:r>
          </a:p>
        </p:txBody>
      </p:sp>
      <p:sp>
        <p:nvSpPr>
          <p:cNvPr id="15" name="TextBox 14"/>
          <p:cNvSpPr txBox="1"/>
          <p:nvPr/>
        </p:nvSpPr>
        <p:spPr>
          <a:xfrm>
            <a:off x="8908026" y="3628103"/>
            <a:ext cx="1229032" cy="584775"/>
          </a:xfrm>
          <a:prstGeom prst="rect">
            <a:avLst/>
          </a:prstGeom>
          <a:noFill/>
        </p:spPr>
        <p:txBody>
          <a:bodyPr wrap="square" rtlCol="0">
            <a:spAutoFit/>
          </a:bodyPr>
          <a:lstStyle/>
          <a:p>
            <a:pPr algn="ctr"/>
            <a:r>
              <a:rPr lang="en-GB" sz="3200" dirty="0"/>
              <a:t>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24907806"/>
      </p:ext>
    </p:extLst>
  </p:cSld>
  <p:clrMapOvr>
    <a:masterClrMapping/>
  </p:clrMapOvr>
  <mc:AlternateContent xmlns:mc="http://schemas.openxmlformats.org/markup-compatibility/2006" xmlns:p14="http://schemas.microsoft.com/office/powerpoint/2010/main">
    <mc:Choice Requires="p14">
      <p:transition spd="slow" p14:dur="2000" advTm="17360"/>
    </mc:Choice>
    <mc:Fallback xmlns="">
      <p:transition spd="slow" advTm="1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50790"/>
            <a:ext cx="8825658" cy="1033669"/>
          </a:xfrm>
        </p:spPr>
        <p:txBody>
          <a:bodyPr/>
          <a:lstStyle/>
          <a:p>
            <a:pPr algn="ctr"/>
            <a:r>
              <a:rPr lang="en-GB" dirty="0" smtClean="0">
                <a:latin typeface="Comic Sans MS" panose="030F0702030302020204" pitchFamily="66" charset="0"/>
              </a:rPr>
              <a:t>Writing the sound ‘ow’</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1995777"/>
            <a:ext cx="9953017" cy="3643023"/>
          </a:xfrm>
        </p:spPr>
        <p:txBody>
          <a:bodyPr/>
          <a:lstStyle/>
          <a:p>
            <a:endParaRPr lang="en-GB" cap="none" dirty="0" smtClean="0"/>
          </a:p>
          <a:p>
            <a:r>
              <a:rPr lang="en-GB" cap="none" dirty="0" smtClean="0"/>
              <a:t>Tips on the correct pencil </a:t>
            </a:r>
            <a:r>
              <a:rPr lang="en-GB" cap="none" dirty="0" smtClean="0"/>
              <a:t>grip: we </a:t>
            </a:r>
            <a:r>
              <a:rPr lang="en-GB" cap="none" dirty="0" smtClean="0"/>
              <a:t>encourage children to ‘pinch and flick’ the pencil to make sure they are holding it correctly.  </a:t>
            </a:r>
          </a:p>
        </p:txBody>
      </p:sp>
      <p:pic>
        <p:nvPicPr>
          <p:cNvPr id="4" name="Picture 3"/>
          <p:cNvPicPr>
            <a:picLocks noChangeAspect="1"/>
          </p:cNvPicPr>
          <p:nvPr/>
        </p:nvPicPr>
        <p:blipFill>
          <a:blip r:embed="rId4"/>
          <a:stretch>
            <a:fillRect/>
          </a:stretch>
        </p:blipFill>
        <p:spPr>
          <a:xfrm>
            <a:off x="8602523" y="3817288"/>
            <a:ext cx="2143125" cy="167706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1252194"/>
      </p:ext>
    </p:extLst>
  </p:cSld>
  <p:clrMapOvr>
    <a:masterClrMapping/>
  </p:clrMapOvr>
  <mc:AlternateContent xmlns:mc="http://schemas.openxmlformats.org/markup-compatibility/2006" xmlns:p14="http://schemas.microsoft.com/office/powerpoint/2010/main">
    <mc:Choice Requires="p14">
      <p:transition spd="slow" p14:dur="2000" advTm="13806"/>
    </mc:Choice>
    <mc:Fallback xmlns="">
      <p:transition spd="slow" advTm="13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05232"/>
            <a:ext cx="8825658" cy="1121133"/>
          </a:xfrm>
        </p:spPr>
        <p:txBody>
          <a:bodyPr/>
          <a:lstStyle/>
          <a:p>
            <a:pPr algn="ctr"/>
            <a:r>
              <a:rPr lang="en-GB" dirty="0" smtClean="0">
                <a:latin typeface="Comic Sans MS" panose="030F0702030302020204" pitchFamily="66" charset="0"/>
              </a:rPr>
              <a:t>Writing the sound ‘ow’</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2329732"/>
            <a:ext cx="9929163" cy="3309068"/>
          </a:xfrm>
        </p:spPr>
        <p:txBody>
          <a:bodyPr/>
          <a:lstStyle/>
          <a:p>
            <a:pPr algn="ctr"/>
            <a:r>
              <a:rPr lang="en-GB" cap="none" dirty="0">
                <a:latin typeface="Comic Sans MS" panose="030F0702030302020204" pitchFamily="66" charset="0"/>
              </a:rPr>
              <a:t>F</a:t>
            </a:r>
            <a:r>
              <a:rPr lang="en-GB" cap="none" dirty="0" smtClean="0">
                <a:latin typeface="Comic Sans MS" panose="030F0702030302020204" pitchFamily="66" charset="0"/>
              </a:rPr>
              <a:t>irst practise writing the digraph ‘ow’.  Encourage your child to try and write it on lined paper.  The picture shows an example instructing you on how to correctly form the letter.    </a:t>
            </a:r>
          </a:p>
          <a:p>
            <a:endParaRPr lang="en-GB" dirty="0" smtClean="0"/>
          </a:p>
          <a:p>
            <a:r>
              <a:rPr lang="en-GB" dirty="0">
                <a:hlinkClick r:id="rId4"/>
              </a:rPr>
              <a:t>https://</a:t>
            </a:r>
            <a:r>
              <a:rPr lang="en-GB" dirty="0" smtClean="0">
                <a:hlinkClick r:id="rId4"/>
              </a:rPr>
              <a:t>www.youtube.com/watch?v=lo7GoK5bc8c</a:t>
            </a:r>
            <a:r>
              <a:rPr lang="en-GB" dirty="0" smtClean="0"/>
              <a:t> </a:t>
            </a:r>
            <a:endParaRPr lang="en-GB" dirty="0"/>
          </a:p>
          <a:p>
            <a:r>
              <a:rPr lang="en-GB" dirty="0">
                <a:hlinkClick r:id="rId5"/>
              </a:rPr>
              <a:t>https://www.youtube.com/watch?v=-</a:t>
            </a:r>
            <a:r>
              <a:rPr lang="en-GB" dirty="0" smtClean="0">
                <a:hlinkClick r:id="rId5"/>
              </a:rPr>
              <a:t>14_uIQXh34</a:t>
            </a:r>
            <a:r>
              <a:rPr lang="en-GB" dirty="0" smtClean="0"/>
              <a:t> </a:t>
            </a:r>
          </a:p>
          <a:p>
            <a:endParaRPr lang="en-GB" dirty="0"/>
          </a:p>
          <a:p>
            <a:r>
              <a:rPr lang="en-GB" sz="6000" cap="none" dirty="0">
                <a:latin typeface="Comic Sans MS" panose="030F0702030302020204" pitchFamily="66" charset="0"/>
              </a:rPr>
              <a:t> </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a:latin typeface="Comic Sans MS" panose="030F0702030302020204" pitchFamily="66" charset="0"/>
              </a:rPr>
              <a:t>	</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 </a:t>
            </a:r>
            <a:endParaRPr lang="en-GB" sz="6000" u="sng" cap="none" dirty="0">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7511205"/>
      </p:ext>
    </p:extLst>
  </p:cSld>
  <p:clrMapOvr>
    <a:masterClrMapping/>
  </p:clrMapOvr>
  <mc:AlternateContent xmlns:mc="http://schemas.openxmlformats.org/markup-compatibility/2006" xmlns:p14="http://schemas.microsoft.com/office/powerpoint/2010/main">
    <mc:Choice Requires="p14">
      <p:transition spd="slow" p14:dur="2000" advTm="50374"/>
    </mc:Choice>
    <mc:Fallback xmlns="">
      <p:transition spd="slow" advTm="50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05232"/>
            <a:ext cx="8825658" cy="1121133"/>
          </a:xfrm>
        </p:spPr>
        <p:txBody>
          <a:bodyPr/>
          <a:lstStyle/>
          <a:p>
            <a:pPr algn="ctr"/>
            <a:r>
              <a:rPr lang="en-GB" dirty="0" smtClean="0">
                <a:latin typeface="Comic Sans MS" panose="030F0702030302020204" pitchFamily="66" charset="0"/>
              </a:rPr>
              <a:t>Writing the words with ‘ow’ in the middle.</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2329732"/>
            <a:ext cx="9929163" cy="3309068"/>
          </a:xfrm>
        </p:spPr>
        <p:txBody>
          <a:bodyPr>
            <a:normAutofit lnSpcReduction="10000"/>
          </a:bodyPr>
          <a:lstStyle/>
          <a:p>
            <a:r>
              <a:rPr lang="en-GB" cap="none" dirty="0" smtClean="0"/>
              <a:t>Your child has done lots of new learning this morning!</a:t>
            </a:r>
          </a:p>
          <a:p>
            <a:r>
              <a:rPr lang="en-GB" cap="none" dirty="0" smtClean="0"/>
              <a:t>They have learnt a new digraph and the action to go with it and they have learnt the new tricky word ‘like’.</a:t>
            </a:r>
          </a:p>
          <a:p>
            <a:r>
              <a:rPr lang="en-GB" cap="none" dirty="0" smtClean="0"/>
              <a:t>However, </a:t>
            </a:r>
            <a:r>
              <a:rPr lang="en-GB" cap="none" dirty="0" smtClean="0"/>
              <a:t>if you have a really enthusiastic child they may want to write the words to match the pictures. Remember to encourage correct pencil grip and lower case letters.</a:t>
            </a:r>
          </a:p>
          <a:p>
            <a:r>
              <a:rPr lang="en-GB" cap="none" dirty="0" smtClean="0"/>
              <a:t>To finish off today’s learning your child might want to play ‘Phonics Pop.’ In this game they can </a:t>
            </a:r>
            <a:r>
              <a:rPr lang="en-GB" cap="none" dirty="0" smtClean="0"/>
              <a:t>practise </a:t>
            </a:r>
            <a:r>
              <a:rPr lang="en-GB" cap="none" dirty="0" smtClean="0"/>
              <a:t>spotting and popping the bubbles with sounds on. You can select which sounds to </a:t>
            </a:r>
            <a:r>
              <a:rPr lang="en-GB" cap="none" dirty="0" smtClean="0"/>
              <a:t>practise</a:t>
            </a:r>
            <a:r>
              <a:rPr lang="en-GB" cap="none" dirty="0" smtClean="0"/>
              <a:t>. Click on the link below.</a:t>
            </a:r>
          </a:p>
          <a:p>
            <a:r>
              <a:rPr lang="en-GB" cap="none" dirty="0">
                <a:hlinkClick r:id="rId4"/>
              </a:rPr>
              <a:t>https://</a:t>
            </a:r>
            <a:r>
              <a:rPr lang="en-GB" cap="none" dirty="0" smtClean="0">
                <a:hlinkClick r:id="rId4"/>
              </a:rPr>
              <a:t>www.ictgames.com/phonicsPop/index.html</a:t>
            </a:r>
            <a:r>
              <a:rPr lang="en-GB" cap="none" dirty="0" smtClean="0"/>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1458634"/>
      </p:ext>
    </p:extLst>
  </p:cSld>
  <p:clrMapOvr>
    <a:masterClrMapping/>
  </p:clrMapOvr>
  <mc:AlternateContent xmlns:mc="http://schemas.openxmlformats.org/markup-compatibility/2006" xmlns:p14="http://schemas.microsoft.com/office/powerpoint/2010/main">
    <mc:Choice Requires="p14">
      <p:transition spd="slow" p14:dur="2000" advTm="43937"/>
    </mc:Choice>
    <mc:Fallback xmlns="">
      <p:transition spd="slow" advTm="4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337188"/>
            <a:ext cx="8825658" cy="2290916"/>
          </a:xfrm>
        </p:spPr>
        <p:txBody>
          <a:bodyPr/>
          <a:lstStyle/>
          <a:p>
            <a:pPr algn="ctr"/>
            <a:r>
              <a:rPr lang="en-GB" sz="2400" dirty="0" smtClean="0">
                <a:latin typeface="Comic Sans MS" panose="030F0702030302020204" pitchFamily="66" charset="0"/>
              </a:rPr>
              <a:t>We have learnt lots of tricky words this </a:t>
            </a:r>
            <a:r>
              <a:rPr lang="en-GB" sz="2400" dirty="0" smtClean="0">
                <a:latin typeface="Comic Sans MS" panose="030F0702030302020204" pitchFamily="66" charset="0"/>
              </a:rPr>
              <a:t>week, </a:t>
            </a:r>
            <a:r>
              <a:rPr lang="en-GB" sz="2400" dirty="0" smtClean="0">
                <a:latin typeface="Comic Sans MS" panose="030F0702030302020204" pitchFamily="66" charset="0"/>
              </a:rPr>
              <a:t>so rather than going through the slides for them all, click on the link below and your child can play the tricky word truck game. The username is jan21 and the password is home. Click on phase 2 all HFW </a:t>
            </a:r>
            <a:r>
              <a:rPr lang="en-GB" sz="9600" dirty="0" smtClean="0">
                <a:latin typeface="Comic Sans MS" panose="030F0702030302020204" pitchFamily="66" charset="0"/>
              </a:rPr>
              <a:t/>
            </a:r>
            <a:br>
              <a:rPr lang="en-GB" sz="9600" dirty="0" smtClean="0">
                <a:latin typeface="Comic Sans MS" panose="030F0702030302020204" pitchFamily="66" charset="0"/>
              </a:rPr>
            </a:br>
            <a:r>
              <a:rPr lang="en-GB" sz="1800" dirty="0">
                <a:latin typeface="Comic Sans MS" panose="030F0702030302020204" pitchFamily="66" charset="0"/>
                <a:hlinkClick r:id="rId4"/>
              </a:rPr>
              <a:t>https://</a:t>
            </a:r>
            <a:r>
              <a:rPr lang="en-GB" sz="1800" dirty="0" smtClean="0">
                <a:latin typeface="Comic Sans MS" panose="030F0702030302020204" pitchFamily="66" charset="0"/>
                <a:hlinkClick r:id="rId4"/>
              </a:rPr>
              <a:t>www.phonicsplay.co.uk/resources/phase/3/tricky-word-trucks</a:t>
            </a:r>
            <a:r>
              <a:rPr lang="en-GB" sz="1800" dirty="0" smtClean="0">
                <a:latin typeface="Comic Sans MS" panose="030F0702030302020204" pitchFamily="66" charset="0"/>
              </a:rPr>
              <a:t> </a:t>
            </a:r>
            <a:endParaRPr lang="en-GB" sz="1800" dirty="0">
              <a:latin typeface="Comic Sans MS" panose="030F0702030302020204" pitchFamily="66" charset="0"/>
            </a:endParaRPr>
          </a:p>
        </p:txBody>
      </p:sp>
      <p:sp>
        <p:nvSpPr>
          <p:cNvPr id="3" name="Subtitle 2"/>
          <p:cNvSpPr>
            <a:spLocks noGrp="1"/>
          </p:cNvSpPr>
          <p:nvPr>
            <p:ph type="subTitle" idx="1"/>
          </p:nvPr>
        </p:nvSpPr>
        <p:spPr>
          <a:xfrm>
            <a:off x="2156820" y="6610847"/>
            <a:ext cx="8825658" cy="45719"/>
          </a:xfrm>
        </p:spPr>
        <p:txBody>
          <a:bodyPr>
            <a:normAutofit fontScale="25000" lnSpcReduction="20000"/>
          </a:bodyPr>
          <a:lstStyle/>
          <a:p>
            <a:endParaRPr lang="en-GB" dirty="0"/>
          </a:p>
        </p:txBody>
      </p:sp>
      <p:pic>
        <p:nvPicPr>
          <p:cNvPr id="5" name="Picture 4"/>
          <p:cNvPicPr>
            <a:picLocks noChangeAspect="1"/>
          </p:cNvPicPr>
          <p:nvPr/>
        </p:nvPicPr>
        <p:blipFill>
          <a:blip r:embed="rId5"/>
          <a:stretch>
            <a:fillRect/>
          </a:stretch>
        </p:blipFill>
        <p:spPr>
          <a:xfrm>
            <a:off x="3627756" y="3845054"/>
            <a:ext cx="3530127" cy="197687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1777173"/>
      </p:ext>
    </p:extLst>
  </p:cSld>
  <p:clrMapOvr>
    <a:masterClrMapping/>
  </p:clrMapOvr>
  <mc:AlternateContent xmlns:mc="http://schemas.openxmlformats.org/markup-compatibility/2006" xmlns:p14="http://schemas.microsoft.com/office/powerpoint/2010/main">
    <mc:Choice Requires="p14">
      <p:transition spd="slow" p14:dur="2000" advTm="19325"/>
    </mc:Choice>
    <mc:Fallback xmlns="">
      <p:transition spd="slow" advTm="19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4800" dirty="0" smtClean="0">
                <a:latin typeface="Comic Sans MS" panose="030F0702030302020204" pitchFamily="66" charset="0"/>
              </a:rPr>
              <a:t>New tricky words we have learnt.</a:t>
            </a:r>
            <a:br>
              <a:rPr lang="en-GB" sz="4800" dirty="0" smtClean="0">
                <a:latin typeface="Comic Sans MS" panose="030F0702030302020204" pitchFamily="66" charset="0"/>
              </a:rPr>
            </a:br>
            <a:r>
              <a:rPr lang="en-GB" sz="4800" dirty="0" smtClean="0">
                <a:latin typeface="Comic Sans MS" panose="030F0702030302020204" pitchFamily="66" charset="0"/>
              </a:rPr>
              <a:t> </a:t>
            </a:r>
            <a:r>
              <a:rPr lang="en-GB" sz="12000" dirty="0" smtClean="0">
                <a:latin typeface="Comic Sans MS" panose="030F0702030302020204" pitchFamily="66" charset="0"/>
              </a:rPr>
              <a:t>her</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3562368"/>
      </p:ext>
    </p:extLst>
  </p:cSld>
  <p:clrMapOvr>
    <a:masterClrMapping/>
  </p:clrMapOvr>
  <mc:AlternateContent xmlns:mc="http://schemas.openxmlformats.org/markup-compatibility/2006" xmlns:p14="http://schemas.microsoft.com/office/powerpoint/2010/main">
    <mc:Choice Requires="p14">
      <p:transition spd="slow" p14:dur="2000" advTm="6252"/>
    </mc:Choice>
    <mc:Fallback xmlns="">
      <p:transition spd="slow" advTm="6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was</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49034306"/>
      </p:ext>
    </p:extLst>
  </p:cSld>
  <p:clrMapOvr>
    <a:masterClrMapping/>
  </p:clrMapOvr>
  <mc:AlternateContent xmlns:mc="http://schemas.openxmlformats.org/markup-compatibility/2006" xmlns:p14="http://schemas.microsoft.com/office/powerpoint/2010/main">
    <mc:Choice Requires="p14">
      <p:transition spd="slow" p14:dur="2000" advTm="3368"/>
    </mc:Choice>
    <mc:Fallback xmlns="">
      <p:transition spd="slow" advTm="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m</a:t>
            </a:r>
            <a:r>
              <a:rPr lang="en-GB" sz="12000" dirty="0">
                <a:latin typeface="Comic Sans MS" panose="030F0702030302020204" pitchFamily="66" charset="0"/>
              </a:rPr>
              <a:t>y</a:t>
            </a: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88064331"/>
      </p:ext>
    </p:extLst>
  </p:cSld>
  <p:clrMapOvr>
    <a:masterClrMapping/>
  </p:clrMapOvr>
  <mc:AlternateContent xmlns:mc="http://schemas.openxmlformats.org/markup-compatibility/2006" xmlns:p14="http://schemas.microsoft.com/office/powerpoint/2010/main">
    <mc:Choice Requires="p14">
      <p:transition spd="slow" p14:dur="2000" advTm="3775"/>
    </mc:Choice>
    <mc:Fallback xmlns="">
      <p:transition spd="slow" advTm="3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they</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22902998"/>
      </p:ext>
    </p:extLst>
  </p:cSld>
  <p:clrMapOvr>
    <a:masterClrMapping/>
  </p:clrMapOvr>
  <mc:AlternateContent xmlns:mc="http://schemas.openxmlformats.org/markup-compatibility/2006" xmlns:p14="http://schemas.microsoft.com/office/powerpoint/2010/main">
    <mc:Choice Requires="p14">
      <p:transition spd="slow" p14:dur="2000" advTm="3513"/>
    </mc:Choice>
    <mc:Fallback xmlns="">
      <p:transition spd="slow" advTm="3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all</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4602803"/>
      </p:ext>
    </p:extLst>
  </p:cSld>
  <p:clrMapOvr>
    <a:masterClrMapping/>
  </p:clrMapOvr>
  <mc:AlternateContent xmlns:mc="http://schemas.openxmlformats.org/markup-compatibility/2006" xmlns:p14="http://schemas.microsoft.com/office/powerpoint/2010/main">
    <mc:Choice Requires="p14">
      <p:transition spd="slow" p14:dur="2000" advTm="3371"/>
    </mc:Choice>
    <mc:Fallback xmlns="">
      <p:transition spd="slow" advTm="3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are</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17335272"/>
      </p:ext>
    </p:extLst>
  </p:cSld>
  <p:clrMapOvr>
    <a:masterClrMapping/>
  </p:clrMapOvr>
  <mc:AlternateContent xmlns:mc="http://schemas.openxmlformats.org/markup-compatibility/2006" xmlns:p14="http://schemas.microsoft.com/office/powerpoint/2010/main">
    <mc:Choice Requires="p14">
      <p:transition spd="slow" p14:dur="2000" advTm="3571"/>
    </mc:Choice>
    <mc:Fallback xmlns="">
      <p:transition spd="slow" advTm="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7044A1C68BD4C94A30BCF35C50B21" ma:contentTypeVersion="6" ma:contentTypeDescription="Create a new document." ma:contentTypeScope="" ma:versionID="1b176be6737bea82aa036f5de0ec208a">
  <xsd:schema xmlns:xsd="http://www.w3.org/2001/XMLSchema" xmlns:xs="http://www.w3.org/2001/XMLSchema" xmlns:p="http://schemas.microsoft.com/office/2006/metadata/properties" xmlns:ns2="b56fac23-60d4-4943-8ef5-74c6083a7b6c" targetNamespace="http://schemas.microsoft.com/office/2006/metadata/properties" ma:root="true" ma:fieldsID="a849d26107bce6f199e44061d0f19b66" ns2:_="">
    <xsd:import namespace="b56fac23-60d4-4943-8ef5-74c6083a7b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fac23-60d4-4943-8ef5-74c6083a7b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42C9B9-B37B-43E7-AB7A-3115ACC38050}"/>
</file>

<file path=customXml/itemProps2.xml><?xml version="1.0" encoding="utf-8"?>
<ds:datastoreItem xmlns:ds="http://schemas.openxmlformats.org/officeDocument/2006/customXml" ds:itemID="{EA95E150-8B7F-4DA2-AE16-C7FDF3464DE9}"/>
</file>

<file path=customXml/itemProps3.xml><?xml version="1.0" encoding="utf-8"?>
<ds:datastoreItem xmlns:ds="http://schemas.openxmlformats.org/officeDocument/2006/customXml" ds:itemID="{EA7C0D55-3912-436A-8FBC-19E4AA41FA5B}"/>
</file>

<file path=docProps/app.xml><?xml version="1.0" encoding="utf-8"?>
<Properties xmlns="http://schemas.openxmlformats.org/officeDocument/2006/extended-properties" xmlns:vt="http://schemas.openxmlformats.org/officeDocument/2006/docPropsVTypes">
  <Template>TM02900722[[fn=Ion Boardroom]]</Template>
  <TotalTime>1020</TotalTime>
  <Words>514</Words>
  <Application>Microsoft Office PowerPoint</Application>
  <PresentationFormat>Widescreen</PresentationFormat>
  <Paragraphs>66</Paragraphs>
  <Slides>25</Slides>
  <Notes>0</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Century Gothic</vt:lpstr>
      <vt:lpstr>Comic Sans MS</vt:lpstr>
      <vt:lpstr>Wingdings 3</vt:lpstr>
      <vt:lpstr>Ion Boardroom</vt:lpstr>
      <vt:lpstr>Thursday 28th January</vt:lpstr>
      <vt:lpstr>Phonic Sounds</vt:lpstr>
      <vt:lpstr>We have learnt lots of tricky words this week, so rather than going through the slides for them all, click on the link below and your child can play the tricky word truck game. The username is jan21 and the password is home. Click on phase 2 all HFW  https://www.phonicsplay.co.uk/resources/phase/3/tricky-word-trucks </vt:lpstr>
      <vt:lpstr>New tricky words we have learnt.  her</vt:lpstr>
      <vt:lpstr>was</vt:lpstr>
      <vt:lpstr>my</vt:lpstr>
      <vt:lpstr>they</vt:lpstr>
      <vt:lpstr>all</vt:lpstr>
      <vt:lpstr>are</vt:lpstr>
      <vt:lpstr>said</vt:lpstr>
      <vt:lpstr>have</vt:lpstr>
      <vt:lpstr>New tricky word!</vt:lpstr>
      <vt:lpstr>Recap phase 2 sounds.</vt:lpstr>
      <vt:lpstr>Recap new sounds</vt:lpstr>
      <vt:lpstr>Recap new sounds</vt:lpstr>
      <vt:lpstr>Recap new sounds</vt:lpstr>
      <vt:lpstr>Today’s new sound</vt:lpstr>
      <vt:lpstr>Making Words</vt:lpstr>
      <vt:lpstr>Say the word and sound the word</vt:lpstr>
      <vt:lpstr>Say the word and sound the word</vt:lpstr>
      <vt:lpstr>Say the word and sound the word</vt:lpstr>
      <vt:lpstr>Lets make the words!</vt:lpstr>
      <vt:lpstr>Writing the sound ‘ow’</vt:lpstr>
      <vt:lpstr>Writing the sound ‘ow’</vt:lpstr>
      <vt:lpstr>Writing the words with ‘ow’ in the middle.</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6th January</dc:title>
  <dc:creator>Heather MacNeil</dc:creator>
  <cp:lastModifiedBy>Paula Candish</cp:lastModifiedBy>
  <cp:revision>91</cp:revision>
  <dcterms:created xsi:type="dcterms:W3CDTF">2021-01-05T10:57:21Z</dcterms:created>
  <dcterms:modified xsi:type="dcterms:W3CDTF">2021-01-27T15:01:38Z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0x010100E607044A1C68BD4C94A30BCF35C50B21</vt:lpwstr>
  </property>
</Properties>
</file>