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21.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7.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80" r:id="rId5"/>
    <p:sldId id="293" r:id="rId6"/>
    <p:sldId id="295" r:id="rId7"/>
    <p:sldId id="296" r:id="rId8"/>
    <p:sldId id="274" r:id="rId9"/>
    <p:sldId id="281" r:id="rId10"/>
    <p:sldId id="289" r:id="rId11"/>
    <p:sldId id="290" r:id="rId12"/>
    <p:sldId id="292" r:id="rId13"/>
    <p:sldId id="287" r:id="rId14"/>
    <p:sldId id="265" r:id="rId15"/>
    <p:sldId id="266" r:id="rId16"/>
    <p:sldId id="268" r:id="rId17"/>
    <p:sldId id="294" r:id="rId18"/>
    <p:sldId id="276" r:id="rId19"/>
    <p:sldId id="270" r:id="rId20"/>
    <p:sldId id="271" r:id="rId21"/>
    <p:sldId id="277"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132" autoAdjust="0"/>
    <p:restoredTop sz="94660"/>
  </p:normalViewPr>
  <p:slideViewPr>
    <p:cSldViewPr snapToGrid="0">
      <p:cViewPr>
        <p:scale>
          <a:sx n="73" d="100"/>
          <a:sy n="73" d="100"/>
        </p:scale>
        <p:origin x="283"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1/28/2021</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1/28/2021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1/28/2021</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1/28/2021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1/28/2021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1/28/2021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1/28/2021</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hyperlink" Target="https://www.youtube.com/watch?v=dLReNTmMkKA"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hyperlink" Target="https://www.youtube.com/watch?v=-14_uIQXh34" TargetMode="External"/><Relationship Id="rId4" Type="http://schemas.openxmlformats.org/officeDocument/2006/relationships/hyperlink" Target="https://www.youtube.com/watch?v=lo7GoK5bc8c"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hyperlink" Target="https://www.phonicsplay.co.uk/resources/phase/3/buried-treasure"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hyperlink" Target="https://www.youtube.com/watch?v=R087lYrRpgY"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hyperlink" Target="https://www.phonicsplay.co.uk/resources/phase/3/flashcards-speed-trial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89329"/>
            <a:ext cx="8825658" cy="842838"/>
          </a:xfrm>
        </p:spPr>
        <p:txBody>
          <a:bodyPr/>
          <a:lstStyle/>
          <a:p>
            <a:pPr algn="ctr"/>
            <a:r>
              <a:rPr lang="en-GB" sz="3200" dirty="0" smtClean="0">
                <a:latin typeface="Comic Sans MS" panose="030F0702030302020204" pitchFamily="66" charset="0"/>
              </a:rPr>
              <a:t>Friday 29</a:t>
            </a:r>
            <a:r>
              <a:rPr lang="en-GB" sz="3200" baseline="30000" dirty="0" smtClean="0">
                <a:latin typeface="Comic Sans MS" panose="030F0702030302020204" pitchFamily="66" charset="0"/>
              </a:rPr>
              <a:t>th</a:t>
            </a:r>
            <a:r>
              <a:rPr lang="en-GB" sz="3200" dirty="0" smtClean="0">
                <a:latin typeface="Comic Sans MS" panose="030F0702030302020204" pitchFamily="66" charset="0"/>
              </a:rPr>
              <a:t> January</a:t>
            </a:r>
            <a:endParaRPr lang="en-GB" sz="3200" dirty="0">
              <a:latin typeface="Comic Sans MS" panose="030F0702030302020204" pitchFamily="66" charset="0"/>
            </a:endParaRPr>
          </a:p>
        </p:txBody>
      </p:sp>
      <p:sp>
        <p:nvSpPr>
          <p:cNvPr id="3" name="Subtitle 2"/>
          <p:cNvSpPr>
            <a:spLocks noGrp="1"/>
          </p:cNvSpPr>
          <p:nvPr>
            <p:ph type="subTitle" idx="1"/>
          </p:nvPr>
        </p:nvSpPr>
        <p:spPr>
          <a:xfrm>
            <a:off x="1154955" y="2258170"/>
            <a:ext cx="8825658" cy="3380630"/>
          </a:xfrm>
        </p:spPr>
        <p:txBody>
          <a:bodyPr>
            <a:normAutofit/>
          </a:bodyPr>
          <a:lstStyle/>
          <a:p>
            <a:pPr algn="ctr"/>
            <a:r>
              <a:rPr lang="en-GB" sz="4800" cap="none" dirty="0" smtClean="0"/>
              <a:t>Phonics</a:t>
            </a:r>
          </a:p>
          <a:p>
            <a:pPr algn="ctr"/>
            <a:endParaRPr lang="en-GB" sz="4800" cap="none" dirty="0"/>
          </a:p>
        </p:txBody>
      </p:sp>
      <p:pic>
        <p:nvPicPr>
          <p:cNvPr id="4" name="Picture 3"/>
          <p:cNvPicPr>
            <a:picLocks noChangeAspect="1"/>
          </p:cNvPicPr>
          <p:nvPr/>
        </p:nvPicPr>
        <p:blipFill>
          <a:blip r:embed="rId4"/>
          <a:stretch>
            <a:fillRect/>
          </a:stretch>
        </p:blipFill>
        <p:spPr>
          <a:xfrm>
            <a:off x="3586038" y="3450866"/>
            <a:ext cx="4373218" cy="218793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53085843"/>
      </p:ext>
    </p:extLst>
  </p:cSld>
  <p:clrMapOvr>
    <a:masterClrMapping/>
  </p:clrMapOvr>
  <mc:AlternateContent xmlns:mc="http://schemas.openxmlformats.org/markup-compatibility/2006" xmlns:p14="http://schemas.microsoft.com/office/powerpoint/2010/main">
    <mc:Choice Requires="p14">
      <p:transition spd="slow" p14:dur="2000" advTm="11290"/>
    </mc:Choice>
    <mc:Fallback xmlns="">
      <p:transition spd="slow" advTm="11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465992"/>
            <a:ext cx="8825658" cy="1055077"/>
          </a:xfrm>
        </p:spPr>
        <p:txBody>
          <a:bodyPr/>
          <a:lstStyle/>
          <a:p>
            <a:pPr algn="ctr"/>
            <a:r>
              <a:rPr lang="en-GB" sz="6000" dirty="0" smtClean="0">
                <a:latin typeface="Comic Sans MS" panose="030F0702030302020204" pitchFamily="66" charset="0"/>
              </a:rPr>
              <a:t>Recap new sounds</a:t>
            </a:r>
            <a:endParaRPr lang="en-GB" sz="6000" dirty="0">
              <a:latin typeface="Comic Sans MS" panose="030F0702030302020204" pitchFamily="66" charset="0"/>
            </a:endParaRPr>
          </a:p>
        </p:txBody>
      </p:sp>
      <p:sp>
        <p:nvSpPr>
          <p:cNvPr id="3" name="Subtitle 2"/>
          <p:cNvSpPr>
            <a:spLocks noGrp="1"/>
          </p:cNvSpPr>
          <p:nvPr>
            <p:ph type="subTitle" idx="1"/>
          </p:nvPr>
        </p:nvSpPr>
        <p:spPr>
          <a:xfrm>
            <a:off x="1154954" y="1665164"/>
            <a:ext cx="10398137" cy="4481195"/>
          </a:xfrm>
        </p:spPr>
        <p:txBody>
          <a:bodyPr>
            <a:normAutofit/>
          </a:bodyPr>
          <a:lstStyle/>
          <a:p>
            <a:pPr algn="ctr"/>
            <a:r>
              <a:rPr lang="en-GB" sz="2800" cap="none" dirty="0" smtClean="0"/>
              <a:t>     </a:t>
            </a:r>
            <a:endParaRPr lang="en-GB" sz="2800" cap="none" dirty="0"/>
          </a:p>
        </p:txBody>
      </p:sp>
      <p:sp>
        <p:nvSpPr>
          <p:cNvPr id="4" name="TextBox 3"/>
          <p:cNvSpPr txBox="1"/>
          <p:nvPr/>
        </p:nvSpPr>
        <p:spPr>
          <a:xfrm>
            <a:off x="1154954" y="2184620"/>
            <a:ext cx="9979742"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7200" b="0" i="0" u="sng" strike="noStrike" kern="1200" cap="none" spc="0" normalizeH="0" baseline="0" noProof="0" dirty="0" err="1">
                <a:ln>
                  <a:noFill/>
                </a:ln>
                <a:solidFill>
                  <a:prstClr val="white"/>
                </a:solidFill>
                <a:effectLst/>
                <a:uLnTx/>
                <a:uFillTx/>
                <a:latin typeface="Comic Sans MS" panose="030F0702030302020204" pitchFamily="66" charset="0"/>
                <a:ea typeface="+mn-ea"/>
                <a:cs typeface="+mn-cs"/>
              </a:rPr>
              <a:t>c</a:t>
            </a:r>
            <a:r>
              <a:rPr kumimoji="0" lang="en-GB" sz="7200" b="0" i="0" u="sng" strike="noStrike" kern="1200" cap="none" spc="0" normalizeH="0" baseline="0" noProof="0" dirty="0" err="1" smtClean="0">
                <a:ln>
                  <a:noFill/>
                </a:ln>
                <a:solidFill>
                  <a:prstClr val="white"/>
                </a:solidFill>
                <a:effectLst/>
                <a:uLnTx/>
                <a:uFillTx/>
                <a:latin typeface="Comic Sans MS" panose="030F0702030302020204" pitchFamily="66" charset="0"/>
                <a:ea typeface="+mn-ea"/>
                <a:cs typeface="+mn-cs"/>
              </a:rPr>
              <a:t>h</a:t>
            </a:r>
            <a:r>
              <a:rPr kumimoji="0" lang="en-GB" sz="7200" b="0" i="0" u="none" strike="noStrike" kern="1200" cap="none" spc="0" normalizeH="0" baseline="0" noProof="0" dirty="0" smtClean="0">
                <a:ln>
                  <a:noFill/>
                </a:ln>
                <a:solidFill>
                  <a:prstClr val="white"/>
                </a:solidFill>
                <a:effectLst/>
                <a:uLnTx/>
                <a:uFillTx/>
                <a:latin typeface="Comic Sans MS" panose="030F0702030302020204" pitchFamily="66" charset="0"/>
                <a:ea typeface="+mn-ea"/>
                <a:cs typeface="+mn-cs"/>
              </a:rPr>
              <a:t>    </a:t>
            </a:r>
            <a:r>
              <a:rPr kumimoji="0" lang="en-GB" sz="7200" b="0" i="0" u="sng" strike="noStrike" kern="1200" cap="none" spc="0" normalizeH="0" baseline="0" noProof="0" dirty="0" err="1" smtClean="0">
                <a:ln>
                  <a:noFill/>
                </a:ln>
                <a:solidFill>
                  <a:prstClr val="white"/>
                </a:solidFill>
                <a:effectLst/>
                <a:uLnTx/>
                <a:uFillTx/>
                <a:latin typeface="Comic Sans MS" panose="030F0702030302020204" pitchFamily="66" charset="0"/>
                <a:ea typeface="+mn-ea"/>
                <a:cs typeface="+mn-cs"/>
              </a:rPr>
              <a:t>sh</a:t>
            </a:r>
            <a:r>
              <a:rPr kumimoji="0" lang="en-GB" sz="7200" b="0" i="0" u="none" strike="noStrike" kern="1200" cap="none" spc="0" normalizeH="0" baseline="0" noProof="0" dirty="0" smtClean="0">
                <a:ln>
                  <a:noFill/>
                </a:ln>
                <a:solidFill>
                  <a:prstClr val="white"/>
                </a:solidFill>
                <a:effectLst/>
                <a:uLnTx/>
                <a:uFillTx/>
                <a:latin typeface="Comic Sans MS" panose="030F0702030302020204" pitchFamily="66" charset="0"/>
                <a:ea typeface="+mn-ea"/>
                <a:cs typeface="+mn-cs"/>
              </a:rPr>
              <a:t>    </a:t>
            </a:r>
            <a:r>
              <a:rPr kumimoji="0" lang="en-GB" sz="7200" b="0" i="0" u="sng" strike="noStrike" kern="1200" cap="none" spc="0" normalizeH="0" baseline="0" noProof="0" dirty="0" err="1" smtClean="0">
                <a:ln>
                  <a:noFill/>
                </a:ln>
                <a:solidFill>
                  <a:prstClr val="white"/>
                </a:solidFill>
                <a:effectLst/>
                <a:uLnTx/>
                <a:uFillTx/>
                <a:latin typeface="Comic Sans MS" panose="030F0702030302020204" pitchFamily="66" charset="0"/>
                <a:ea typeface="+mn-ea"/>
                <a:cs typeface="+mn-cs"/>
              </a:rPr>
              <a:t>th</a:t>
            </a:r>
            <a:r>
              <a:rPr kumimoji="0" lang="en-GB" sz="7200" b="0" i="0" u="none" strike="noStrike" kern="1200" cap="none" spc="0" normalizeH="0" baseline="0" noProof="0" dirty="0" smtClean="0">
                <a:ln>
                  <a:noFill/>
                </a:ln>
                <a:solidFill>
                  <a:prstClr val="white"/>
                </a:solidFill>
                <a:effectLst/>
                <a:uLnTx/>
                <a:uFillTx/>
                <a:latin typeface="Comic Sans MS" panose="030F0702030302020204" pitchFamily="66" charset="0"/>
                <a:ea typeface="+mn-ea"/>
                <a:cs typeface="+mn-cs"/>
              </a:rPr>
              <a:t>    </a:t>
            </a:r>
            <a:r>
              <a:rPr kumimoji="0" lang="en-GB" sz="7200" b="0" i="0" u="sng" strike="noStrike" kern="1200" cap="none" spc="0" normalizeH="0" baseline="0" noProof="0" dirty="0" smtClean="0">
                <a:ln>
                  <a:noFill/>
                </a:ln>
                <a:solidFill>
                  <a:prstClr val="white"/>
                </a:solidFill>
                <a:effectLst/>
                <a:uLnTx/>
                <a:uFillTx/>
                <a:latin typeface="Comic Sans MS" panose="030F0702030302020204" pitchFamily="66" charset="0"/>
                <a:ea typeface="+mn-ea"/>
                <a:cs typeface="+mn-cs"/>
              </a:rPr>
              <a:t>ng</a:t>
            </a:r>
            <a:r>
              <a:rPr kumimoji="0" lang="en-GB" sz="7200" b="0" i="0" u="none" strike="noStrike" kern="1200" cap="none" spc="0" normalizeH="0" baseline="0" noProof="0" dirty="0" smtClean="0">
                <a:ln>
                  <a:noFill/>
                </a:ln>
                <a:solidFill>
                  <a:prstClr val="white"/>
                </a:solidFill>
                <a:effectLst/>
                <a:uLnTx/>
                <a:uFillTx/>
                <a:latin typeface="Comic Sans MS" panose="030F0702030302020204" pitchFamily="66" charset="0"/>
                <a:ea typeface="+mn-ea"/>
                <a:cs typeface="+mn-cs"/>
              </a:rPr>
              <a:t>    </a:t>
            </a:r>
            <a:r>
              <a:rPr kumimoji="0" lang="en-GB" sz="7200" b="0" i="0" u="sng" strike="noStrike" kern="1200" cap="none" spc="0" normalizeH="0" baseline="0" noProof="0" dirty="0" err="1" smtClean="0">
                <a:ln>
                  <a:noFill/>
                </a:ln>
                <a:solidFill>
                  <a:prstClr val="white"/>
                </a:solidFill>
                <a:effectLst/>
                <a:uLnTx/>
                <a:uFillTx/>
                <a:latin typeface="Comic Sans MS" panose="030F0702030302020204" pitchFamily="66" charset="0"/>
                <a:ea typeface="+mn-ea"/>
                <a:cs typeface="+mn-cs"/>
              </a:rPr>
              <a:t>ai</a:t>
            </a:r>
            <a:endParaRPr kumimoji="0" lang="en-GB" sz="7200" b="0" i="0" u="sng" strike="noStrike" kern="1200" cap="none" spc="0" normalizeH="0" baseline="0" noProof="0" dirty="0" smtClean="0">
              <a:ln>
                <a:noFill/>
              </a:ln>
              <a:solidFill>
                <a:prstClr val="white"/>
              </a:solidFill>
              <a:effectLst/>
              <a:uLnTx/>
              <a:uFillTx/>
              <a:latin typeface="Comic Sans MS" panose="030F0702030302020204" pitchFamily="66" charset="0"/>
              <a:ea typeface="+mn-ea"/>
              <a:cs typeface="+mn-cs"/>
            </a:endParaRPr>
          </a:p>
        </p:txBody>
      </p:sp>
      <p:pic>
        <p:nvPicPr>
          <p:cNvPr id="6" name="Picture 5"/>
          <p:cNvPicPr>
            <a:picLocks noChangeAspect="1"/>
          </p:cNvPicPr>
          <p:nvPr/>
        </p:nvPicPr>
        <p:blipFill>
          <a:blip r:embed="rId4"/>
          <a:stretch>
            <a:fillRect/>
          </a:stretch>
        </p:blipFill>
        <p:spPr>
          <a:xfrm>
            <a:off x="1740877" y="3737350"/>
            <a:ext cx="1090246" cy="922573"/>
          </a:xfrm>
          <a:prstGeom prst="rect">
            <a:avLst/>
          </a:prstGeom>
        </p:spPr>
      </p:pic>
      <p:pic>
        <p:nvPicPr>
          <p:cNvPr id="10" name="Picture 9"/>
          <p:cNvPicPr>
            <a:picLocks noChangeAspect="1"/>
          </p:cNvPicPr>
          <p:nvPr/>
        </p:nvPicPr>
        <p:blipFill>
          <a:blip r:embed="rId5"/>
          <a:stretch>
            <a:fillRect/>
          </a:stretch>
        </p:blipFill>
        <p:spPr>
          <a:xfrm>
            <a:off x="5804502" y="3735997"/>
            <a:ext cx="1099039" cy="923925"/>
          </a:xfrm>
          <a:prstGeom prst="rect">
            <a:avLst/>
          </a:prstGeom>
        </p:spPr>
      </p:pic>
      <p:pic>
        <p:nvPicPr>
          <p:cNvPr id="11" name="Picture 10"/>
          <p:cNvPicPr>
            <a:picLocks noChangeAspect="1"/>
          </p:cNvPicPr>
          <p:nvPr/>
        </p:nvPicPr>
        <p:blipFill>
          <a:blip r:embed="rId6"/>
          <a:stretch>
            <a:fillRect/>
          </a:stretch>
        </p:blipFill>
        <p:spPr>
          <a:xfrm>
            <a:off x="7828309" y="3735997"/>
            <a:ext cx="1099038" cy="923925"/>
          </a:xfrm>
          <a:prstGeom prst="rect">
            <a:avLst/>
          </a:prstGeom>
        </p:spPr>
      </p:pic>
      <p:pic>
        <p:nvPicPr>
          <p:cNvPr id="12" name="Picture 11"/>
          <p:cNvPicPr>
            <a:picLocks noChangeAspect="1"/>
          </p:cNvPicPr>
          <p:nvPr/>
        </p:nvPicPr>
        <p:blipFill>
          <a:blip r:embed="rId7"/>
          <a:stretch>
            <a:fillRect/>
          </a:stretch>
        </p:blipFill>
        <p:spPr>
          <a:xfrm>
            <a:off x="9852116" y="3735997"/>
            <a:ext cx="1059138" cy="923925"/>
          </a:xfrm>
          <a:prstGeom prst="rect">
            <a:avLst/>
          </a:prstGeom>
        </p:spPr>
      </p:pic>
      <p:pic>
        <p:nvPicPr>
          <p:cNvPr id="13" name="Picture 12"/>
          <p:cNvPicPr>
            <a:picLocks noChangeAspect="1"/>
          </p:cNvPicPr>
          <p:nvPr/>
        </p:nvPicPr>
        <p:blipFill>
          <a:blip r:embed="rId8"/>
          <a:stretch>
            <a:fillRect/>
          </a:stretch>
        </p:blipFill>
        <p:spPr>
          <a:xfrm>
            <a:off x="3639671" y="3735997"/>
            <a:ext cx="1138517" cy="92392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75730673"/>
      </p:ext>
    </p:extLst>
  </p:cSld>
  <p:clrMapOvr>
    <a:masterClrMapping/>
  </p:clrMapOvr>
  <mc:AlternateContent xmlns:mc="http://schemas.openxmlformats.org/markup-compatibility/2006" xmlns:p14="http://schemas.microsoft.com/office/powerpoint/2010/main">
    <mc:Choice Requires="p14">
      <p:transition spd="slow" p14:dur="2000" advTm="31926"/>
    </mc:Choice>
    <mc:Fallback xmlns="">
      <p:transition spd="slow" advTm="31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465992"/>
            <a:ext cx="8825658" cy="1055077"/>
          </a:xfrm>
        </p:spPr>
        <p:txBody>
          <a:bodyPr/>
          <a:lstStyle/>
          <a:p>
            <a:pPr algn="ctr"/>
            <a:r>
              <a:rPr lang="en-GB" sz="6000" dirty="0" smtClean="0">
                <a:latin typeface="Comic Sans MS" panose="030F0702030302020204" pitchFamily="66" charset="0"/>
              </a:rPr>
              <a:t>Recap new sounds</a:t>
            </a:r>
            <a:endParaRPr lang="en-GB" sz="6000" dirty="0">
              <a:latin typeface="Comic Sans MS" panose="030F0702030302020204" pitchFamily="66" charset="0"/>
            </a:endParaRPr>
          </a:p>
        </p:txBody>
      </p:sp>
      <p:sp>
        <p:nvSpPr>
          <p:cNvPr id="3" name="Subtitle 2"/>
          <p:cNvSpPr>
            <a:spLocks noGrp="1"/>
          </p:cNvSpPr>
          <p:nvPr>
            <p:ph type="subTitle" idx="1"/>
          </p:nvPr>
        </p:nvSpPr>
        <p:spPr>
          <a:xfrm>
            <a:off x="1154954" y="1665164"/>
            <a:ext cx="10398137" cy="4481195"/>
          </a:xfrm>
        </p:spPr>
        <p:txBody>
          <a:bodyPr>
            <a:normAutofit/>
          </a:bodyPr>
          <a:lstStyle/>
          <a:p>
            <a:pPr algn="ctr"/>
            <a:r>
              <a:rPr lang="en-GB" sz="2800" cap="none" dirty="0" smtClean="0"/>
              <a:t>     </a:t>
            </a:r>
            <a:endParaRPr lang="en-GB" sz="2800" cap="none" dirty="0"/>
          </a:p>
        </p:txBody>
      </p:sp>
      <p:pic>
        <p:nvPicPr>
          <p:cNvPr id="5" name="Picture 4"/>
          <p:cNvPicPr>
            <a:picLocks noChangeAspect="1"/>
          </p:cNvPicPr>
          <p:nvPr/>
        </p:nvPicPr>
        <p:blipFill>
          <a:blip r:embed="rId4"/>
          <a:stretch>
            <a:fillRect/>
          </a:stretch>
        </p:blipFill>
        <p:spPr>
          <a:xfrm>
            <a:off x="875070" y="674094"/>
            <a:ext cx="10678021" cy="5472265"/>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25805410"/>
      </p:ext>
    </p:extLst>
  </p:cSld>
  <p:clrMapOvr>
    <a:masterClrMapping/>
  </p:clrMapOvr>
  <mc:AlternateContent xmlns:mc="http://schemas.openxmlformats.org/markup-compatibility/2006" xmlns:p14="http://schemas.microsoft.com/office/powerpoint/2010/main">
    <mc:Choice Requires="p14">
      <p:transition spd="slow" p14:dur="2000" advTm="28953"/>
    </mc:Choice>
    <mc:Fallback xmlns="">
      <p:transition spd="slow" advTm="28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465992"/>
            <a:ext cx="8825658" cy="1055077"/>
          </a:xfrm>
        </p:spPr>
        <p:txBody>
          <a:bodyPr/>
          <a:lstStyle/>
          <a:p>
            <a:pPr algn="ctr"/>
            <a:r>
              <a:rPr lang="en-GB" sz="6000" dirty="0" smtClean="0">
                <a:latin typeface="Comic Sans MS" panose="030F0702030302020204" pitchFamily="66" charset="0"/>
              </a:rPr>
              <a:t>Recap new sounds</a:t>
            </a:r>
            <a:endParaRPr lang="en-GB" sz="6000" dirty="0">
              <a:latin typeface="Comic Sans MS" panose="030F0702030302020204" pitchFamily="66" charset="0"/>
            </a:endParaRPr>
          </a:p>
        </p:txBody>
      </p:sp>
      <p:sp>
        <p:nvSpPr>
          <p:cNvPr id="3" name="Subtitle 2"/>
          <p:cNvSpPr>
            <a:spLocks noGrp="1"/>
          </p:cNvSpPr>
          <p:nvPr>
            <p:ph type="subTitle" idx="1"/>
          </p:nvPr>
        </p:nvSpPr>
        <p:spPr>
          <a:xfrm>
            <a:off x="1154954" y="1665164"/>
            <a:ext cx="10398137" cy="4481195"/>
          </a:xfrm>
        </p:spPr>
        <p:txBody>
          <a:bodyPr>
            <a:normAutofit/>
          </a:bodyPr>
          <a:lstStyle/>
          <a:p>
            <a:pPr algn="ctr"/>
            <a:r>
              <a:rPr lang="en-GB" sz="2800" cap="none" dirty="0" smtClean="0"/>
              <a:t>     </a:t>
            </a:r>
            <a:endParaRPr lang="en-GB" sz="2800" cap="none" dirty="0"/>
          </a:p>
        </p:txBody>
      </p:sp>
      <p:pic>
        <p:nvPicPr>
          <p:cNvPr id="8" name="Picture 7"/>
          <p:cNvPicPr>
            <a:picLocks noChangeAspect="1"/>
          </p:cNvPicPr>
          <p:nvPr/>
        </p:nvPicPr>
        <p:blipFill rotWithShape="1">
          <a:blip r:embed="rId4"/>
          <a:srcRect l="11615" t="5029" r="5115"/>
          <a:stretch/>
        </p:blipFill>
        <p:spPr>
          <a:xfrm>
            <a:off x="1154954" y="3578941"/>
            <a:ext cx="1467923" cy="1339543"/>
          </a:xfrm>
          <a:prstGeom prst="rect">
            <a:avLst/>
          </a:prstGeom>
        </p:spPr>
      </p:pic>
      <p:sp>
        <p:nvSpPr>
          <p:cNvPr id="9" name="TextBox 8"/>
          <p:cNvSpPr txBox="1"/>
          <p:nvPr/>
        </p:nvSpPr>
        <p:spPr>
          <a:xfrm>
            <a:off x="1052052" y="2389239"/>
            <a:ext cx="1425677" cy="1015663"/>
          </a:xfrm>
          <a:prstGeom prst="rect">
            <a:avLst/>
          </a:prstGeom>
          <a:noFill/>
        </p:spPr>
        <p:txBody>
          <a:bodyPr wrap="square" rtlCol="0">
            <a:spAutoFit/>
          </a:bodyPr>
          <a:lstStyle/>
          <a:p>
            <a:pPr algn="ctr"/>
            <a:r>
              <a:rPr lang="en-GB" sz="6000" u="sng" dirty="0" err="1" smtClean="0">
                <a:solidFill>
                  <a:schemeClr val="bg1"/>
                </a:solidFill>
                <a:latin typeface="Comic Sans MS" panose="030F0702030302020204" pitchFamily="66" charset="0"/>
              </a:rPr>
              <a:t>ar</a:t>
            </a:r>
            <a:endParaRPr lang="en-GB" sz="6000" u="sng" dirty="0">
              <a:solidFill>
                <a:schemeClr val="bg1"/>
              </a:solidFill>
              <a:latin typeface="Comic Sans MS" panose="030F0702030302020204" pitchFamily="66" charset="0"/>
            </a:endParaRPr>
          </a:p>
        </p:txBody>
      </p:sp>
      <p:pic>
        <p:nvPicPr>
          <p:cNvPr id="5" name="Picture 4"/>
          <p:cNvPicPr>
            <a:picLocks noChangeAspect="1"/>
          </p:cNvPicPr>
          <p:nvPr/>
        </p:nvPicPr>
        <p:blipFill>
          <a:blip r:embed="rId5"/>
          <a:stretch>
            <a:fillRect/>
          </a:stretch>
        </p:blipFill>
        <p:spPr>
          <a:xfrm>
            <a:off x="3019719" y="3627655"/>
            <a:ext cx="1546131" cy="1163426"/>
          </a:xfrm>
          <a:prstGeom prst="rect">
            <a:avLst/>
          </a:prstGeom>
        </p:spPr>
      </p:pic>
      <p:sp>
        <p:nvSpPr>
          <p:cNvPr id="6" name="TextBox 5"/>
          <p:cNvSpPr txBox="1"/>
          <p:nvPr/>
        </p:nvSpPr>
        <p:spPr>
          <a:xfrm>
            <a:off x="2966875" y="2467897"/>
            <a:ext cx="1664119" cy="1015663"/>
          </a:xfrm>
          <a:prstGeom prst="rect">
            <a:avLst/>
          </a:prstGeom>
          <a:noFill/>
        </p:spPr>
        <p:txBody>
          <a:bodyPr wrap="square" rtlCol="0">
            <a:spAutoFit/>
          </a:bodyPr>
          <a:lstStyle/>
          <a:p>
            <a:pPr algn="ctr"/>
            <a:r>
              <a:rPr lang="en-GB" sz="6000" u="sng" dirty="0" smtClean="0">
                <a:solidFill>
                  <a:schemeClr val="bg1"/>
                </a:solidFill>
                <a:latin typeface="Comic Sans MS" panose="030F0702030302020204" pitchFamily="66" charset="0"/>
              </a:rPr>
              <a:t>or</a:t>
            </a:r>
            <a:endParaRPr lang="en-GB" sz="6000" u="sng" dirty="0">
              <a:solidFill>
                <a:schemeClr val="bg1"/>
              </a:solidFill>
              <a:latin typeface="Comic Sans MS" panose="030F0702030302020204" pitchFamily="66" charset="0"/>
            </a:endParaRPr>
          </a:p>
        </p:txBody>
      </p:sp>
      <p:pic>
        <p:nvPicPr>
          <p:cNvPr id="4" name="Picture 3"/>
          <p:cNvPicPr>
            <a:picLocks noChangeAspect="1"/>
          </p:cNvPicPr>
          <p:nvPr/>
        </p:nvPicPr>
        <p:blipFill>
          <a:blip r:embed="rId6"/>
          <a:stretch>
            <a:fillRect/>
          </a:stretch>
        </p:blipFill>
        <p:spPr>
          <a:xfrm>
            <a:off x="4962692" y="3578941"/>
            <a:ext cx="1751170" cy="1212140"/>
          </a:xfrm>
          <a:prstGeom prst="rect">
            <a:avLst/>
          </a:prstGeom>
        </p:spPr>
      </p:pic>
      <p:sp>
        <p:nvSpPr>
          <p:cNvPr id="10" name="TextBox 9"/>
          <p:cNvSpPr txBox="1"/>
          <p:nvPr/>
        </p:nvSpPr>
        <p:spPr>
          <a:xfrm>
            <a:off x="4962692" y="2389238"/>
            <a:ext cx="1664119" cy="1015663"/>
          </a:xfrm>
          <a:prstGeom prst="rect">
            <a:avLst/>
          </a:prstGeom>
          <a:noFill/>
        </p:spPr>
        <p:txBody>
          <a:bodyPr wrap="square" rtlCol="0">
            <a:spAutoFit/>
          </a:bodyPr>
          <a:lstStyle/>
          <a:p>
            <a:pPr algn="ctr"/>
            <a:r>
              <a:rPr lang="en-GB" sz="6000" u="sng" dirty="0" err="1">
                <a:solidFill>
                  <a:schemeClr val="bg1"/>
                </a:solidFill>
                <a:latin typeface="Comic Sans MS" panose="030F0702030302020204" pitchFamily="66" charset="0"/>
              </a:rPr>
              <a:t>u</a:t>
            </a:r>
            <a:r>
              <a:rPr lang="en-GB" sz="6000" u="sng" dirty="0" err="1" smtClean="0">
                <a:solidFill>
                  <a:schemeClr val="bg1"/>
                </a:solidFill>
                <a:latin typeface="Comic Sans MS" panose="030F0702030302020204" pitchFamily="66" charset="0"/>
              </a:rPr>
              <a:t>r</a:t>
            </a:r>
            <a:endParaRPr lang="en-GB" sz="6000" u="sng" dirty="0">
              <a:solidFill>
                <a:schemeClr val="bg1"/>
              </a:solidFill>
              <a:latin typeface="Comic Sans MS" panose="030F0702030302020204" pitchFamily="66" charset="0"/>
            </a:endParaRPr>
          </a:p>
        </p:txBody>
      </p:sp>
      <p:pic>
        <p:nvPicPr>
          <p:cNvPr id="7" name="Picture 6"/>
          <p:cNvPicPr>
            <a:picLocks noChangeAspect="1"/>
          </p:cNvPicPr>
          <p:nvPr/>
        </p:nvPicPr>
        <p:blipFill>
          <a:blip r:embed="rId7"/>
          <a:stretch>
            <a:fillRect/>
          </a:stretch>
        </p:blipFill>
        <p:spPr>
          <a:xfrm>
            <a:off x="7750725" y="3905761"/>
            <a:ext cx="1773826" cy="1113146"/>
          </a:xfrm>
          <a:prstGeom prst="rect">
            <a:avLst/>
          </a:prstGeom>
        </p:spPr>
      </p:pic>
      <p:sp>
        <p:nvSpPr>
          <p:cNvPr id="12" name="TextBox 11"/>
          <p:cNvSpPr txBox="1"/>
          <p:nvPr/>
        </p:nvSpPr>
        <p:spPr>
          <a:xfrm>
            <a:off x="7826477" y="2772697"/>
            <a:ext cx="1622323" cy="1015663"/>
          </a:xfrm>
          <a:prstGeom prst="rect">
            <a:avLst/>
          </a:prstGeom>
          <a:noFill/>
        </p:spPr>
        <p:txBody>
          <a:bodyPr wrap="square" rtlCol="0">
            <a:spAutoFit/>
          </a:bodyPr>
          <a:lstStyle/>
          <a:p>
            <a:pPr algn="ctr"/>
            <a:r>
              <a:rPr lang="en-GB" sz="6000" u="sng" dirty="0" smtClean="0">
                <a:solidFill>
                  <a:schemeClr val="bg1"/>
                </a:solidFill>
                <a:latin typeface="Comic Sans MS" panose="030F0702030302020204" pitchFamily="66" charset="0"/>
              </a:rPr>
              <a:t>ow</a:t>
            </a:r>
            <a:endParaRPr lang="en-GB" sz="6000" u="sng" dirty="0">
              <a:solidFill>
                <a:schemeClr val="bg1"/>
              </a:solidFill>
              <a:latin typeface="Comic Sans MS" panose="030F0702030302020204" pitchFamily="66" charset="0"/>
            </a:endParaRP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0268689"/>
      </p:ext>
    </p:extLst>
  </p:cSld>
  <p:clrMapOvr>
    <a:masterClrMapping/>
  </p:clrMapOvr>
  <mc:AlternateContent xmlns:mc="http://schemas.openxmlformats.org/markup-compatibility/2006" xmlns:p14="http://schemas.microsoft.com/office/powerpoint/2010/main">
    <mc:Choice Requires="p14">
      <p:transition spd="slow" p14:dur="2000" advTm="24096"/>
    </mc:Choice>
    <mc:Fallback xmlns="">
      <p:transition spd="slow" advTm="24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57523"/>
            <a:ext cx="8825658" cy="1262890"/>
          </a:xfrm>
        </p:spPr>
        <p:txBody>
          <a:bodyPr/>
          <a:lstStyle/>
          <a:p>
            <a:pPr algn="ctr"/>
            <a:r>
              <a:rPr lang="en-GB" dirty="0" smtClean="0">
                <a:latin typeface="Comic Sans MS" panose="030F0702030302020204" pitchFamily="66" charset="0"/>
              </a:rPr>
              <a:t>Today’s new sound</a:t>
            </a:r>
            <a:endParaRPr lang="en-GB" dirty="0">
              <a:latin typeface="Comic Sans MS" panose="030F0702030302020204" pitchFamily="66" charset="0"/>
            </a:endParaRPr>
          </a:p>
        </p:txBody>
      </p:sp>
      <p:sp>
        <p:nvSpPr>
          <p:cNvPr id="3" name="Subtitle 2"/>
          <p:cNvSpPr>
            <a:spLocks noGrp="1"/>
          </p:cNvSpPr>
          <p:nvPr>
            <p:ph type="subTitle" idx="1"/>
          </p:nvPr>
        </p:nvSpPr>
        <p:spPr>
          <a:xfrm>
            <a:off x="1154955" y="1987827"/>
            <a:ext cx="8825658" cy="4158532"/>
          </a:xfrm>
        </p:spPr>
        <p:txBody>
          <a:bodyPr>
            <a:normAutofit/>
          </a:bodyPr>
          <a:lstStyle/>
          <a:p>
            <a:pPr algn="ctr"/>
            <a:r>
              <a:rPr lang="en-GB" sz="2800" cap="none" dirty="0" smtClean="0"/>
              <a:t>     </a:t>
            </a:r>
            <a:endParaRPr lang="en-GB" sz="2800" cap="none" dirty="0"/>
          </a:p>
        </p:txBody>
      </p:sp>
      <p:sp>
        <p:nvSpPr>
          <p:cNvPr id="4" name="TextBox 3"/>
          <p:cNvSpPr txBox="1"/>
          <p:nvPr/>
        </p:nvSpPr>
        <p:spPr>
          <a:xfrm>
            <a:off x="757084" y="2432892"/>
            <a:ext cx="9979742" cy="1200329"/>
          </a:xfrm>
          <a:prstGeom prst="rect">
            <a:avLst/>
          </a:prstGeom>
          <a:noFill/>
        </p:spPr>
        <p:txBody>
          <a:bodyPr wrap="square" rtlCol="0">
            <a:spAutoFit/>
          </a:bodyPr>
          <a:lstStyle/>
          <a:p>
            <a:pPr algn="ctr"/>
            <a:r>
              <a:rPr lang="en-GB" sz="7200" u="sng" dirty="0" smtClean="0">
                <a:solidFill>
                  <a:schemeClr val="bg1"/>
                </a:solidFill>
                <a:latin typeface="Comic Sans MS" panose="030F0702030302020204" pitchFamily="66" charset="0"/>
              </a:rPr>
              <a:t>ow</a:t>
            </a:r>
          </a:p>
        </p:txBody>
      </p:sp>
      <p:sp>
        <p:nvSpPr>
          <p:cNvPr id="6" name="AutoShape 2" descr="JG1 Spelling Component - Revision (weeks 1-6) | Limetree Literac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a:blip r:embed="rId4"/>
          <a:stretch>
            <a:fillRect/>
          </a:stretch>
        </p:blipFill>
        <p:spPr>
          <a:xfrm>
            <a:off x="4659721" y="4347075"/>
            <a:ext cx="2695575" cy="1695450"/>
          </a:xfrm>
          <a:prstGeom prst="rect">
            <a:avLst/>
          </a:prstGeom>
        </p:spPr>
      </p:pic>
      <p:sp>
        <p:nvSpPr>
          <p:cNvPr id="10" name="Rectangle 9"/>
          <p:cNvSpPr/>
          <p:nvPr/>
        </p:nvSpPr>
        <p:spPr>
          <a:xfrm>
            <a:off x="3138299" y="3244334"/>
            <a:ext cx="5915402" cy="923330"/>
          </a:xfrm>
          <a:prstGeom prst="rect">
            <a:avLst/>
          </a:prstGeom>
        </p:spPr>
        <p:txBody>
          <a:bodyPr wrap="none">
            <a:spAutoFit/>
          </a:bodyPr>
          <a:lstStyle/>
          <a:p>
            <a:endParaRPr lang="en-GB" dirty="0" smtClean="0"/>
          </a:p>
          <a:p>
            <a:endParaRPr lang="en-GB" dirty="0"/>
          </a:p>
          <a:p>
            <a:r>
              <a:rPr lang="en-GB" dirty="0" smtClean="0"/>
              <a:t>https</a:t>
            </a:r>
            <a:r>
              <a:rPr lang="en-GB" dirty="0"/>
              <a:t>://www.youtube.com/watch?v=9Ph6nnHrVwY</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46680218"/>
      </p:ext>
    </p:extLst>
  </p:cSld>
  <p:clrMapOvr>
    <a:masterClrMapping/>
  </p:clrMapOvr>
  <mc:AlternateContent xmlns:mc="http://schemas.openxmlformats.org/markup-compatibility/2006" xmlns:p14="http://schemas.microsoft.com/office/powerpoint/2010/main">
    <mc:Choice Requires="p14">
      <p:transition spd="slow" p14:dur="2000" advTm="25108"/>
    </mc:Choice>
    <mc:Fallback xmlns="">
      <p:transition spd="slow" advTm="25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866693"/>
            <a:ext cx="8825658" cy="1121134"/>
          </a:xfrm>
        </p:spPr>
        <p:txBody>
          <a:bodyPr/>
          <a:lstStyle/>
          <a:p>
            <a:pPr algn="ctr"/>
            <a:r>
              <a:rPr lang="en-GB" dirty="0" smtClean="0">
                <a:latin typeface="Comic Sans MS" panose="030F0702030302020204" pitchFamily="66" charset="0"/>
              </a:rPr>
              <a:t>Making Words</a:t>
            </a:r>
            <a:endParaRPr lang="en-GB" dirty="0">
              <a:latin typeface="Comic Sans MS" panose="030F0702030302020204" pitchFamily="66" charset="0"/>
            </a:endParaRPr>
          </a:p>
        </p:txBody>
      </p:sp>
      <p:sp>
        <p:nvSpPr>
          <p:cNvPr id="3" name="Subtitle 2"/>
          <p:cNvSpPr>
            <a:spLocks noGrp="1"/>
          </p:cNvSpPr>
          <p:nvPr>
            <p:ph type="subTitle" idx="1"/>
          </p:nvPr>
        </p:nvSpPr>
        <p:spPr>
          <a:xfrm>
            <a:off x="1154955" y="2186609"/>
            <a:ext cx="9849650" cy="3649648"/>
          </a:xfrm>
        </p:spPr>
        <p:txBody>
          <a:bodyPr>
            <a:normAutofit/>
          </a:bodyPr>
          <a:lstStyle/>
          <a:p>
            <a:pPr algn="ctr"/>
            <a:r>
              <a:rPr lang="en-GB" sz="2800" cap="none" dirty="0">
                <a:latin typeface="Comic Sans MS" panose="030F0702030302020204" pitchFamily="66" charset="0"/>
              </a:rPr>
              <a:t>O</a:t>
            </a:r>
            <a:r>
              <a:rPr lang="en-GB" sz="2800" cap="none" dirty="0" smtClean="0">
                <a:latin typeface="Comic Sans MS" panose="030F0702030302020204" pitchFamily="66" charset="0"/>
              </a:rPr>
              <a:t>n the next slide </a:t>
            </a:r>
            <a:r>
              <a:rPr lang="en-GB" sz="2800" cap="none" dirty="0" smtClean="0">
                <a:latin typeface="Comic Sans MS" panose="030F0702030302020204" pitchFamily="66" charset="0"/>
              </a:rPr>
              <a:t>there are </a:t>
            </a:r>
            <a:r>
              <a:rPr lang="en-GB" sz="2800" cap="none" dirty="0" smtClean="0">
                <a:latin typeface="Comic Sans MS" panose="030F0702030302020204" pitchFamily="66" charset="0"/>
              </a:rPr>
              <a:t>some </a:t>
            </a:r>
            <a:r>
              <a:rPr lang="en-GB" sz="2800" cap="none" dirty="0" smtClean="0">
                <a:latin typeface="Comic Sans MS" panose="030F0702030302020204" pitchFamily="66" charset="0"/>
              </a:rPr>
              <a:t>pictures. All </a:t>
            </a:r>
            <a:r>
              <a:rPr lang="en-GB" sz="2800" cap="none" dirty="0" smtClean="0">
                <a:latin typeface="Comic Sans MS" panose="030F0702030302020204" pitchFamily="66" charset="0"/>
              </a:rPr>
              <a:t>the words </a:t>
            </a:r>
            <a:r>
              <a:rPr lang="en-GB" sz="2800" cap="none" dirty="0" smtClean="0">
                <a:latin typeface="Comic Sans MS" panose="030F0702030302020204" pitchFamily="66" charset="0"/>
              </a:rPr>
              <a:t>have </a:t>
            </a:r>
            <a:r>
              <a:rPr lang="en-GB" sz="2800" cap="none" dirty="0" smtClean="0">
                <a:latin typeface="Comic Sans MS" panose="030F0702030302020204" pitchFamily="66" charset="0"/>
              </a:rPr>
              <a:t>the digraph ‘ow’ in the middle of them.  This is the focus sound for today.  For each picture say the word and then sound it out.  </a:t>
            </a:r>
            <a:r>
              <a:rPr lang="en-GB" sz="2800" cap="none" dirty="0">
                <a:latin typeface="Comic Sans MS" panose="030F0702030302020204" pitchFamily="66" charset="0"/>
              </a:rPr>
              <a:t>I</a:t>
            </a:r>
            <a:r>
              <a:rPr lang="en-GB" sz="2800" cap="none" dirty="0" smtClean="0">
                <a:latin typeface="Comic Sans MS" panose="030F0702030302020204" pitchFamily="66" charset="0"/>
              </a:rPr>
              <a:t> will model each word for you on the next slide.</a:t>
            </a:r>
            <a:endParaRPr lang="en-GB" sz="2800" cap="none" dirty="0">
              <a:latin typeface="Comic Sans MS" panose="030F0702030302020204" pitchFamily="66"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53931756"/>
      </p:ext>
    </p:extLst>
  </p:cSld>
  <p:clrMapOvr>
    <a:masterClrMapping/>
  </p:clrMapOvr>
  <mc:AlternateContent xmlns:mc="http://schemas.openxmlformats.org/markup-compatibility/2006" xmlns:p14="http://schemas.microsoft.com/office/powerpoint/2010/main">
    <mc:Choice Requires="p14">
      <p:transition spd="slow" p14:dur="2000" advTm="10051"/>
    </mc:Choice>
    <mc:Fallback xmlns="">
      <p:transition spd="slow" advTm="10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41621"/>
            <a:ext cx="8825658" cy="795130"/>
          </a:xfrm>
        </p:spPr>
        <p:txBody>
          <a:bodyPr/>
          <a:lstStyle/>
          <a:p>
            <a:pPr algn="ctr"/>
            <a:r>
              <a:rPr lang="en-GB" sz="3600" dirty="0" smtClean="0">
                <a:latin typeface="Comic Sans MS" panose="030F0702030302020204" pitchFamily="66" charset="0"/>
              </a:rPr>
              <a:t>Say the word and sound the word</a:t>
            </a:r>
            <a:endParaRPr lang="en-GB" sz="3600" dirty="0">
              <a:latin typeface="Comic Sans MS" panose="030F0702030302020204" pitchFamily="66" charset="0"/>
            </a:endParaRPr>
          </a:p>
        </p:txBody>
      </p:sp>
      <p:pic>
        <p:nvPicPr>
          <p:cNvPr id="4" name="Picture 3"/>
          <p:cNvPicPr>
            <a:picLocks noChangeAspect="1"/>
          </p:cNvPicPr>
          <p:nvPr/>
        </p:nvPicPr>
        <p:blipFill>
          <a:blip r:embed="rId4"/>
          <a:stretch>
            <a:fillRect/>
          </a:stretch>
        </p:blipFill>
        <p:spPr>
          <a:xfrm>
            <a:off x="3590489" y="2306586"/>
            <a:ext cx="4689962" cy="308149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73681377"/>
      </p:ext>
    </p:extLst>
  </p:cSld>
  <p:clrMapOvr>
    <a:masterClrMapping/>
  </p:clrMapOvr>
  <mc:AlternateContent xmlns:mc="http://schemas.openxmlformats.org/markup-compatibility/2006" xmlns:p14="http://schemas.microsoft.com/office/powerpoint/2010/main">
    <mc:Choice Requires="p14">
      <p:transition spd="slow" p14:dur="2000" advTm="19263"/>
    </mc:Choice>
    <mc:Fallback xmlns="">
      <p:transition spd="slow" advTm="19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97281"/>
            <a:ext cx="8825658" cy="866691"/>
          </a:xfrm>
        </p:spPr>
        <p:txBody>
          <a:bodyPr/>
          <a:lstStyle/>
          <a:p>
            <a:pPr algn="ctr"/>
            <a:r>
              <a:rPr lang="en-GB" sz="3600" dirty="0">
                <a:solidFill>
                  <a:srgbClr val="EBEBEB"/>
                </a:solidFill>
                <a:latin typeface="Comic Sans MS" panose="030F0702030302020204" pitchFamily="66" charset="0"/>
              </a:rPr>
              <a:t>Say the word and sound the word</a:t>
            </a:r>
            <a:endParaRPr lang="en-GB" dirty="0"/>
          </a:p>
        </p:txBody>
      </p:sp>
      <p:sp>
        <p:nvSpPr>
          <p:cNvPr id="4" name="AutoShape 2" descr="The Remarkable Sweet Shop (Queenstown) - 2021 All You Need to Know Before  You Go (with Photos) - Queenstown, New Zealand | Tripadvis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4"/>
          <a:stretch>
            <a:fillRect/>
          </a:stretch>
        </p:blipFill>
        <p:spPr>
          <a:xfrm>
            <a:off x="3736258" y="2214562"/>
            <a:ext cx="4778477" cy="3658028"/>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7119444"/>
      </p:ext>
    </p:extLst>
  </p:cSld>
  <p:clrMapOvr>
    <a:masterClrMapping/>
  </p:clrMapOvr>
  <mc:AlternateContent xmlns:mc="http://schemas.openxmlformats.org/markup-compatibility/2006" xmlns:p14="http://schemas.microsoft.com/office/powerpoint/2010/main">
    <mc:Choice Requires="p14">
      <p:transition spd="slow" p14:dur="2000" advTm="13251"/>
    </mc:Choice>
    <mc:Fallback xmlns="">
      <p:transition spd="slow" advTm="13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97281"/>
            <a:ext cx="8825658" cy="866691"/>
          </a:xfrm>
        </p:spPr>
        <p:txBody>
          <a:bodyPr/>
          <a:lstStyle/>
          <a:p>
            <a:pPr algn="ctr"/>
            <a:r>
              <a:rPr lang="en-GB" sz="3600" dirty="0">
                <a:solidFill>
                  <a:srgbClr val="EBEBEB"/>
                </a:solidFill>
                <a:latin typeface="Comic Sans MS" panose="030F0702030302020204" pitchFamily="66" charset="0"/>
              </a:rPr>
              <a:t>Say the word and sound the word</a:t>
            </a:r>
            <a:endParaRPr lang="en-GB" dirty="0"/>
          </a:p>
        </p:txBody>
      </p:sp>
      <p:sp>
        <p:nvSpPr>
          <p:cNvPr id="4" name="AutoShape 2" descr="The Remarkable Sweet Shop (Queenstown) - 2021 All You Need to Know Before  You Go (with Photos) - Queenstown, New Zealand | Tripadvis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p:cNvPicPr>
            <a:picLocks noChangeAspect="1"/>
          </p:cNvPicPr>
          <p:nvPr/>
        </p:nvPicPr>
        <p:blipFill>
          <a:blip r:embed="rId4"/>
          <a:stretch>
            <a:fillRect/>
          </a:stretch>
        </p:blipFill>
        <p:spPr>
          <a:xfrm>
            <a:off x="3089964" y="2501081"/>
            <a:ext cx="5260696" cy="294599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25403319"/>
      </p:ext>
    </p:extLst>
  </p:cSld>
  <p:clrMapOvr>
    <a:masterClrMapping/>
  </p:clrMapOvr>
  <mc:AlternateContent xmlns:mc="http://schemas.openxmlformats.org/markup-compatibility/2006" xmlns:p14="http://schemas.microsoft.com/office/powerpoint/2010/main">
    <mc:Choice Requires="p14">
      <p:transition spd="slow" p14:dur="2000" advTm="13220"/>
    </mc:Choice>
    <mc:Fallback xmlns="">
      <p:transition spd="slow" advTm="13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97281"/>
            <a:ext cx="8825658" cy="866691"/>
          </a:xfrm>
        </p:spPr>
        <p:txBody>
          <a:bodyPr/>
          <a:lstStyle/>
          <a:p>
            <a:pPr algn="ctr"/>
            <a:r>
              <a:rPr lang="en-GB" sz="3600" dirty="0" smtClean="0">
                <a:solidFill>
                  <a:srgbClr val="EBEBEB"/>
                </a:solidFill>
                <a:latin typeface="Comic Sans MS" panose="030F0702030302020204" pitchFamily="66" charset="0"/>
              </a:rPr>
              <a:t>Lets make the words!</a:t>
            </a:r>
            <a:endParaRPr lang="en-GB" dirty="0"/>
          </a:p>
        </p:txBody>
      </p:sp>
      <p:sp>
        <p:nvSpPr>
          <p:cNvPr id="3" name="TextBox 2"/>
          <p:cNvSpPr txBox="1"/>
          <p:nvPr/>
        </p:nvSpPr>
        <p:spPr>
          <a:xfrm>
            <a:off x="1061884" y="2428568"/>
            <a:ext cx="9950245" cy="369332"/>
          </a:xfrm>
          <a:prstGeom prst="rect">
            <a:avLst/>
          </a:prstGeom>
          <a:noFill/>
        </p:spPr>
        <p:txBody>
          <a:bodyPr wrap="square" rtlCol="0">
            <a:spAutoFit/>
          </a:bodyPr>
          <a:lstStyle/>
          <a:p>
            <a:r>
              <a:rPr lang="en-GB" dirty="0" smtClean="0">
                <a:solidFill>
                  <a:schemeClr val="bg1"/>
                </a:solidFill>
              </a:rPr>
              <a:t>To do this you will need pieces of paper with the different sounds on</a:t>
            </a:r>
            <a:endParaRPr lang="en-GB" dirty="0">
              <a:solidFill>
                <a:schemeClr val="bg1"/>
              </a:solidFill>
            </a:endParaRPr>
          </a:p>
        </p:txBody>
      </p:sp>
      <p:sp>
        <p:nvSpPr>
          <p:cNvPr id="4" name="Rectangle 3"/>
          <p:cNvSpPr/>
          <p:nvPr/>
        </p:nvSpPr>
        <p:spPr>
          <a:xfrm>
            <a:off x="806245" y="3401961"/>
            <a:ext cx="1848464" cy="1278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283973" y="3490452"/>
            <a:ext cx="1356852" cy="1209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5724115" y="3516591"/>
            <a:ext cx="1327355" cy="1229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8802483" y="3470787"/>
            <a:ext cx="1385477" cy="1229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963561" y="3628103"/>
            <a:ext cx="1553497" cy="646331"/>
          </a:xfrm>
          <a:prstGeom prst="rect">
            <a:avLst/>
          </a:prstGeom>
          <a:noFill/>
        </p:spPr>
        <p:txBody>
          <a:bodyPr wrap="square" rtlCol="0">
            <a:spAutoFit/>
          </a:bodyPr>
          <a:lstStyle/>
          <a:p>
            <a:pPr algn="ctr"/>
            <a:r>
              <a:rPr lang="en-GB" sz="3600" u="sng" dirty="0" smtClean="0"/>
              <a:t>ow</a:t>
            </a:r>
            <a:endParaRPr lang="en-GB" sz="3600" u="sng" dirty="0"/>
          </a:p>
        </p:txBody>
      </p:sp>
      <p:sp>
        <p:nvSpPr>
          <p:cNvPr id="13" name="TextBox 12"/>
          <p:cNvSpPr txBox="1"/>
          <p:nvPr/>
        </p:nvSpPr>
        <p:spPr>
          <a:xfrm>
            <a:off x="3382298" y="3628104"/>
            <a:ext cx="1170038" cy="584775"/>
          </a:xfrm>
          <a:prstGeom prst="rect">
            <a:avLst/>
          </a:prstGeom>
          <a:noFill/>
        </p:spPr>
        <p:txBody>
          <a:bodyPr wrap="square" rtlCol="0">
            <a:spAutoFit/>
          </a:bodyPr>
          <a:lstStyle/>
          <a:p>
            <a:pPr algn="ctr"/>
            <a:r>
              <a:rPr lang="en-GB" sz="3200" dirty="0" err="1"/>
              <a:t>r</a:t>
            </a:r>
            <a:endParaRPr lang="en-GB" sz="3200" dirty="0"/>
          </a:p>
        </p:txBody>
      </p:sp>
      <p:sp>
        <p:nvSpPr>
          <p:cNvPr id="14" name="TextBox 13"/>
          <p:cNvSpPr txBox="1"/>
          <p:nvPr/>
        </p:nvSpPr>
        <p:spPr>
          <a:xfrm>
            <a:off x="5840362" y="3628103"/>
            <a:ext cx="1130710" cy="584775"/>
          </a:xfrm>
          <a:prstGeom prst="rect">
            <a:avLst/>
          </a:prstGeom>
          <a:noFill/>
        </p:spPr>
        <p:txBody>
          <a:bodyPr wrap="square" rtlCol="0">
            <a:spAutoFit/>
          </a:bodyPr>
          <a:lstStyle/>
          <a:p>
            <a:pPr algn="ctr"/>
            <a:r>
              <a:rPr lang="en-GB" sz="3200" dirty="0"/>
              <a:t>c</a:t>
            </a:r>
          </a:p>
        </p:txBody>
      </p:sp>
      <p:sp>
        <p:nvSpPr>
          <p:cNvPr id="15" name="TextBox 14"/>
          <p:cNvSpPr txBox="1"/>
          <p:nvPr/>
        </p:nvSpPr>
        <p:spPr>
          <a:xfrm>
            <a:off x="8908026" y="3628103"/>
            <a:ext cx="1229032" cy="584775"/>
          </a:xfrm>
          <a:prstGeom prst="rect">
            <a:avLst/>
          </a:prstGeom>
          <a:noFill/>
        </p:spPr>
        <p:txBody>
          <a:bodyPr wrap="square" rtlCol="0">
            <a:spAutoFit/>
          </a:bodyPr>
          <a:lstStyle/>
          <a:p>
            <a:pPr algn="ctr"/>
            <a:r>
              <a:rPr lang="en-GB" sz="3200" dirty="0"/>
              <a:t>b</a:t>
            </a:r>
          </a:p>
        </p:txBody>
      </p:sp>
      <p:pic>
        <p:nvPicPr>
          <p:cNvPr id="6" name="Picture 5"/>
          <p:cNvPicPr>
            <a:picLocks noChangeAspect="1"/>
          </p:cNvPicPr>
          <p:nvPr/>
        </p:nvPicPr>
        <p:blipFill>
          <a:blip r:embed="rId4"/>
          <a:stretch>
            <a:fillRect/>
          </a:stretch>
        </p:blipFill>
        <p:spPr>
          <a:xfrm>
            <a:off x="7225875" y="4745623"/>
            <a:ext cx="1402202" cy="1249788"/>
          </a:xfrm>
          <a:prstGeom prst="rect">
            <a:avLst/>
          </a:prstGeom>
        </p:spPr>
      </p:pic>
      <p:sp>
        <p:nvSpPr>
          <p:cNvPr id="8" name="TextBox 7"/>
          <p:cNvSpPr txBox="1"/>
          <p:nvPr/>
        </p:nvSpPr>
        <p:spPr>
          <a:xfrm>
            <a:off x="7344697" y="4935794"/>
            <a:ext cx="1170038" cy="646331"/>
          </a:xfrm>
          <a:prstGeom prst="rect">
            <a:avLst/>
          </a:prstGeom>
          <a:noFill/>
        </p:spPr>
        <p:txBody>
          <a:bodyPr wrap="square" rtlCol="0">
            <a:spAutoFit/>
          </a:bodyPr>
          <a:lstStyle/>
          <a:p>
            <a:pPr algn="ctr"/>
            <a:r>
              <a:rPr lang="en-GB" sz="3600" dirty="0" smtClean="0"/>
              <a:t>l</a:t>
            </a:r>
            <a:endParaRPr lang="en-GB" sz="3600"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24907806"/>
      </p:ext>
    </p:extLst>
  </p:cSld>
  <p:clrMapOvr>
    <a:masterClrMapping/>
  </p:clrMapOvr>
  <mc:AlternateContent xmlns:mc="http://schemas.openxmlformats.org/markup-compatibility/2006" xmlns:p14="http://schemas.microsoft.com/office/powerpoint/2010/main">
    <mc:Choice Requires="p14">
      <p:transition spd="slow" p14:dur="2000" advTm="14619"/>
    </mc:Choice>
    <mc:Fallback xmlns="">
      <p:transition spd="slow" advTm="14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850790"/>
            <a:ext cx="8825658" cy="1033669"/>
          </a:xfrm>
        </p:spPr>
        <p:txBody>
          <a:bodyPr/>
          <a:lstStyle/>
          <a:p>
            <a:pPr algn="ctr"/>
            <a:r>
              <a:rPr lang="en-GB" dirty="0" smtClean="0">
                <a:latin typeface="Comic Sans MS" panose="030F0702030302020204" pitchFamily="66" charset="0"/>
              </a:rPr>
              <a:t>Writing the sound ‘ow’</a:t>
            </a:r>
            <a:endParaRPr lang="en-GB" dirty="0">
              <a:latin typeface="Comic Sans MS" panose="030F0702030302020204" pitchFamily="66" charset="0"/>
            </a:endParaRPr>
          </a:p>
        </p:txBody>
      </p:sp>
      <p:sp>
        <p:nvSpPr>
          <p:cNvPr id="3" name="Subtitle 2"/>
          <p:cNvSpPr>
            <a:spLocks noGrp="1"/>
          </p:cNvSpPr>
          <p:nvPr>
            <p:ph type="subTitle" idx="1"/>
          </p:nvPr>
        </p:nvSpPr>
        <p:spPr>
          <a:xfrm>
            <a:off x="1154954" y="1995777"/>
            <a:ext cx="9953017" cy="3643023"/>
          </a:xfrm>
        </p:spPr>
        <p:txBody>
          <a:bodyPr/>
          <a:lstStyle/>
          <a:p>
            <a:endParaRPr lang="en-GB" cap="none" dirty="0" smtClean="0"/>
          </a:p>
          <a:p>
            <a:r>
              <a:rPr lang="en-GB" cap="none" dirty="0" smtClean="0"/>
              <a:t>Tips on the correct pencil grip, we encourage children to ‘pinch and flick’ the pencil to make sure they are holding it correctly.  </a:t>
            </a:r>
          </a:p>
        </p:txBody>
      </p:sp>
      <p:pic>
        <p:nvPicPr>
          <p:cNvPr id="4" name="Picture 3"/>
          <p:cNvPicPr>
            <a:picLocks noChangeAspect="1"/>
          </p:cNvPicPr>
          <p:nvPr/>
        </p:nvPicPr>
        <p:blipFill>
          <a:blip r:embed="rId4"/>
          <a:stretch>
            <a:fillRect/>
          </a:stretch>
        </p:blipFill>
        <p:spPr>
          <a:xfrm>
            <a:off x="8602523" y="3817288"/>
            <a:ext cx="2143125" cy="167706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41252194"/>
      </p:ext>
    </p:extLst>
  </p:cSld>
  <p:clrMapOvr>
    <a:masterClrMapping/>
  </p:clrMapOvr>
  <mc:AlternateContent xmlns:mc="http://schemas.openxmlformats.org/markup-compatibility/2006" xmlns:p14="http://schemas.microsoft.com/office/powerpoint/2010/main">
    <mc:Choice Requires="p14">
      <p:transition spd="slow" p14:dur="2000" advTm="10902"/>
    </mc:Choice>
    <mc:Fallback xmlns="">
      <p:transition spd="slow" advTm="10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57523"/>
            <a:ext cx="8825658" cy="1025719"/>
          </a:xfrm>
        </p:spPr>
        <p:txBody>
          <a:bodyPr/>
          <a:lstStyle/>
          <a:p>
            <a:pPr algn="ctr"/>
            <a:r>
              <a:rPr lang="en-GB" dirty="0" smtClean="0">
                <a:latin typeface="Comic Sans MS" panose="030F0702030302020204" pitchFamily="66" charset="0"/>
              </a:rPr>
              <a:t>Phonic Sounds</a:t>
            </a:r>
            <a:endParaRPr lang="en-GB" dirty="0">
              <a:latin typeface="Comic Sans MS" panose="030F0702030302020204" pitchFamily="66" charset="0"/>
            </a:endParaRPr>
          </a:p>
        </p:txBody>
      </p:sp>
      <p:sp>
        <p:nvSpPr>
          <p:cNvPr id="3" name="Subtitle 2"/>
          <p:cNvSpPr>
            <a:spLocks noGrp="1"/>
          </p:cNvSpPr>
          <p:nvPr>
            <p:ph type="subTitle" idx="1"/>
          </p:nvPr>
        </p:nvSpPr>
        <p:spPr>
          <a:xfrm>
            <a:off x="1154955" y="1987827"/>
            <a:ext cx="8825658" cy="4158532"/>
          </a:xfrm>
        </p:spPr>
        <p:txBody>
          <a:bodyPr>
            <a:normAutofit/>
          </a:bodyPr>
          <a:lstStyle/>
          <a:p>
            <a:pPr algn="ctr"/>
            <a:r>
              <a:rPr lang="en-GB" sz="2800" cap="none" dirty="0" smtClean="0"/>
              <a:t>     </a:t>
            </a:r>
            <a:endParaRPr lang="en-GB" sz="2800" cap="none" dirty="0"/>
          </a:p>
        </p:txBody>
      </p:sp>
      <p:sp>
        <p:nvSpPr>
          <p:cNvPr id="6" name="TextBox 5"/>
          <p:cNvSpPr txBox="1"/>
          <p:nvPr/>
        </p:nvSpPr>
        <p:spPr>
          <a:xfrm>
            <a:off x="1474839" y="2083242"/>
            <a:ext cx="9497961" cy="1826141"/>
          </a:xfrm>
          <a:prstGeom prst="rect">
            <a:avLst/>
          </a:prstGeom>
          <a:noFill/>
        </p:spPr>
        <p:txBody>
          <a:bodyPr wrap="square" rtlCol="0">
            <a:spAutoFit/>
          </a:bodyPr>
          <a:lstStyle/>
          <a:p>
            <a:pPr lvl="0" algn="ctr">
              <a:spcBef>
                <a:spcPts val="1000"/>
              </a:spcBef>
              <a:buClr>
                <a:srgbClr val="B31166"/>
              </a:buClr>
              <a:buSzPct val="80000"/>
            </a:pPr>
            <a:r>
              <a:rPr lang="en-GB" sz="2400" dirty="0">
                <a:solidFill>
                  <a:srgbClr val="B31166">
                    <a:lumMod val="60000"/>
                    <a:lumOff val="40000"/>
                  </a:srgbClr>
                </a:solidFill>
                <a:latin typeface="Comic Sans MS" panose="030F0702030302020204" pitchFamily="66" charset="0"/>
              </a:rPr>
              <a:t>The link below is for the ‘Alphabet Song.’  It is important children know the name and the sound each letter makes</a:t>
            </a:r>
            <a:r>
              <a:rPr lang="en-GB" sz="2400" dirty="0" smtClean="0">
                <a:solidFill>
                  <a:srgbClr val="B31166">
                    <a:lumMod val="60000"/>
                    <a:lumOff val="40000"/>
                  </a:srgbClr>
                </a:solidFill>
                <a:latin typeface="Comic Sans MS" panose="030F0702030302020204" pitchFamily="66" charset="0"/>
              </a:rPr>
              <a:t>.</a:t>
            </a:r>
          </a:p>
          <a:p>
            <a:pPr lvl="0" algn="ctr">
              <a:spcBef>
                <a:spcPts val="1000"/>
              </a:spcBef>
              <a:buClr>
                <a:srgbClr val="B31166"/>
              </a:buClr>
              <a:buSzPct val="80000"/>
            </a:pPr>
            <a:endParaRPr lang="en-GB" sz="2400" dirty="0">
              <a:solidFill>
                <a:srgbClr val="B31166">
                  <a:lumMod val="60000"/>
                  <a:lumOff val="40000"/>
                </a:srgbClr>
              </a:solidFill>
              <a:latin typeface="Comic Sans MS" panose="030F0702030302020204" pitchFamily="66" charset="0"/>
            </a:endParaRPr>
          </a:p>
          <a:p>
            <a:pPr lvl="0" algn="ctr">
              <a:spcBef>
                <a:spcPts val="1000"/>
              </a:spcBef>
              <a:buClr>
                <a:srgbClr val="B31166"/>
              </a:buClr>
              <a:buSzPct val="80000"/>
            </a:pPr>
            <a:r>
              <a:rPr lang="en-GB" sz="2400" dirty="0">
                <a:solidFill>
                  <a:srgbClr val="B31166">
                    <a:lumMod val="60000"/>
                    <a:lumOff val="40000"/>
                  </a:srgbClr>
                </a:solidFill>
                <a:latin typeface="Comic Sans MS" panose="030F0702030302020204" pitchFamily="66" charset="0"/>
                <a:hlinkClick r:id="rId4"/>
              </a:rPr>
              <a:t>https://</a:t>
            </a:r>
            <a:r>
              <a:rPr lang="en-GB" sz="2400" dirty="0" smtClean="0">
                <a:solidFill>
                  <a:srgbClr val="B31166">
                    <a:lumMod val="60000"/>
                    <a:lumOff val="40000"/>
                  </a:srgbClr>
                </a:solidFill>
                <a:latin typeface="Comic Sans MS" panose="030F0702030302020204" pitchFamily="66" charset="0"/>
                <a:hlinkClick r:id="rId4"/>
              </a:rPr>
              <a:t>www.youtube.com/watch?v=dLReNTmMkKA</a:t>
            </a:r>
            <a:r>
              <a:rPr lang="en-GB" sz="2400" dirty="0" smtClean="0">
                <a:solidFill>
                  <a:srgbClr val="B31166">
                    <a:lumMod val="60000"/>
                    <a:lumOff val="40000"/>
                  </a:srgbClr>
                </a:solidFill>
                <a:latin typeface="Comic Sans MS" panose="030F0702030302020204" pitchFamily="66" charset="0"/>
              </a:rPr>
              <a:t> </a:t>
            </a:r>
            <a:endParaRPr lang="en-GB" sz="2400" dirty="0">
              <a:solidFill>
                <a:srgbClr val="B31166">
                  <a:lumMod val="60000"/>
                  <a:lumOff val="40000"/>
                </a:srgbClr>
              </a:solidFill>
              <a:latin typeface="Comic Sans MS" panose="030F0702030302020204" pitchFamily="66" charset="0"/>
            </a:endParaRPr>
          </a:p>
        </p:txBody>
      </p:sp>
      <p:pic>
        <p:nvPicPr>
          <p:cNvPr id="5" name="Picture 4"/>
          <p:cNvPicPr>
            <a:picLocks noChangeAspect="1"/>
          </p:cNvPicPr>
          <p:nvPr/>
        </p:nvPicPr>
        <p:blipFill>
          <a:blip r:embed="rId5"/>
          <a:stretch>
            <a:fillRect/>
          </a:stretch>
        </p:blipFill>
        <p:spPr>
          <a:xfrm>
            <a:off x="4159045" y="4004798"/>
            <a:ext cx="4025569" cy="2013773"/>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83341617"/>
      </p:ext>
    </p:extLst>
  </p:cSld>
  <p:clrMapOvr>
    <a:masterClrMapping/>
  </p:clrMapOvr>
  <mc:AlternateContent xmlns:mc="http://schemas.openxmlformats.org/markup-compatibility/2006" xmlns:p14="http://schemas.microsoft.com/office/powerpoint/2010/main">
    <mc:Choice Requires="p14">
      <p:transition spd="slow" p14:dur="2000" advTm="15289"/>
    </mc:Choice>
    <mc:Fallback xmlns="">
      <p:transition spd="slow" advTm="15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105232"/>
            <a:ext cx="8825658" cy="1121133"/>
          </a:xfrm>
        </p:spPr>
        <p:txBody>
          <a:bodyPr/>
          <a:lstStyle/>
          <a:p>
            <a:pPr algn="ctr"/>
            <a:r>
              <a:rPr lang="en-GB" dirty="0" smtClean="0">
                <a:latin typeface="Comic Sans MS" panose="030F0702030302020204" pitchFamily="66" charset="0"/>
              </a:rPr>
              <a:t>Writing the sound ‘ow’</a:t>
            </a:r>
            <a:endParaRPr lang="en-GB" dirty="0">
              <a:latin typeface="Comic Sans MS" panose="030F0702030302020204" pitchFamily="66" charset="0"/>
            </a:endParaRPr>
          </a:p>
        </p:txBody>
      </p:sp>
      <p:sp>
        <p:nvSpPr>
          <p:cNvPr id="3" name="Subtitle 2"/>
          <p:cNvSpPr>
            <a:spLocks noGrp="1"/>
          </p:cNvSpPr>
          <p:nvPr>
            <p:ph type="subTitle" idx="1"/>
          </p:nvPr>
        </p:nvSpPr>
        <p:spPr>
          <a:xfrm>
            <a:off x="1154954" y="2329732"/>
            <a:ext cx="9929163" cy="3309068"/>
          </a:xfrm>
        </p:spPr>
        <p:txBody>
          <a:bodyPr/>
          <a:lstStyle/>
          <a:p>
            <a:pPr algn="ctr"/>
            <a:r>
              <a:rPr lang="en-GB" cap="none" dirty="0">
                <a:latin typeface="Comic Sans MS" panose="030F0702030302020204" pitchFamily="66" charset="0"/>
              </a:rPr>
              <a:t>F</a:t>
            </a:r>
            <a:r>
              <a:rPr lang="en-GB" cap="none" dirty="0" smtClean="0">
                <a:latin typeface="Comic Sans MS" panose="030F0702030302020204" pitchFamily="66" charset="0"/>
              </a:rPr>
              <a:t>irst practise writing the digraph ‘ow’.  Encourage your child to try and write it on lined paper.  The picture shows an example instructing you on how to correctly form the letter.    </a:t>
            </a:r>
          </a:p>
          <a:p>
            <a:endParaRPr lang="en-GB" dirty="0" smtClean="0"/>
          </a:p>
          <a:p>
            <a:r>
              <a:rPr lang="en-GB" dirty="0">
                <a:hlinkClick r:id="rId4"/>
              </a:rPr>
              <a:t>https://</a:t>
            </a:r>
            <a:r>
              <a:rPr lang="en-GB" dirty="0" smtClean="0">
                <a:hlinkClick r:id="rId4"/>
              </a:rPr>
              <a:t>www.youtube.com/watch?v=lo7GoK5bc8c</a:t>
            </a:r>
            <a:r>
              <a:rPr lang="en-GB" dirty="0" smtClean="0"/>
              <a:t> </a:t>
            </a:r>
            <a:endParaRPr lang="en-GB" dirty="0"/>
          </a:p>
          <a:p>
            <a:r>
              <a:rPr lang="en-GB" dirty="0">
                <a:hlinkClick r:id="rId5"/>
              </a:rPr>
              <a:t>https://www.youtube.com/watch?v=-</a:t>
            </a:r>
            <a:r>
              <a:rPr lang="en-GB" dirty="0" smtClean="0">
                <a:hlinkClick r:id="rId5"/>
              </a:rPr>
              <a:t>14_uIQXh34</a:t>
            </a:r>
            <a:r>
              <a:rPr lang="en-GB" dirty="0" smtClean="0"/>
              <a:t> </a:t>
            </a:r>
          </a:p>
          <a:p>
            <a:endParaRPr lang="en-GB" dirty="0"/>
          </a:p>
          <a:p>
            <a:r>
              <a:rPr lang="en-GB" sz="6000" cap="none" dirty="0">
                <a:latin typeface="Comic Sans MS" panose="030F0702030302020204" pitchFamily="66" charset="0"/>
              </a:rPr>
              <a:t> </a:t>
            </a:r>
            <a:r>
              <a:rPr lang="en-GB" sz="6000" cap="none" dirty="0" smtClean="0">
                <a:latin typeface="Comic Sans MS" panose="030F0702030302020204" pitchFamily="66" charset="0"/>
              </a:rPr>
              <a:t>         </a:t>
            </a:r>
            <a:r>
              <a:rPr lang="en-GB" sz="6000" u="sng" cap="none" dirty="0" smtClean="0">
                <a:latin typeface="Comic Sans MS" panose="030F0702030302020204" pitchFamily="66" charset="0"/>
              </a:rPr>
              <a:t>ow</a:t>
            </a:r>
            <a:r>
              <a:rPr lang="en-GB" sz="6000" cap="none" dirty="0">
                <a:latin typeface="Comic Sans MS" panose="030F0702030302020204" pitchFamily="66" charset="0"/>
              </a:rPr>
              <a:t>	</a:t>
            </a:r>
            <a:r>
              <a:rPr lang="en-GB" sz="6000" cap="none" dirty="0" smtClean="0">
                <a:latin typeface="Comic Sans MS" panose="030F0702030302020204" pitchFamily="66" charset="0"/>
              </a:rPr>
              <a:t>	</a:t>
            </a:r>
            <a:r>
              <a:rPr lang="en-GB" sz="6000" u="sng" cap="none" dirty="0" smtClean="0">
                <a:latin typeface="Comic Sans MS" panose="030F0702030302020204" pitchFamily="66" charset="0"/>
              </a:rPr>
              <a:t>ow</a:t>
            </a:r>
            <a:r>
              <a:rPr lang="en-GB" sz="6000" cap="none" dirty="0" smtClean="0">
                <a:latin typeface="Comic Sans MS" panose="030F0702030302020204" pitchFamily="66" charset="0"/>
              </a:rPr>
              <a:t>	</a:t>
            </a:r>
            <a:r>
              <a:rPr lang="en-GB" sz="6000" u="sng" cap="none" dirty="0" smtClean="0">
                <a:latin typeface="Comic Sans MS" panose="030F0702030302020204" pitchFamily="66" charset="0"/>
              </a:rPr>
              <a:t>ow</a:t>
            </a:r>
            <a:r>
              <a:rPr lang="en-GB" sz="6000" cap="none" dirty="0" smtClean="0">
                <a:latin typeface="Comic Sans MS" panose="030F0702030302020204" pitchFamily="66" charset="0"/>
              </a:rPr>
              <a:t>	</a:t>
            </a:r>
            <a:r>
              <a:rPr lang="en-GB" sz="6000" u="sng" cap="none" dirty="0" smtClean="0">
                <a:latin typeface="Comic Sans MS" panose="030F0702030302020204" pitchFamily="66" charset="0"/>
              </a:rPr>
              <a:t>ow</a:t>
            </a:r>
            <a:r>
              <a:rPr lang="en-GB" sz="6000" cap="none" dirty="0" smtClean="0">
                <a:latin typeface="Comic Sans MS" panose="030F0702030302020204" pitchFamily="66" charset="0"/>
              </a:rPr>
              <a:t>	</a:t>
            </a:r>
            <a:r>
              <a:rPr lang="en-GB" sz="6000" u="sng" cap="none" dirty="0" smtClean="0">
                <a:latin typeface="Comic Sans MS" panose="030F0702030302020204" pitchFamily="66" charset="0"/>
              </a:rPr>
              <a:t>ow</a:t>
            </a:r>
            <a:r>
              <a:rPr lang="en-GB" sz="6000" cap="none" dirty="0" smtClean="0">
                <a:latin typeface="Comic Sans MS" panose="030F0702030302020204" pitchFamily="66" charset="0"/>
              </a:rPr>
              <a:t>	</a:t>
            </a:r>
            <a:r>
              <a:rPr lang="en-GB" sz="6000" u="sng" cap="none" dirty="0" smtClean="0">
                <a:latin typeface="Comic Sans MS" panose="030F0702030302020204" pitchFamily="66" charset="0"/>
              </a:rPr>
              <a:t> </a:t>
            </a:r>
            <a:endParaRPr lang="en-GB" sz="6000" u="sng" cap="none" dirty="0">
              <a:latin typeface="Comic Sans MS" panose="030F0702030302020204" pitchFamily="66"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7511205"/>
      </p:ext>
    </p:extLst>
  </p:cSld>
  <p:clrMapOvr>
    <a:masterClrMapping/>
  </p:clrMapOvr>
  <mc:AlternateContent xmlns:mc="http://schemas.openxmlformats.org/markup-compatibility/2006" xmlns:p14="http://schemas.microsoft.com/office/powerpoint/2010/main">
    <mc:Choice Requires="p14">
      <p:transition spd="slow" p14:dur="2000" advTm="28085"/>
    </mc:Choice>
    <mc:Fallback xmlns="">
      <p:transition spd="slow" advTm="28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105232"/>
            <a:ext cx="8825658" cy="1121133"/>
          </a:xfrm>
        </p:spPr>
        <p:txBody>
          <a:bodyPr/>
          <a:lstStyle/>
          <a:p>
            <a:pPr algn="ctr"/>
            <a:r>
              <a:rPr lang="en-GB" dirty="0" smtClean="0">
                <a:latin typeface="Comic Sans MS" panose="030F0702030302020204" pitchFamily="66" charset="0"/>
              </a:rPr>
              <a:t>Writing the words with ‘ow’ in the middle.</a:t>
            </a:r>
            <a:endParaRPr lang="en-GB" dirty="0">
              <a:latin typeface="Comic Sans MS" panose="030F0702030302020204" pitchFamily="66" charset="0"/>
            </a:endParaRPr>
          </a:p>
        </p:txBody>
      </p:sp>
      <p:sp>
        <p:nvSpPr>
          <p:cNvPr id="3" name="Subtitle 2"/>
          <p:cNvSpPr>
            <a:spLocks noGrp="1"/>
          </p:cNvSpPr>
          <p:nvPr>
            <p:ph type="subTitle" idx="1"/>
          </p:nvPr>
        </p:nvSpPr>
        <p:spPr>
          <a:xfrm>
            <a:off x="1154954" y="2329732"/>
            <a:ext cx="9929163" cy="3309068"/>
          </a:xfrm>
        </p:spPr>
        <p:txBody>
          <a:bodyPr>
            <a:normAutofit lnSpcReduction="10000"/>
          </a:bodyPr>
          <a:lstStyle/>
          <a:p>
            <a:r>
              <a:rPr lang="en-GB" cap="none" dirty="0" smtClean="0"/>
              <a:t>Your child has done lots of new learning this morning!</a:t>
            </a:r>
          </a:p>
          <a:p>
            <a:r>
              <a:rPr lang="en-GB" cap="none" dirty="0" smtClean="0"/>
              <a:t>They have learnt a new digraph and the action to go with it and they have learnt the new tricky word ‘so’.</a:t>
            </a:r>
          </a:p>
          <a:p>
            <a:r>
              <a:rPr lang="en-GB" cap="none" dirty="0" smtClean="0"/>
              <a:t>However, </a:t>
            </a:r>
            <a:r>
              <a:rPr lang="en-GB" cap="none" dirty="0" smtClean="0"/>
              <a:t>if you have a really enthusiastic child they may want to write the words to match the pictures. Remember to encourage correct pencil grip and lower case letters.</a:t>
            </a:r>
          </a:p>
          <a:p>
            <a:r>
              <a:rPr lang="en-GB" cap="none" dirty="0"/>
              <a:t>To finish off today’s learning your child might want to play ‘Buried Treasure.’ Click on phase 3 and then select ‘</a:t>
            </a:r>
            <a:r>
              <a:rPr lang="en-GB" cap="none" dirty="0" smtClean="0"/>
              <a:t>ow’ </a:t>
            </a:r>
            <a:r>
              <a:rPr lang="en-GB" cap="none" dirty="0"/>
              <a:t>and they can practice segmenting and blending using that sound. Click on the link below.</a:t>
            </a:r>
          </a:p>
          <a:p>
            <a:r>
              <a:rPr lang="en-GB" cap="none" dirty="0">
                <a:hlinkClick r:id="rId4"/>
              </a:rPr>
              <a:t>https://www.phonicsplay.co.uk/resources/phase/3/buried-treasure</a:t>
            </a:r>
            <a:r>
              <a:rPr lang="en-GB" cap="none" dirty="0"/>
              <a:t> </a:t>
            </a:r>
          </a:p>
          <a:p>
            <a:endParaRPr lang="en-GB" cap="none"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01458634"/>
      </p:ext>
    </p:extLst>
  </p:cSld>
  <p:clrMapOvr>
    <a:masterClrMapping/>
  </p:clrMapOvr>
  <mc:AlternateContent xmlns:mc="http://schemas.openxmlformats.org/markup-compatibility/2006" xmlns:p14="http://schemas.microsoft.com/office/powerpoint/2010/main">
    <mc:Choice Requires="p14">
      <p:transition spd="slow" p14:dur="2000" advTm="52208"/>
    </mc:Choice>
    <mc:Fallback xmlns="">
      <p:transition spd="slow" advTm="52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337188"/>
            <a:ext cx="8825658" cy="2408902"/>
          </a:xfrm>
        </p:spPr>
        <p:txBody>
          <a:bodyPr/>
          <a:lstStyle/>
          <a:p>
            <a:pPr algn="ctr"/>
            <a:r>
              <a:rPr lang="en-GB" sz="2400" dirty="0" smtClean="0">
                <a:latin typeface="Comic Sans MS" panose="030F0702030302020204" pitchFamily="66" charset="0"/>
              </a:rPr>
              <a:t>We have learnt lots of tricky words this week so rather than going through the slides for them all, click on the link below and your child can sing along to the tricky word song. </a:t>
            </a:r>
            <a:r>
              <a:rPr lang="en-GB" sz="1800" dirty="0">
                <a:latin typeface="Comic Sans MS" panose="030F0702030302020204" pitchFamily="66" charset="0"/>
              </a:rPr>
              <a:t/>
            </a:r>
            <a:br>
              <a:rPr lang="en-GB" sz="1800" dirty="0">
                <a:latin typeface="Comic Sans MS" panose="030F0702030302020204" pitchFamily="66" charset="0"/>
              </a:rPr>
            </a:br>
            <a:r>
              <a:rPr lang="en-GB" sz="1800" dirty="0" smtClean="0">
                <a:latin typeface="Comic Sans MS" panose="030F0702030302020204" pitchFamily="66" charset="0"/>
              </a:rPr>
              <a:t/>
            </a:r>
            <a:br>
              <a:rPr lang="en-GB" sz="1800" dirty="0" smtClean="0">
                <a:latin typeface="Comic Sans MS" panose="030F0702030302020204" pitchFamily="66" charset="0"/>
              </a:rPr>
            </a:br>
            <a:r>
              <a:rPr lang="en-GB" sz="1800" dirty="0">
                <a:latin typeface="Comic Sans MS" panose="030F0702030302020204" pitchFamily="66" charset="0"/>
              </a:rPr>
              <a:t> </a:t>
            </a:r>
            <a:r>
              <a:rPr lang="en-GB" sz="1800" dirty="0">
                <a:latin typeface="Comic Sans MS" panose="030F0702030302020204" pitchFamily="66" charset="0"/>
                <a:hlinkClick r:id="rId4"/>
              </a:rPr>
              <a:t>https://</a:t>
            </a:r>
            <a:r>
              <a:rPr lang="en-GB" sz="1800" dirty="0" smtClean="0">
                <a:latin typeface="Comic Sans MS" panose="030F0702030302020204" pitchFamily="66" charset="0"/>
                <a:hlinkClick r:id="rId4"/>
              </a:rPr>
              <a:t>www.youtube.com/watch?v=R087lYrRpgY</a:t>
            </a:r>
            <a:r>
              <a:rPr lang="en-GB" sz="1800" dirty="0" smtClean="0">
                <a:latin typeface="Comic Sans MS" panose="030F0702030302020204" pitchFamily="66" charset="0"/>
              </a:rPr>
              <a:t> </a:t>
            </a:r>
            <a:endParaRPr lang="en-GB" sz="1800" dirty="0">
              <a:latin typeface="Comic Sans MS" panose="030F0702030302020204" pitchFamily="66" charset="0"/>
            </a:endParaRPr>
          </a:p>
        </p:txBody>
      </p:sp>
      <p:sp>
        <p:nvSpPr>
          <p:cNvPr id="3" name="Subtitle 2"/>
          <p:cNvSpPr>
            <a:spLocks noGrp="1"/>
          </p:cNvSpPr>
          <p:nvPr>
            <p:ph type="subTitle" idx="1"/>
          </p:nvPr>
        </p:nvSpPr>
        <p:spPr>
          <a:xfrm>
            <a:off x="2156820" y="6610847"/>
            <a:ext cx="8825658" cy="45719"/>
          </a:xfrm>
        </p:spPr>
        <p:txBody>
          <a:bodyPr>
            <a:normAutofit fontScale="25000" lnSpcReduction="20000"/>
          </a:bodyPr>
          <a:lstStyle/>
          <a:p>
            <a:endParaRPr lang="en-GB" dirty="0"/>
          </a:p>
        </p:txBody>
      </p:sp>
      <p:pic>
        <p:nvPicPr>
          <p:cNvPr id="4" name="Picture 3"/>
          <p:cNvPicPr>
            <a:picLocks noChangeAspect="1"/>
          </p:cNvPicPr>
          <p:nvPr/>
        </p:nvPicPr>
        <p:blipFill rotWithShape="1">
          <a:blip r:embed="rId5"/>
          <a:srcRect l="1594" t="10642" r="-1594" b="7300"/>
          <a:stretch/>
        </p:blipFill>
        <p:spPr>
          <a:xfrm>
            <a:off x="4149213" y="3911089"/>
            <a:ext cx="3465409" cy="213000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61777173"/>
      </p:ext>
    </p:extLst>
  </p:cSld>
  <p:clrMapOvr>
    <a:masterClrMapping/>
  </p:clrMapOvr>
  <mc:AlternateContent xmlns:mc="http://schemas.openxmlformats.org/markup-compatibility/2006" xmlns:p14="http://schemas.microsoft.com/office/powerpoint/2010/main">
    <mc:Choice Requires="p14">
      <p:transition spd="slow" p14:dur="2000" advTm="12180"/>
    </mc:Choice>
    <mc:Fallback xmlns="">
      <p:transition spd="slow" advTm="12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2099732"/>
            <a:ext cx="8825658" cy="2559731"/>
          </a:xfrm>
        </p:spPr>
        <p:txBody>
          <a:bodyPr/>
          <a:lstStyle/>
          <a:p>
            <a:pPr algn="ctr"/>
            <a:r>
              <a:rPr lang="en-GB" sz="4800" dirty="0" smtClean="0">
                <a:latin typeface="Comic Sans MS" panose="030F0702030302020204" pitchFamily="66" charset="0"/>
              </a:rPr>
              <a:t>New tricky words we have learnt.</a:t>
            </a:r>
            <a:br>
              <a:rPr lang="en-GB" sz="4800" dirty="0" smtClean="0">
                <a:latin typeface="Comic Sans MS" panose="030F0702030302020204" pitchFamily="66" charset="0"/>
              </a:rPr>
            </a:br>
            <a:r>
              <a:rPr lang="en-GB" sz="4800" dirty="0" smtClean="0">
                <a:latin typeface="Comic Sans MS" panose="030F0702030302020204" pitchFamily="66" charset="0"/>
              </a:rPr>
              <a:t> </a:t>
            </a:r>
            <a:r>
              <a:rPr lang="en-GB" sz="12000" dirty="0" smtClean="0">
                <a:latin typeface="Comic Sans MS" panose="030F0702030302020204" pitchFamily="66" charset="0"/>
              </a:rPr>
              <a:t>her</a:t>
            </a:r>
            <a:endParaRPr lang="en-GB" sz="12000" dirty="0">
              <a:latin typeface="Comic Sans MS" panose="030F0702030302020204" pitchFamily="66" charset="0"/>
            </a:endParaRPr>
          </a:p>
        </p:txBody>
      </p:sp>
      <p:sp>
        <p:nvSpPr>
          <p:cNvPr id="3" name="Subtitle 2"/>
          <p:cNvSpPr>
            <a:spLocks noGrp="1"/>
          </p:cNvSpPr>
          <p:nvPr>
            <p:ph type="subTitle" idx="1"/>
          </p:nvPr>
        </p:nvSpPr>
        <p:spPr>
          <a:xfrm flipV="1">
            <a:off x="1154955" y="6472362"/>
            <a:ext cx="8825658" cy="182880"/>
          </a:xfrm>
        </p:spPr>
        <p:txBody>
          <a:bodyPr>
            <a:normAutofit fontScale="40000" lnSpcReduction="20000"/>
          </a:bodyPr>
          <a:lstStyle/>
          <a:p>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43562368"/>
      </p:ext>
    </p:extLst>
  </p:cSld>
  <p:clrMapOvr>
    <a:masterClrMapping/>
  </p:clrMapOvr>
  <mc:AlternateContent xmlns:mc="http://schemas.openxmlformats.org/markup-compatibility/2006" xmlns:p14="http://schemas.microsoft.com/office/powerpoint/2010/main">
    <mc:Choice Requires="p14">
      <p:transition spd="slow" p14:dur="2000" advTm="7309"/>
    </mc:Choice>
    <mc:Fallback xmlns="">
      <p:transition spd="slow" advTm="7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2099732"/>
            <a:ext cx="8825658" cy="2559731"/>
          </a:xfrm>
        </p:spPr>
        <p:txBody>
          <a:bodyPr/>
          <a:lstStyle/>
          <a:p>
            <a:pPr algn="ctr"/>
            <a:r>
              <a:rPr lang="en-GB" sz="12000" dirty="0" smtClean="0">
                <a:latin typeface="Comic Sans MS" panose="030F0702030302020204" pitchFamily="66" charset="0"/>
              </a:rPr>
              <a:t>said</a:t>
            </a:r>
            <a:endParaRPr lang="en-GB" sz="12000" dirty="0">
              <a:latin typeface="Comic Sans MS" panose="030F0702030302020204" pitchFamily="66" charset="0"/>
            </a:endParaRPr>
          </a:p>
        </p:txBody>
      </p:sp>
      <p:sp>
        <p:nvSpPr>
          <p:cNvPr id="3" name="Subtitle 2"/>
          <p:cNvSpPr>
            <a:spLocks noGrp="1"/>
          </p:cNvSpPr>
          <p:nvPr>
            <p:ph type="subTitle" idx="1"/>
          </p:nvPr>
        </p:nvSpPr>
        <p:spPr>
          <a:xfrm flipV="1">
            <a:off x="1154955" y="6472362"/>
            <a:ext cx="8825658" cy="182880"/>
          </a:xfrm>
        </p:spPr>
        <p:txBody>
          <a:bodyPr>
            <a:normAutofit fontScale="40000" lnSpcReduction="20000"/>
          </a:bodyPr>
          <a:lstStyle/>
          <a:p>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79179320"/>
      </p:ext>
    </p:extLst>
  </p:cSld>
  <p:clrMapOvr>
    <a:masterClrMapping/>
  </p:clrMapOvr>
  <mc:AlternateContent xmlns:mc="http://schemas.openxmlformats.org/markup-compatibility/2006" xmlns:p14="http://schemas.microsoft.com/office/powerpoint/2010/main">
    <mc:Choice Requires="p14">
      <p:transition spd="slow" p14:dur="2000" advTm="3778"/>
    </mc:Choice>
    <mc:Fallback xmlns="">
      <p:transition spd="slow" advTm="3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2099732"/>
            <a:ext cx="8825658" cy="2559731"/>
          </a:xfrm>
        </p:spPr>
        <p:txBody>
          <a:bodyPr/>
          <a:lstStyle/>
          <a:p>
            <a:pPr algn="ctr"/>
            <a:r>
              <a:rPr lang="en-GB" sz="12000" dirty="0" smtClean="0">
                <a:latin typeface="Comic Sans MS" panose="030F0702030302020204" pitchFamily="66" charset="0"/>
              </a:rPr>
              <a:t>have</a:t>
            </a:r>
            <a:endParaRPr lang="en-GB" sz="12000" dirty="0">
              <a:latin typeface="Comic Sans MS" panose="030F0702030302020204" pitchFamily="66" charset="0"/>
            </a:endParaRPr>
          </a:p>
        </p:txBody>
      </p:sp>
      <p:sp>
        <p:nvSpPr>
          <p:cNvPr id="3" name="Subtitle 2"/>
          <p:cNvSpPr>
            <a:spLocks noGrp="1"/>
          </p:cNvSpPr>
          <p:nvPr>
            <p:ph type="subTitle" idx="1"/>
          </p:nvPr>
        </p:nvSpPr>
        <p:spPr>
          <a:xfrm flipV="1">
            <a:off x="1154955" y="6472362"/>
            <a:ext cx="8825658" cy="182880"/>
          </a:xfrm>
        </p:spPr>
        <p:txBody>
          <a:bodyPr>
            <a:normAutofit fontScale="40000" lnSpcReduction="20000"/>
          </a:bodyPr>
          <a:lstStyle/>
          <a:p>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84530026"/>
      </p:ext>
    </p:extLst>
  </p:cSld>
  <p:clrMapOvr>
    <a:masterClrMapping/>
  </p:clrMapOvr>
  <mc:AlternateContent xmlns:mc="http://schemas.openxmlformats.org/markup-compatibility/2006" xmlns:p14="http://schemas.microsoft.com/office/powerpoint/2010/main">
    <mc:Choice Requires="p14">
      <p:transition spd="slow" p14:dur="2000" advTm="3548"/>
    </mc:Choice>
    <mc:Fallback xmlns="">
      <p:transition spd="slow" advTm="3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2099732"/>
            <a:ext cx="8825658" cy="2559731"/>
          </a:xfrm>
        </p:spPr>
        <p:txBody>
          <a:bodyPr/>
          <a:lstStyle/>
          <a:p>
            <a:pPr algn="ctr"/>
            <a:r>
              <a:rPr lang="en-GB" sz="12000" dirty="0" smtClean="0">
                <a:latin typeface="Comic Sans MS" panose="030F0702030302020204" pitchFamily="66" charset="0"/>
              </a:rPr>
              <a:t>like</a:t>
            </a:r>
            <a:endParaRPr lang="en-GB" sz="12000" dirty="0">
              <a:latin typeface="Comic Sans MS" panose="030F0702030302020204" pitchFamily="66" charset="0"/>
            </a:endParaRPr>
          </a:p>
        </p:txBody>
      </p:sp>
      <p:sp>
        <p:nvSpPr>
          <p:cNvPr id="3" name="Subtitle 2"/>
          <p:cNvSpPr>
            <a:spLocks noGrp="1"/>
          </p:cNvSpPr>
          <p:nvPr>
            <p:ph type="subTitle" idx="1"/>
          </p:nvPr>
        </p:nvSpPr>
        <p:spPr>
          <a:xfrm flipV="1">
            <a:off x="1154955" y="6472362"/>
            <a:ext cx="8825658" cy="182880"/>
          </a:xfrm>
        </p:spPr>
        <p:txBody>
          <a:bodyPr>
            <a:normAutofit fontScale="40000" lnSpcReduction="20000"/>
          </a:bodyPr>
          <a:lstStyle/>
          <a:p>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18169529"/>
      </p:ext>
    </p:extLst>
  </p:cSld>
  <p:clrMapOvr>
    <a:masterClrMapping/>
  </p:clrMapOvr>
  <mc:AlternateContent xmlns:mc="http://schemas.openxmlformats.org/markup-compatibility/2006" xmlns:p14="http://schemas.microsoft.com/office/powerpoint/2010/main">
    <mc:Choice Requires="p14">
      <p:transition spd="slow" p14:dur="2000" advTm="3737"/>
    </mc:Choice>
    <mc:Fallback xmlns="">
      <p:transition spd="slow" advTm="3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New tricky word!</a:t>
            </a:r>
            <a:endParaRPr lang="en-GB" dirty="0"/>
          </a:p>
        </p:txBody>
      </p:sp>
      <p:sp>
        <p:nvSpPr>
          <p:cNvPr id="3" name="Content Placeholder 2"/>
          <p:cNvSpPr>
            <a:spLocks noGrp="1"/>
          </p:cNvSpPr>
          <p:nvPr>
            <p:ph idx="1"/>
          </p:nvPr>
        </p:nvSpPr>
        <p:spPr/>
        <p:txBody>
          <a:bodyPr>
            <a:normAutofit/>
          </a:bodyPr>
          <a:lstStyle/>
          <a:p>
            <a:pPr algn="ctr"/>
            <a:r>
              <a:rPr lang="en-GB" sz="8800" dirty="0" smtClean="0">
                <a:latin typeface="Comic Sans MS" panose="030F0702030302020204" pitchFamily="66" charset="0"/>
              </a:rPr>
              <a:t>so</a:t>
            </a:r>
            <a:endParaRPr lang="en-GB" sz="8800" dirty="0">
              <a:latin typeface="Comic Sans MS" panose="030F0702030302020204" pitchFamily="66"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970997"/>
      </p:ext>
    </p:extLst>
  </p:cSld>
  <p:clrMapOvr>
    <a:masterClrMapping/>
  </p:clrMapOvr>
  <mc:AlternateContent xmlns:mc="http://schemas.openxmlformats.org/markup-compatibility/2006" xmlns:p14="http://schemas.microsoft.com/office/powerpoint/2010/main">
    <mc:Choice Requires="p14">
      <p:transition spd="slow" p14:dur="2000" advTm="23555"/>
    </mc:Choice>
    <mc:Fallback xmlns="">
      <p:transition spd="slow" advTm="23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57523"/>
            <a:ext cx="8825658" cy="1262890"/>
          </a:xfrm>
        </p:spPr>
        <p:txBody>
          <a:bodyPr/>
          <a:lstStyle/>
          <a:p>
            <a:pPr algn="ctr"/>
            <a:r>
              <a:rPr lang="en-GB" dirty="0" smtClean="0">
                <a:latin typeface="Comic Sans MS" panose="030F0702030302020204" pitchFamily="66" charset="0"/>
              </a:rPr>
              <a:t>Recap phase 2 sounds.</a:t>
            </a:r>
            <a:endParaRPr lang="en-GB" dirty="0">
              <a:latin typeface="Comic Sans MS" panose="030F0702030302020204" pitchFamily="66" charset="0"/>
            </a:endParaRPr>
          </a:p>
        </p:txBody>
      </p:sp>
      <p:sp>
        <p:nvSpPr>
          <p:cNvPr id="3" name="Subtitle 2"/>
          <p:cNvSpPr>
            <a:spLocks noGrp="1"/>
          </p:cNvSpPr>
          <p:nvPr>
            <p:ph type="subTitle" idx="1"/>
          </p:nvPr>
        </p:nvSpPr>
        <p:spPr>
          <a:xfrm>
            <a:off x="1154955" y="1987827"/>
            <a:ext cx="8825658" cy="4158532"/>
          </a:xfrm>
        </p:spPr>
        <p:txBody>
          <a:bodyPr>
            <a:normAutofit/>
          </a:bodyPr>
          <a:lstStyle/>
          <a:p>
            <a:pPr algn="ctr"/>
            <a:r>
              <a:rPr lang="en-GB" sz="2800" cap="none" dirty="0" smtClean="0"/>
              <a:t>     </a:t>
            </a:r>
            <a:endParaRPr lang="en-GB" sz="2800" cap="none" dirty="0"/>
          </a:p>
        </p:txBody>
      </p:sp>
      <p:sp>
        <p:nvSpPr>
          <p:cNvPr id="5" name="TextBox 4"/>
          <p:cNvSpPr txBox="1"/>
          <p:nvPr/>
        </p:nvSpPr>
        <p:spPr>
          <a:xfrm>
            <a:off x="1154955" y="2733368"/>
            <a:ext cx="8825658" cy="1477328"/>
          </a:xfrm>
          <a:prstGeom prst="rect">
            <a:avLst/>
          </a:prstGeom>
          <a:noFill/>
        </p:spPr>
        <p:txBody>
          <a:bodyPr wrap="square" rtlCol="0">
            <a:spAutoFit/>
          </a:bodyPr>
          <a:lstStyle/>
          <a:p>
            <a:r>
              <a:rPr lang="en-GB" dirty="0" smtClean="0"/>
              <a:t>The link below will recap phase 2 sounds. Select phase 2 only and see if you can say the sounds in less than 2 minutes! If you recorded your time </a:t>
            </a:r>
            <a:r>
              <a:rPr lang="en-GB" dirty="0" smtClean="0"/>
              <a:t>yesterday, </a:t>
            </a:r>
            <a:r>
              <a:rPr lang="en-GB" dirty="0" smtClean="0"/>
              <a:t>see if you can beat that time!</a:t>
            </a:r>
          </a:p>
          <a:p>
            <a:endParaRPr lang="en-GB" dirty="0"/>
          </a:p>
          <a:p>
            <a:r>
              <a:rPr lang="en-GB" dirty="0">
                <a:hlinkClick r:id="rId4"/>
              </a:rPr>
              <a:t>https://</a:t>
            </a:r>
            <a:r>
              <a:rPr lang="en-GB" dirty="0" smtClean="0">
                <a:hlinkClick r:id="rId4"/>
              </a:rPr>
              <a:t>www.phonicsplay.co.uk/resources/phase/3/flashcards-speed-trials</a:t>
            </a:r>
            <a:r>
              <a:rPr lang="en-GB" dirty="0" smtClean="0"/>
              <a:t> </a:t>
            </a:r>
          </a:p>
        </p:txBody>
      </p:sp>
      <p:pic>
        <p:nvPicPr>
          <p:cNvPr id="7" name="Picture 6"/>
          <p:cNvPicPr>
            <a:picLocks noChangeAspect="1"/>
          </p:cNvPicPr>
          <p:nvPr/>
        </p:nvPicPr>
        <p:blipFill>
          <a:blip r:embed="rId5"/>
          <a:stretch>
            <a:fillRect/>
          </a:stretch>
        </p:blipFill>
        <p:spPr>
          <a:xfrm>
            <a:off x="3958674" y="4277426"/>
            <a:ext cx="3218220" cy="180220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70847605"/>
      </p:ext>
    </p:extLst>
  </p:cSld>
  <p:clrMapOvr>
    <a:masterClrMapping/>
  </p:clrMapOvr>
  <mc:AlternateContent xmlns:mc="http://schemas.openxmlformats.org/markup-compatibility/2006" xmlns:p14="http://schemas.microsoft.com/office/powerpoint/2010/main">
    <mc:Choice Requires="p14">
      <p:transition spd="slow" p14:dur="2000" advTm="22583"/>
    </mc:Choice>
    <mc:Fallback xmlns="">
      <p:transition spd="slow" advTm="22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07044A1C68BD4C94A30BCF35C50B21" ma:contentTypeVersion="6" ma:contentTypeDescription="Create a new document." ma:contentTypeScope="" ma:versionID="1b176be6737bea82aa036f5de0ec208a">
  <xsd:schema xmlns:xsd="http://www.w3.org/2001/XMLSchema" xmlns:xs="http://www.w3.org/2001/XMLSchema" xmlns:p="http://schemas.microsoft.com/office/2006/metadata/properties" xmlns:ns2="b56fac23-60d4-4943-8ef5-74c6083a7b6c" targetNamespace="http://schemas.microsoft.com/office/2006/metadata/properties" ma:root="true" ma:fieldsID="a849d26107bce6f199e44061d0f19b66" ns2:_="">
    <xsd:import namespace="b56fac23-60d4-4943-8ef5-74c6083a7b6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6fac23-60d4-4943-8ef5-74c6083a7b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1E993B5-BD64-4656-B760-351F1E5FDCE9}"/>
</file>

<file path=customXml/itemProps2.xml><?xml version="1.0" encoding="utf-8"?>
<ds:datastoreItem xmlns:ds="http://schemas.openxmlformats.org/officeDocument/2006/customXml" ds:itemID="{FD195567-F2BA-425B-A290-152822DF14FB}"/>
</file>

<file path=customXml/itemProps3.xml><?xml version="1.0" encoding="utf-8"?>
<ds:datastoreItem xmlns:ds="http://schemas.openxmlformats.org/officeDocument/2006/customXml" ds:itemID="{DA5667F3-8EAD-48E2-9909-B256704E7708}"/>
</file>

<file path=docProps/app.xml><?xml version="1.0" encoding="utf-8"?>
<Properties xmlns="http://schemas.openxmlformats.org/officeDocument/2006/extended-properties" xmlns:vt="http://schemas.openxmlformats.org/officeDocument/2006/docPropsVTypes">
  <Template>TM02900722[[fn=Ion Boardroom]]</Template>
  <TotalTime>1253</TotalTime>
  <Words>496</Words>
  <Application>Microsoft Office PowerPoint</Application>
  <PresentationFormat>Widescreen</PresentationFormat>
  <Paragraphs>64</Paragraphs>
  <Slides>21</Slides>
  <Notes>0</Notes>
  <HiddenSlides>0</HiddenSlides>
  <MMClips>21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Century Gothic</vt:lpstr>
      <vt:lpstr>Comic Sans MS</vt:lpstr>
      <vt:lpstr>Wingdings 3</vt:lpstr>
      <vt:lpstr>Ion Boardroom</vt:lpstr>
      <vt:lpstr>Friday 29th January</vt:lpstr>
      <vt:lpstr>Phonic Sounds</vt:lpstr>
      <vt:lpstr>We have learnt lots of tricky words this week so rather than going through the slides for them all, click on the link below and your child can sing along to the tricky word song.    https://www.youtube.com/watch?v=R087lYrRpgY </vt:lpstr>
      <vt:lpstr>New tricky words we have learnt.  her</vt:lpstr>
      <vt:lpstr>said</vt:lpstr>
      <vt:lpstr>have</vt:lpstr>
      <vt:lpstr>like</vt:lpstr>
      <vt:lpstr>New tricky word!</vt:lpstr>
      <vt:lpstr>Recap phase 2 sounds.</vt:lpstr>
      <vt:lpstr>Recap new sounds</vt:lpstr>
      <vt:lpstr>Recap new sounds</vt:lpstr>
      <vt:lpstr>Recap new sounds</vt:lpstr>
      <vt:lpstr>Today’s new sound</vt:lpstr>
      <vt:lpstr>Making Words</vt:lpstr>
      <vt:lpstr>Say the word and sound the word</vt:lpstr>
      <vt:lpstr>Say the word and sound the word</vt:lpstr>
      <vt:lpstr>Say the word and sound the word</vt:lpstr>
      <vt:lpstr>Lets make the words!</vt:lpstr>
      <vt:lpstr>Writing the sound ‘ow’</vt:lpstr>
      <vt:lpstr>Writing the sound ‘ow’</vt:lpstr>
      <vt:lpstr>Writing the words with ‘ow’ in the middle.</vt:lpstr>
    </vt:vector>
  </TitlesOfParts>
  <Company>ALT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Wednesday 6th January</dc:title>
  <dc:creator>Heather MacNeil</dc:creator>
  <cp:lastModifiedBy>Paula Candish</cp:lastModifiedBy>
  <cp:revision>98</cp:revision>
  <dcterms:created xsi:type="dcterms:W3CDTF">2021-01-05T10:57:21Z</dcterms:created>
  <dcterms:modified xsi:type="dcterms:W3CDTF">2021-01-28T15:19:58Z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0x010100E607044A1C68BD4C94A30BCF35C50B21</vt:lpwstr>
  </property>
</Properties>
</file>