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6" r:id="rId2"/>
    <p:sldId id="294" r:id="rId3"/>
    <p:sldId id="300" r:id="rId4"/>
    <p:sldId id="327" r:id="rId5"/>
    <p:sldId id="328" r:id="rId6"/>
    <p:sldId id="329" r:id="rId7"/>
    <p:sldId id="330" r:id="rId8"/>
    <p:sldId id="331" r:id="rId9"/>
    <p:sldId id="311" r:id="rId10"/>
    <p:sldId id="332" r:id="rId11"/>
    <p:sldId id="333" r:id="rId12"/>
    <p:sldId id="302" r:id="rId13"/>
    <p:sldId id="292" r:id="rId14"/>
    <p:sldId id="280" r:id="rId15"/>
    <p:sldId id="33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5442" autoAdjust="0"/>
  </p:normalViewPr>
  <p:slideViewPr>
    <p:cSldViewPr snapToGrid="0">
      <p:cViewPr varScale="1">
        <p:scale>
          <a:sx n="59" d="100"/>
          <a:sy n="59" d="100"/>
        </p:scale>
        <p:origin x="16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1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different combinations to make money amounts.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different combinations to make money amounts.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ways to pay amounts to 6p Sheet 1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ways to pay amounts to 10p Sheet 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6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You can now use the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Mastery: Reasoning and Problem-Solving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to assess children’s success across this unit.  Go to the next slide.</a:t>
            </a:r>
            <a:endParaRPr lang="en-GB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3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25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0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way uses fewest coins?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now you want to buy a pencil for 10p but you have not got a 10p coin.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how else you could pay.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if you could pay with 2 coins rather than using all the pennies.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4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1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6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audio" Target="../media/media3.m4a"/><Relationship Id="rId16" Type="http://schemas.openxmlformats.org/officeDocument/2006/relationships/image" Target="../media/image9.png"/><Relationship Id="rId1" Type="http://schemas.microsoft.com/office/2007/relationships/media" Target="../media/media3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4.wdp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m4a"/><Relationship Id="rId7" Type="http://schemas.microsoft.com/office/2007/relationships/hdphoto" Target="../media/hdphoto4.wdp"/><Relationship Id="rId12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8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7.wdp"/><Relationship Id="rId12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8.xm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6447" y="1435781"/>
            <a:ext cx="6858000" cy="165576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Year One</a:t>
            </a:r>
          </a:p>
          <a:p>
            <a:r>
              <a:rPr lang="en-GB" sz="3600" b="1" dirty="0" smtClean="0"/>
              <a:t>Maths </a:t>
            </a:r>
          </a:p>
          <a:p>
            <a:r>
              <a:rPr lang="en-GB" sz="3600" b="1" dirty="0" smtClean="0"/>
              <a:t>Wednesday 20</a:t>
            </a:r>
            <a:r>
              <a:rPr lang="en-GB" sz="3600" b="1" baseline="30000" dirty="0" smtClean="0"/>
              <a:t>th</a:t>
            </a:r>
            <a:r>
              <a:rPr lang="en-GB" sz="3600" b="1" dirty="0" smtClean="0"/>
              <a:t> January</a:t>
            </a:r>
            <a:endParaRPr lang="en-GB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1</a:t>
            </a:r>
            <a:endParaRPr lang="en-GB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7"/>
    </mc:Choice>
    <mc:Fallback>
      <p:transition spd="slow" advTm="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13945" y="922943"/>
            <a:ext cx="3862843" cy="1679951"/>
            <a:chOff x="3957914" y="1366477"/>
            <a:chExt cx="4813300" cy="1505907"/>
          </a:xfrm>
        </p:grpSpPr>
        <p:pic>
          <p:nvPicPr>
            <p:cNvPr id="5" name="Picture 5" descr="Pencil, School, Science, Writing, Business, Draw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43" b="28279"/>
            <a:stretch/>
          </p:blipFill>
          <p:spPr bwMode="auto">
            <a:xfrm rot="842549">
              <a:off x="3957914" y="1366477"/>
              <a:ext cx="4813300" cy="723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624812" y="1586739"/>
              <a:ext cx="1182205" cy="1285645"/>
              <a:chOff x="2963497" y="2597306"/>
              <a:chExt cx="1182205" cy="1285645"/>
            </a:xfrm>
          </p:grpSpPr>
          <p:pic>
            <p:nvPicPr>
              <p:cNvPr id="7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72143" flipH="1">
                <a:off x="2911777" y="26490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19171151" flipH="1">
                <a:off x="3144928" y="3096980"/>
                <a:ext cx="819344" cy="41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10p</a:t>
                </a:r>
              </a:p>
            </p:txBody>
          </p:sp>
        </p:grp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2799526"/>
            <a:ext cx="1915131" cy="18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10" y="2799526"/>
            <a:ext cx="1915131" cy="18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92" y="2799526"/>
            <a:ext cx="1915131" cy="18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84" y="2806441"/>
            <a:ext cx="1915131" cy="18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05" y="2806442"/>
            <a:ext cx="1915131" cy="18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208620" y="702555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50837"/>
                <a:gd name="adj2" fmla="val 807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else could I pay?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84" y="4532512"/>
            <a:ext cx="1882325" cy="175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57" y="4455879"/>
            <a:ext cx="1915131" cy="186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4" y="4493847"/>
            <a:ext cx="1915131" cy="186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11" y="4692285"/>
            <a:ext cx="1535581" cy="152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EDD43-0AE3-47F3-92F7-C403B4A86F9C}"/>
              </a:ext>
            </a:extLst>
          </p:cNvPr>
          <p:cNvSpPr txBox="1"/>
          <p:nvPr/>
        </p:nvSpPr>
        <p:spPr>
          <a:xfrm>
            <a:off x="845817" y="5050582"/>
            <a:ext cx="96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253746"/>
                </a:solidFill>
              </a:rPr>
              <a:t>or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8"/>
    </mc:Choice>
    <mc:Fallback>
      <p:transition spd="slow" advTm="6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13945" y="922943"/>
            <a:ext cx="3862843" cy="1679951"/>
            <a:chOff x="3957914" y="1366477"/>
            <a:chExt cx="4813300" cy="1505907"/>
          </a:xfrm>
        </p:grpSpPr>
        <p:pic>
          <p:nvPicPr>
            <p:cNvPr id="5" name="Picture 5" descr="Pencil, School, Science, Writing, Business, Draw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43" b="28279"/>
            <a:stretch/>
          </p:blipFill>
          <p:spPr bwMode="auto">
            <a:xfrm rot="842549">
              <a:off x="3957914" y="1366477"/>
              <a:ext cx="4813300" cy="723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624812" y="1586739"/>
              <a:ext cx="1182205" cy="1285645"/>
              <a:chOff x="2963497" y="2597306"/>
              <a:chExt cx="1182205" cy="1285645"/>
            </a:xfrm>
          </p:grpSpPr>
          <p:pic>
            <p:nvPicPr>
              <p:cNvPr id="7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72143" flipH="1">
                <a:off x="2911777" y="26490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19171151" flipH="1">
                <a:off x="3144928" y="3096980"/>
                <a:ext cx="819344" cy="41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10p</a:t>
                </a:r>
              </a:p>
            </p:txBody>
          </p:sp>
        </p:grp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98" y="3393975"/>
            <a:ext cx="1882325" cy="164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208620" y="702555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50837"/>
                <a:gd name="adj2" fmla="val 807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Can I pay with just two coins?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0379" y="4143144"/>
              <a:ext cx="324735" cy="704467"/>
            </a:xfrm>
            <a:prstGeom prst="rect">
              <a:avLst/>
            </a:prstGeom>
          </p:spPr>
        </p:pic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94" y="3393975"/>
            <a:ext cx="1882325" cy="164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2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1"/>
    </mc:Choice>
    <mc:Fallback>
      <p:transition spd="slow" advTm="9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2873F-9876-4D2A-B1EC-B4041BB1C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74" y="360918"/>
            <a:ext cx="8397404" cy="537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6"/>
    </mc:Choice>
    <mc:Fallback>
      <p:transition spd="slow" advTm="9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2071321"/>
            <a:ext cx="8130503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Know how much each coin to 10p is worth.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Find totals of two coins from 1p, 2p, 5p and 10p.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combinations of 1p, 2p, 5p and 10p coins to pay for items.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Money and Time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Identify coins to 10p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Exchange for 1p coins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1A3EE1-6B7A-4818-BAA3-A481B458F771}"/>
              </a:ext>
            </a:extLst>
          </p:cNvPr>
          <p:cNvGrpSpPr/>
          <p:nvPr/>
        </p:nvGrpSpPr>
        <p:grpSpPr>
          <a:xfrm>
            <a:off x="1282925" y="1061900"/>
            <a:ext cx="6344904" cy="1009650"/>
            <a:chOff x="943742" y="1418496"/>
            <a:chExt cx="6344904" cy="10096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E7C0F-F9CA-47D5-A3D0-94F43048B24E}"/>
                </a:ext>
              </a:extLst>
            </p:cNvPr>
            <p:cNvSpPr txBox="1"/>
            <p:nvPr/>
          </p:nvSpPr>
          <p:spPr>
            <a:xfrm>
              <a:off x="1802246" y="1729083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53746"/>
                  </a:solidFill>
                </a:rPr>
                <a:t>Well Done!  You’ve completed this unit.</a:t>
              </a:r>
            </a:p>
          </p:txBody>
        </p:sp>
        <p:pic>
          <p:nvPicPr>
            <p:cNvPr id="8" name="Picture 3" descr="N:\Documents\Website\Wagtail Website\User Manuel for HT\Smiley-face.png">
              <a:extLst>
                <a:ext uri="{FF2B5EF4-FFF2-40B4-BE49-F238E27FC236}">
                  <a16:creationId xmlns:a16="http://schemas.microsoft.com/office/drawing/2014/main" id="{4AB13F04-A3C1-48F1-94C1-57F598070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42" y="1418496"/>
              <a:ext cx="1019175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7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9"/>
    </mc:Choice>
    <mc:Fallback>
      <p:transition spd="slow" advTm="1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C486FE-0542-4482-AD40-87B16F714A61}"/>
              </a:ext>
            </a:extLst>
          </p:cNvPr>
          <p:cNvSpPr/>
          <p:nvPr/>
        </p:nvSpPr>
        <p:spPr>
          <a:xfrm>
            <a:off x="1173852" y="125499"/>
            <a:ext cx="6743189" cy="59081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675"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Problem solving and reasoning questions</a:t>
            </a:r>
          </a:p>
          <a:p>
            <a:pPr marL="66675">
              <a:spcAft>
                <a:spcPts val="4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Find a coin which is…</a:t>
            </a:r>
          </a:p>
          <a:p>
            <a:pPr marL="409575" indent="-342900">
              <a:spcAft>
                <a:spcPts val="400"/>
              </a:spcAft>
              <a:buAutoNum type="alphaLcParenBoth"/>
            </a:pPr>
            <a:r>
              <a:rPr lang="en-GB" sz="1600" dirty="0">
                <a:solidFill>
                  <a:schemeClr val="tx1"/>
                </a:solidFill>
              </a:rPr>
              <a:t>less than 2p </a:t>
            </a:r>
          </a:p>
          <a:p>
            <a:pPr marL="409575" indent="-342900">
              <a:spcAft>
                <a:spcPts val="400"/>
              </a:spcAft>
              <a:buAutoNum type="alphaLcParenBoth"/>
            </a:pPr>
            <a:r>
              <a:rPr lang="en-GB" sz="1600" dirty="0">
                <a:solidFill>
                  <a:schemeClr val="tx1"/>
                </a:solidFill>
              </a:rPr>
              <a:t>5p more than 5p</a:t>
            </a:r>
            <a:endParaRPr lang="en-GB" sz="1600" dirty="0">
              <a:solidFill>
                <a:srgbClr val="00B050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(c)	in between 2p and 10p</a:t>
            </a:r>
            <a:endParaRPr lang="en-GB" sz="1600" dirty="0">
              <a:solidFill>
                <a:srgbClr val="00B050"/>
              </a:solidFill>
            </a:endParaRP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Draw the number of 1p coins each coin is worth. </a:t>
            </a:r>
          </a:p>
          <a:p>
            <a:pPr marL="466725" indent="-400050">
              <a:spcAft>
                <a:spcPts val="400"/>
              </a:spcAft>
              <a:buAutoNum type="romanLcParenBoth"/>
            </a:pPr>
            <a:r>
              <a:rPr lang="en-GB" sz="1600" dirty="0">
                <a:solidFill>
                  <a:schemeClr val="tx1"/>
                </a:solidFill>
              </a:rPr>
              <a:t>5p</a:t>
            </a:r>
            <a:r>
              <a:rPr lang="en-GB" sz="1600" dirty="0">
                <a:solidFill>
                  <a:srgbClr val="00B050"/>
                </a:solidFill>
              </a:rPr>
              <a:t>	 </a:t>
            </a:r>
          </a:p>
          <a:p>
            <a:pPr marL="466725" indent="-400050">
              <a:spcAft>
                <a:spcPts val="400"/>
              </a:spcAft>
              <a:buAutoNum type="romanLcParenBoth"/>
            </a:pPr>
            <a:r>
              <a:rPr lang="en-GB" sz="1600" dirty="0">
                <a:solidFill>
                  <a:schemeClr val="tx1"/>
                </a:solidFill>
              </a:rPr>
              <a:t>2p</a:t>
            </a:r>
            <a:r>
              <a:rPr lang="en-GB" sz="1600" dirty="0">
                <a:solidFill>
                  <a:srgbClr val="00B050"/>
                </a:solidFill>
              </a:rPr>
              <a:t>	</a:t>
            </a:r>
          </a:p>
          <a:p>
            <a:pPr marL="466725" indent="-400050">
              <a:spcAft>
                <a:spcPts val="400"/>
              </a:spcAft>
              <a:buAutoNum type="romanLcParenBoth"/>
            </a:pPr>
            <a:r>
              <a:rPr lang="en-GB" sz="1600" dirty="0">
                <a:solidFill>
                  <a:schemeClr val="tx1"/>
                </a:solidFill>
              </a:rPr>
              <a:t>10p</a:t>
            </a:r>
            <a:r>
              <a:rPr lang="en-GB" sz="1600" dirty="0">
                <a:solidFill>
                  <a:srgbClr val="00B050"/>
                </a:solidFill>
              </a:rPr>
              <a:t>	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i="1" dirty="0">
                <a:solidFill>
                  <a:schemeClr val="tx1"/>
                </a:solidFill>
              </a:rPr>
              <a:t>Challenge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Try to put at least one coin in each place on the table. 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	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Is this possible?</a:t>
            </a:r>
          </a:p>
          <a:p>
            <a:pPr marL="66675">
              <a:spcAft>
                <a:spcPts val="6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marL="66675"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CCACC4-3772-4819-B6AB-9EC568CB8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98038"/>
              </p:ext>
            </p:extLst>
          </p:nvPr>
        </p:nvGraphicFramePr>
        <p:xfrm>
          <a:off x="2606040" y="4460967"/>
          <a:ext cx="2880360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810260">
                  <a:extLst>
                    <a:ext uri="{9D8B030D-6E8A-4147-A177-3AD203B41FA5}">
                      <a16:colId xmlns:a16="http://schemas.microsoft.com/office/drawing/2014/main" val="1720873047"/>
                    </a:ext>
                  </a:extLst>
                </a:gridCol>
                <a:gridCol w="910771">
                  <a:extLst>
                    <a:ext uri="{9D8B030D-6E8A-4147-A177-3AD203B41FA5}">
                      <a16:colId xmlns:a16="http://schemas.microsoft.com/office/drawing/2014/main" val="990424996"/>
                    </a:ext>
                  </a:extLst>
                </a:gridCol>
                <a:gridCol w="1159329">
                  <a:extLst>
                    <a:ext uri="{9D8B030D-6E8A-4147-A177-3AD203B41FA5}">
                      <a16:colId xmlns:a16="http://schemas.microsoft.com/office/drawing/2014/main" val="3944654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silver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brown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988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round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500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not round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247334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32"/>
    </mc:Choice>
    <mc:Fallback>
      <p:transition spd="slow" advTm="65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C486FE-0542-4482-AD40-87B16F714A61}"/>
              </a:ext>
            </a:extLst>
          </p:cNvPr>
          <p:cNvSpPr/>
          <p:nvPr/>
        </p:nvSpPr>
        <p:spPr>
          <a:xfrm>
            <a:off x="1200405" y="125499"/>
            <a:ext cx="6743189" cy="59081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675"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Problem solving and reasoning: </a:t>
            </a:r>
            <a:r>
              <a:rPr lang="en-GB" sz="2000" b="1" dirty="0">
                <a:solidFill>
                  <a:srgbClr val="00B050"/>
                </a:solidFill>
              </a:rPr>
              <a:t>Answers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Find a coin which is…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(a)	less than 2p   </a:t>
            </a:r>
            <a:r>
              <a:rPr lang="en-GB" sz="1600" dirty="0">
                <a:solidFill>
                  <a:srgbClr val="00B050"/>
                </a:solidFill>
              </a:rPr>
              <a:t>1p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(b)	5p more than 5p   </a:t>
            </a:r>
            <a:r>
              <a:rPr lang="en-GB" sz="1600" dirty="0">
                <a:solidFill>
                  <a:srgbClr val="00B050"/>
                </a:solidFill>
              </a:rPr>
              <a:t>10p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(c)	in between 2p and 10p   </a:t>
            </a:r>
            <a:r>
              <a:rPr lang="en-GB" sz="1600" dirty="0">
                <a:solidFill>
                  <a:srgbClr val="00B050"/>
                </a:solidFill>
              </a:rPr>
              <a:t>5p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Draw the number of 1p coins each coin is worth. 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</a:t>
            </a:r>
            <a:r>
              <a:rPr lang="en-GB" sz="1600" dirty="0" err="1">
                <a:solidFill>
                  <a:schemeClr val="tx1"/>
                </a:solidFill>
              </a:rPr>
              <a:t>i</a:t>
            </a:r>
            <a:r>
              <a:rPr lang="en-GB" sz="1600" dirty="0">
                <a:solidFill>
                  <a:schemeClr val="tx1"/>
                </a:solidFill>
              </a:rPr>
              <a:t>)	5p</a:t>
            </a:r>
            <a:r>
              <a:rPr lang="en-GB" sz="1600" dirty="0">
                <a:solidFill>
                  <a:srgbClr val="00B050"/>
                </a:solidFill>
              </a:rPr>
              <a:t>	5 x 1p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(ii)	2p</a:t>
            </a:r>
            <a:r>
              <a:rPr lang="en-GB" sz="1600" dirty="0">
                <a:solidFill>
                  <a:srgbClr val="00B050"/>
                </a:solidFill>
              </a:rPr>
              <a:t>	2 x 1p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(iii)	10p</a:t>
            </a:r>
            <a:r>
              <a:rPr lang="en-GB" sz="1600" dirty="0">
                <a:solidFill>
                  <a:srgbClr val="00B050"/>
                </a:solidFill>
              </a:rPr>
              <a:t>	10 x 1p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i="1" dirty="0">
                <a:solidFill>
                  <a:schemeClr val="tx1"/>
                </a:solidFill>
              </a:rPr>
              <a:t>Challenge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Try to put at least one coin in each place on the table. 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	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Is this possible? </a:t>
            </a:r>
            <a:r>
              <a:rPr lang="en-GB" sz="1600" dirty="0">
                <a:solidFill>
                  <a:srgbClr val="00B050"/>
                </a:solidFill>
              </a:rPr>
              <a:t>No. </a:t>
            </a: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are no coins that are both brown and not round.</a:t>
            </a:r>
            <a:endParaRPr lang="en-GB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marL="66675"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CCACC4-3772-4819-B6AB-9EC568CB8870}"/>
              </a:ext>
            </a:extLst>
          </p:cNvPr>
          <p:cNvGraphicFramePr>
            <a:graphicFrameLocks noGrp="1"/>
          </p:cNvGraphicFramePr>
          <p:nvPr/>
        </p:nvGraphicFramePr>
        <p:xfrm>
          <a:off x="2606040" y="4150717"/>
          <a:ext cx="288036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810260">
                  <a:extLst>
                    <a:ext uri="{9D8B030D-6E8A-4147-A177-3AD203B41FA5}">
                      <a16:colId xmlns:a16="http://schemas.microsoft.com/office/drawing/2014/main" val="1720873047"/>
                    </a:ext>
                  </a:extLst>
                </a:gridCol>
                <a:gridCol w="910771">
                  <a:extLst>
                    <a:ext uri="{9D8B030D-6E8A-4147-A177-3AD203B41FA5}">
                      <a16:colId xmlns:a16="http://schemas.microsoft.com/office/drawing/2014/main" val="990424996"/>
                    </a:ext>
                  </a:extLst>
                </a:gridCol>
                <a:gridCol w="1159329">
                  <a:extLst>
                    <a:ext uri="{9D8B030D-6E8A-4147-A177-3AD203B41FA5}">
                      <a16:colId xmlns:a16="http://schemas.microsoft.com/office/drawing/2014/main" val="3944654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silver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brown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988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round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5p, 10p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1p, 2p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500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not round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20p, 50p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 none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247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combinations of 1p, 2p, 5p and 10p coins to pay for items.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Money and Time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Identify coins to 10p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Exchange for 1p coins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9"/>
    </mc:Choice>
    <mc:Fallback>
      <p:transition spd="slow" advTm="10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9" y="730167"/>
            <a:ext cx="2070622" cy="243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341" r="89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12" y="2233543"/>
            <a:ext cx="173355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92" y="2088049"/>
            <a:ext cx="13144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046" r="9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46" y="875661"/>
            <a:ext cx="2648542" cy="135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17" b="100000" l="9524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92" y="1001620"/>
            <a:ext cx="18002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 rot="1833086">
            <a:off x="646257" y="2644532"/>
            <a:ext cx="1182205" cy="1285645"/>
            <a:chOff x="948049" y="2413634"/>
            <a:chExt cx="1182205" cy="1285645"/>
          </a:xfrm>
        </p:grpSpPr>
        <p:pic>
          <p:nvPicPr>
            <p:cNvPr id="14" name="Picture 2" descr="Tag, Label, Yellow, Price Tag, Price Labe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27857">
              <a:off x="896329" y="2465354"/>
              <a:ext cx="1285645" cy="118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2428849">
              <a:off x="1145252" y="2856471"/>
              <a:ext cx="657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10p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15914" y="3335722"/>
            <a:ext cx="1182205" cy="1285645"/>
            <a:chOff x="2963497" y="2597306"/>
            <a:chExt cx="1182205" cy="1285645"/>
          </a:xfrm>
        </p:grpSpPr>
        <p:pic>
          <p:nvPicPr>
            <p:cNvPr id="16" name="Picture 2" descr="Tag, Label, Yellow, Price Tag, Price Labe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72143" flipH="1">
              <a:off x="2911777" y="2649026"/>
              <a:ext cx="1285645" cy="118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19171151" flipH="1">
              <a:off x="3225824" y="3073065"/>
              <a:ext cx="657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12p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41202" y="1239994"/>
            <a:ext cx="1182205" cy="1285645"/>
            <a:chOff x="4891048" y="1308606"/>
            <a:chExt cx="1182205" cy="1285645"/>
          </a:xfrm>
        </p:grpSpPr>
        <p:pic>
          <p:nvPicPr>
            <p:cNvPr id="18" name="Picture 2" descr="Tag, Label, Yellow, Price Tag, Price Labe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620952">
              <a:off x="4839328" y="1360326"/>
              <a:ext cx="1285645" cy="118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721944">
              <a:off x="5245288" y="1783021"/>
              <a:ext cx="5020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7p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6982985" flipH="1">
            <a:off x="1978902" y="922745"/>
            <a:ext cx="1086461" cy="1398943"/>
            <a:chOff x="1539835" y="1666201"/>
            <a:chExt cx="1701084" cy="2012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" descr="Tag, Label, Yellow, Price Tag, Price Labe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27857">
              <a:off x="1383902" y="1822134"/>
              <a:ext cx="2012949" cy="170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2428849">
              <a:off x="1997334" y="2440372"/>
              <a:ext cx="786082" cy="664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9p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rot="19560150" flipH="1">
            <a:off x="3903045" y="2084874"/>
            <a:ext cx="1182205" cy="1285645"/>
            <a:chOff x="1539835" y="1666201"/>
            <a:chExt cx="1701084" cy="2012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" descr="Tag, Label, Yellow, Price Tag, Price Labe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27857">
              <a:off x="1383902" y="1822134"/>
              <a:ext cx="2012949" cy="170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 rot="2428849">
              <a:off x="2029167" y="2411102"/>
              <a:ext cx="722419" cy="722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4p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6534BB-2A4A-4DDC-9335-8F9C5F0D7B75}"/>
              </a:ext>
            </a:extLst>
          </p:cNvPr>
          <p:cNvGrpSpPr/>
          <p:nvPr/>
        </p:nvGrpSpPr>
        <p:grpSpPr>
          <a:xfrm>
            <a:off x="739775" y="4042313"/>
            <a:ext cx="4302242" cy="1968747"/>
            <a:chOff x="69733" y="2154929"/>
            <a:chExt cx="4302242" cy="1968747"/>
          </a:xfrm>
        </p:grpSpPr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E7342E82-4799-495B-BE11-FBC7CB18AE7E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coins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could be used to pay for the train?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200D1FC-BBE3-468D-865E-73BBEBD97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57"/>
    </mc:Choice>
    <mc:Fallback>
      <p:transition spd="slow" advTm="21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90662" y="873357"/>
            <a:ext cx="4653338" cy="4392375"/>
            <a:chOff x="3371546" y="875661"/>
            <a:chExt cx="2648542" cy="2494858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3046" r="95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546" y="875661"/>
              <a:ext cx="2648542" cy="135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 rot="19560150" flipH="1">
              <a:off x="3903045" y="2084874"/>
              <a:ext cx="1182205" cy="1285645"/>
              <a:chOff x="1539835" y="1666201"/>
              <a:chExt cx="1701084" cy="20129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327857">
                <a:off x="1383902" y="1822134"/>
                <a:ext cx="2012949" cy="1701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 rot="2428849">
                <a:off x="2162469" y="2539864"/>
                <a:ext cx="455816" cy="465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4p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AD7A8-990B-4304-8815-E1D38F787728}"/>
              </a:ext>
            </a:extLst>
          </p:cNvPr>
          <p:cNvGrpSpPr/>
          <p:nvPr/>
        </p:nvGrpSpPr>
        <p:grpSpPr>
          <a:xfrm>
            <a:off x="34028" y="3196985"/>
            <a:ext cx="4549420" cy="2717957"/>
            <a:chOff x="459308" y="1956782"/>
            <a:chExt cx="4195251" cy="2166894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8674C3AD-9653-4D94-B4F7-313FBDEC0BDC}"/>
                </a:ext>
              </a:extLst>
            </p:cNvPr>
            <p:cNvSpPr/>
            <p:nvPr/>
          </p:nvSpPr>
          <p:spPr>
            <a:xfrm>
              <a:off x="459308" y="2179672"/>
              <a:ext cx="3290082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coins could we use to pay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4p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948412F-BFF1-4F62-B3DC-5CACCB9BB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1956782"/>
              <a:ext cx="1721194" cy="12068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35" y="64008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6" y="637783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73" y="64008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03" y="64008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0"/>
    </mc:Choice>
    <mc:Fallback>
      <p:transition spd="slow" advTm="7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6877" y="875660"/>
            <a:ext cx="4653338" cy="4392375"/>
            <a:chOff x="3371546" y="875661"/>
            <a:chExt cx="2648542" cy="2494858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3046" r="95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546" y="875661"/>
              <a:ext cx="2648542" cy="135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 rot="19560150" flipH="1">
              <a:off x="3903045" y="2084874"/>
              <a:ext cx="1182205" cy="1285645"/>
              <a:chOff x="1539835" y="1666201"/>
              <a:chExt cx="1701084" cy="20129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327857">
                <a:off x="1383902" y="1822134"/>
                <a:ext cx="2012949" cy="1701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 rot="2428849">
                <a:off x="2162469" y="2539864"/>
                <a:ext cx="455816" cy="465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4p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AD7A8-990B-4304-8815-E1D38F787728}"/>
              </a:ext>
            </a:extLst>
          </p:cNvPr>
          <p:cNvGrpSpPr/>
          <p:nvPr/>
        </p:nvGrpSpPr>
        <p:grpSpPr>
          <a:xfrm>
            <a:off x="34028" y="3712191"/>
            <a:ext cx="3953601" cy="2202751"/>
            <a:chOff x="459308" y="1956782"/>
            <a:chExt cx="4195251" cy="2166894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8674C3AD-9653-4D94-B4F7-313FBDEC0BDC}"/>
                </a:ext>
              </a:extLst>
            </p:cNvPr>
            <p:cNvSpPr/>
            <p:nvPr/>
          </p:nvSpPr>
          <p:spPr>
            <a:xfrm>
              <a:off x="459308" y="2179672"/>
              <a:ext cx="3290082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else could we make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4p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948412F-BFF1-4F62-B3DC-5CACCB9BB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1956782"/>
              <a:ext cx="1721194" cy="12068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11" y="875660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" y="708880"/>
            <a:ext cx="2365290" cy="226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79" y="89967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0"/>
    </mc:Choice>
    <mc:Fallback>
      <p:transition spd="slow" advTm="4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6877" y="875660"/>
            <a:ext cx="4653338" cy="4392375"/>
            <a:chOff x="3371546" y="875661"/>
            <a:chExt cx="2648542" cy="2494858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3046" r="959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546" y="875661"/>
              <a:ext cx="2648542" cy="1357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 rot="19560150" flipH="1">
              <a:off x="3903045" y="2084874"/>
              <a:ext cx="1182205" cy="1285645"/>
              <a:chOff x="1539835" y="1666201"/>
              <a:chExt cx="1701084" cy="201294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327857">
                <a:off x="1383902" y="1822134"/>
                <a:ext cx="2012949" cy="1701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 rot="2428849">
                <a:off x="2162469" y="2539864"/>
                <a:ext cx="455816" cy="465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4p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AD7A8-990B-4304-8815-E1D38F787728}"/>
              </a:ext>
            </a:extLst>
          </p:cNvPr>
          <p:cNvGrpSpPr/>
          <p:nvPr/>
        </p:nvGrpSpPr>
        <p:grpSpPr>
          <a:xfrm>
            <a:off x="34028" y="3712191"/>
            <a:ext cx="3953601" cy="2202751"/>
            <a:chOff x="459308" y="1956782"/>
            <a:chExt cx="4195251" cy="2166894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8674C3AD-9653-4D94-B4F7-313FBDEC0BDC}"/>
                </a:ext>
              </a:extLst>
            </p:cNvPr>
            <p:cNvSpPr/>
            <p:nvPr/>
          </p:nvSpPr>
          <p:spPr>
            <a:xfrm>
              <a:off x="459308" y="2179672"/>
              <a:ext cx="3290082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way uses the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fewest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coins?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948412F-BFF1-4F62-B3DC-5CACCB9BB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1956782"/>
              <a:ext cx="1721194" cy="12068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" y="708880"/>
            <a:ext cx="2365290" cy="226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87" y="708880"/>
            <a:ext cx="2365290" cy="226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91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4"/>
    </mc:Choice>
    <mc:Fallback>
      <p:transition spd="slow" advTm="7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AD7A8-990B-4304-8815-E1D38F787728}"/>
              </a:ext>
            </a:extLst>
          </p:cNvPr>
          <p:cNvGrpSpPr/>
          <p:nvPr/>
        </p:nvGrpSpPr>
        <p:grpSpPr>
          <a:xfrm>
            <a:off x="34028" y="3196985"/>
            <a:ext cx="4549420" cy="2717957"/>
            <a:chOff x="459308" y="1956782"/>
            <a:chExt cx="4195251" cy="2166894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8674C3AD-9653-4D94-B4F7-313FBDEC0BDC}"/>
                </a:ext>
              </a:extLst>
            </p:cNvPr>
            <p:cNvSpPr/>
            <p:nvPr/>
          </p:nvSpPr>
          <p:spPr>
            <a:xfrm>
              <a:off x="459308" y="2179672"/>
              <a:ext cx="3290082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could we make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7p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948412F-BFF1-4F62-B3DC-5CACCB9BB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1956782"/>
              <a:ext cx="1721194" cy="12068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3971500" y="2168744"/>
            <a:ext cx="5051908" cy="2952274"/>
            <a:chOff x="6387792" y="1001620"/>
            <a:chExt cx="2635615" cy="1524019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792" y="100162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7841202" y="1239994"/>
              <a:ext cx="1182205" cy="1285645"/>
              <a:chOff x="4891048" y="1308606"/>
              <a:chExt cx="1182205" cy="1285645"/>
            </a:xfrm>
          </p:grpSpPr>
          <p:pic>
            <p:nvPicPr>
              <p:cNvPr id="19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721944">
                <a:off x="5351137" y="1878806"/>
                <a:ext cx="290363" cy="27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09" y="73784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3" y="609929"/>
            <a:ext cx="1882325" cy="164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5" y="73784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17"/>
    </mc:Choice>
    <mc:Fallback>
      <p:transition spd="slow" advTm="1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AD7A8-990B-4304-8815-E1D38F787728}"/>
              </a:ext>
            </a:extLst>
          </p:cNvPr>
          <p:cNvGrpSpPr/>
          <p:nvPr/>
        </p:nvGrpSpPr>
        <p:grpSpPr>
          <a:xfrm>
            <a:off x="34028" y="3712191"/>
            <a:ext cx="3953601" cy="2202751"/>
            <a:chOff x="459308" y="1956782"/>
            <a:chExt cx="4195251" cy="2166894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8674C3AD-9653-4D94-B4F7-313FBDEC0BDC}"/>
                </a:ext>
              </a:extLst>
            </p:cNvPr>
            <p:cNvSpPr/>
            <p:nvPr/>
          </p:nvSpPr>
          <p:spPr>
            <a:xfrm>
              <a:off x="459308" y="2179672"/>
              <a:ext cx="3290082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way uses the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fewest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coins?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948412F-BFF1-4F62-B3DC-5CACCB9BB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1956782"/>
              <a:ext cx="1721194" cy="12068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87" y="708880"/>
            <a:ext cx="2365290" cy="226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3" y="1075876"/>
            <a:ext cx="1882325" cy="164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971500" y="2168744"/>
            <a:ext cx="5051908" cy="2952274"/>
            <a:chOff x="6387792" y="1001620"/>
            <a:chExt cx="2635615" cy="1524019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792" y="100162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7841202" y="1239994"/>
              <a:ext cx="1182205" cy="1285645"/>
              <a:chOff x="4891048" y="1308606"/>
              <a:chExt cx="1182205" cy="1285645"/>
            </a:xfrm>
          </p:grpSpPr>
          <p:pic>
            <p:nvPicPr>
              <p:cNvPr id="20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 rot="1721944">
                <a:off x="5351137" y="1878806"/>
                <a:ext cx="290363" cy="270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9"/>
    </mc:Choice>
    <mc:Fallback>
      <p:transition spd="slow" advTm="6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combinations of 1p, 2p, 5p and 10p coins to pay for items.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3727" y="922943"/>
            <a:ext cx="6933062" cy="3000807"/>
            <a:chOff x="3957914" y="1366477"/>
            <a:chExt cx="4813300" cy="1505907"/>
          </a:xfrm>
        </p:grpSpPr>
        <p:pic>
          <p:nvPicPr>
            <p:cNvPr id="5" name="Picture 5" descr="Pencil, School, Science, Writing, Business, Draw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43" b="28279"/>
            <a:stretch/>
          </p:blipFill>
          <p:spPr bwMode="auto">
            <a:xfrm rot="842549">
              <a:off x="3957914" y="1366477"/>
              <a:ext cx="4813300" cy="723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624812" y="1586739"/>
              <a:ext cx="1182205" cy="1285645"/>
              <a:chOff x="2963497" y="2597306"/>
              <a:chExt cx="1182205" cy="1285645"/>
            </a:xfrm>
          </p:grpSpPr>
          <p:pic>
            <p:nvPicPr>
              <p:cNvPr id="7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272143" flipH="1">
                <a:off x="2911777" y="26490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19171151" flipH="1">
                <a:off x="3297967" y="3172613"/>
                <a:ext cx="513265" cy="262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10p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403022" y="1638754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50837"/>
                <a:gd name="adj2" fmla="val 807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could I pay?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8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8" y="4377675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19" y="4377674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27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06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46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67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07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3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23" y="4377676"/>
            <a:ext cx="1085939" cy="107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6"/>
    </mc:Choice>
    <mc:Fallback>
      <p:transition spd="slow" advTm="9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587BAC-C86E-4A6D-8D84-877B2D014EB9}"/>
</file>

<file path=customXml/itemProps2.xml><?xml version="1.0" encoding="utf-8"?>
<ds:datastoreItem xmlns:ds="http://schemas.openxmlformats.org/officeDocument/2006/customXml" ds:itemID="{CA47C3D5-9048-410B-9FB3-CF8A51FF0E2F}"/>
</file>

<file path=customXml/itemProps3.xml><?xml version="1.0" encoding="utf-8"?>
<ds:datastoreItem xmlns:ds="http://schemas.openxmlformats.org/officeDocument/2006/customXml" ds:itemID="{64BA850D-D2FF-4565-A293-1C3735E486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3510</TotalTime>
  <Words>637</Words>
  <Application>Microsoft Office PowerPoint</Application>
  <PresentationFormat>On-screen Show (4:3)</PresentationFormat>
  <Paragraphs>167</Paragraphs>
  <Slides>15</Slides>
  <Notes>14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MS Mincho</vt:lpstr>
      <vt:lpstr>Myriad Pro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Diane</cp:lastModifiedBy>
  <cp:revision>244</cp:revision>
  <dcterms:created xsi:type="dcterms:W3CDTF">2018-09-13T11:08:58Z</dcterms:created>
  <dcterms:modified xsi:type="dcterms:W3CDTF">2021-01-19T11:16:37Z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