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4.xml" ContentType="application/vnd.openxmlformats-officedocument.presentationml.tags+xml"/>
  <Override PartName="/ppt/tags/tag1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3.xml" ContentType="application/vnd.openxmlformats-officedocument.presentationml.tags+xml"/>
  <Override PartName="/ppt/tags/tag6.xml" ContentType="application/vnd.openxmlformats-officedocument.presentationml.tags+xml"/>
  <Override PartName="/ppt/tags/tag2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24" r:id="rId2"/>
    <p:sldId id="284" r:id="rId3"/>
    <p:sldId id="314" r:id="rId4"/>
    <p:sldId id="295" r:id="rId5"/>
    <p:sldId id="300" r:id="rId6"/>
    <p:sldId id="310" r:id="rId7"/>
    <p:sldId id="319" r:id="rId8"/>
    <p:sldId id="320" r:id="rId9"/>
    <p:sldId id="321" r:id="rId10"/>
    <p:sldId id="322" r:id="rId11"/>
    <p:sldId id="313" r:id="rId12"/>
    <p:sldId id="302" r:id="rId13"/>
    <p:sldId id="280" r:id="rId14"/>
    <p:sldId id="323" r:id="rId15"/>
    <p:sldId id="29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004A76"/>
    <a:srgbClr val="F6B350"/>
    <a:srgbClr val="3F9DA7"/>
    <a:srgbClr val="6EBFC8"/>
    <a:srgbClr val="AED2BC"/>
    <a:srgbClr val="87BB9B"/>
    <a:srgbClr val="F7E3FD"/>
    <a:srgbClr val="6C3FAF"/>
    <a:srgbClr val="563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0" autoAdjust="0"/>
    <p:restoredTop sz="88214" autoAdjust="0"/>
  </p:normalViewPr>
  <p:slideViewPr>
    <p:cSldViewPr snapToGrid="0">
      <p:cViewPr varScale="1">
        <p:scale>
          <a:sx n="61" d="100"/>
          <a:sy n="61" d="100"/>
        </p:scale>
        <p:origin x="160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2537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Investigation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 how many ways children can make 6p and 8p.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/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028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026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325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677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035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2537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186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that you want to buy something costing 7p.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028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children to share their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ideas.</a:t>
            </a:r>
          </a:p>
          <a:p>
            <a:pPr lvl="0"/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Show 5p and 2p, and 5p and two pennies.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028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children to share their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ideas.</a:t>
            </a:r>
          </a:p>
          <a:p>
            <a:pPr lvl="0"/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Show three 2p coins and one 1p coin.</a:t>
            </a:r>
          </a:p>
          <a:p>
            <a:pPr lvl="0"/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028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that this is the least amount of coins we can use with a 2p coin.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how we could swap one of the 2p coins with two pennies to find another way. </a:t>
            </a:r>
          </a:p>
          <a:p>
            <a:pPr lvl="0"/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028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 swapping the 2p coins for pennies until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 are left with seven pennies.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028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 swapping the 2p coins for pennies until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 are left with 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seven pennies.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028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1-maths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/>
              <a:t>Year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bg1">
                <a:lumMod val="95000"/>
              </a:schemeClr>
            </a:gs>
            <a:gs pos="0">
              <a:schemeClr val="accent1">
                <a:lumMod val="40000"/>
                <a:lumOff val="6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Year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.png"/><Relationship Id="rId3" Type="http://schemas.openxmlformats.org/officeDocument/2006/relationships/audio" Target="../media/media10.m4a"/><Relationship Id="rId7" Type="http://schemas.microsoft.com/office/2007/relationships/hdphoto" Target="../media/hdphoto4.wdp"/><Relationship Id="rId12" Type="http://schemas.microsoft.com/office/2007/relationships/hdphoto" Target="../media/hdphoto3.wdp"/><Relationship Id="rId2" Type="http://schemas.microsoft.com/office/2007/relationships/media" Target="../media/media10.m4a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11" Type="http://schemas.openxmlformats.org/officeDocument/2006/relationships/image" Target="../media/image10.pn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1.xml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7.png"/><Relationship Id="rId18" Type="http://schemas.microsoft.com/office/2007/relationships/hdphoto" Target="../media/hdphoto12.wdp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1.png"/><Relationship Id="rId7" Type="http://schemas.openxmlformats.org/officeDocument/2006/relationships/image" Target="../media/image14.png"/><Relationship Id="rId12" Type="http://schemas.microsoft.com/office/2007/relationships/hdphoto" Target="../media/hdphoto9.wdp"/><Relationship Id="rId17" Type="http://schemas.openxmlformats.org/officeDocument/2006/relationships/image" Target="../media/image19.png"/><Relationship Id="rId2" Type="http://schemas.openxmlformats.org/officeDocument/2006/relationships/audio" Target="../media/media11.m4a"/><Relationship Id="rId16" Type="http://schemas.microsoft.com/office/2007/relationships/hdphoto" Target="../media/hdphoto11.wdp"/><Relationship Id="rId20" Type="http://schemas.microsoft.com/office/2007/relationships/hdphoto" Target="../media/hdphoto13.wdp"/><Relationship Id="rId1" Type="http://schemas.microsoft.com/office/2007/relationships/media" Target="../media/media11.m4a"/><Relationship Id="rId6" Type="http://schemas.microsoft.com/office/2007/relationships/hdphoto" Target="../media/hdphoto6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23" Type="http://schemas.openxmlformats.org/officeDocument/2006/relationships/image" Target="../media/image2.png"/><Relationship Id="rId10" Type="http://schemas.microsoft.com/office/2007/relationships/hdphoto" Target="../media/hdphoto8.wdp"/><Relationship Id="rId19" Type="http://schemas.openxmlformats.org/officeDocument/2006/relationships/image" Target="../media/image20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5.png"/><Relationship Id="rId14" Type="http://schemas.microsoft.com/office/2007/relationships/hdphoto" Target="../media/hdphoto10.wdp"/><Relationship Id="rId22" Type="http://schemas.microsoft.com/office/2007/relationships/hdphoto" Target="../media/hdphoto1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audio" Target="../media/media5.m4a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2" Type="http://schemas.microsoft.com/office/2007/relationships/media" Target="../media/media5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.xml"/><Relationship Id="rId9" Type="http://schemas.microsoft.com/office/2007/relationships/hdphoto" Target="../media/hdphoto1.wdp"/><Relationship Id="rId1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3" Type="http://schemas.openxmlformats.org/officeDocument/2006/relationships/audio" Target="../media/media6.m4a"/><Relationship Id="rId7" Type="http://schemas.openxmlformats.org/officeDocument/2006/relationships/image" Target="../media/image10.png"/><Relationship Id="rId12" Type="http://schemas.microsoft.com/office/2007/relationships/hdphoto" Target="../media/hdphoto5.wdp"/><Relationship Id="rId2" Type="http://schemas.microsoft.com/office/2007/relationships/media" Target="../media/media6.m4a"/><Relationship Id="rId16" Type="http://schemas.openxmlformats.org/officeDocument/2006/relationships/image" Target="../media/image2.png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notesSlide" Target="../notesSlides/notesSlide5.xml"/><Relationship Id="rId1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1.png"/><Relationship Id="rId1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9.png"/><Relationship Id="rId3" Type="http://schemas.openxmlformats.org/officeDocument/2006/relationships/audio" Target="../media/media7.m4a"/><Relationship Id="rId7" Type="http://schemas.openxmlformats.org/officeDocument/2006/relationships/image" Target="../media/image11.png"/><Relationship Id="rId12" Type="http://schemas.microsoft.com/office/2007/relationships/hdphoto" Target="../media/hdphoto2.wdp"/><Relationship Id="rId2" Type="http://schemas.microsoft.com/office/2007/relationships/media" Target="../media/media7.m4a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notesSlide" Target="../notesSlides/notesSlide6.xml"/><Relationship Id="rId10" Type="http://schemas.microsoft.com/office/2007/relationships/hdphoto" Target="../media/hdphoto3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0.png"/><Relationship Id="rId1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3.wdp"/><Relationship Id="rId3" Type="http://schemas.openxmlformats.org/officeDocument/2006/relationships/audio" Target="../media/media8.m4a"/><Relationship Id="rId7" Type="http://schemas.openxmlformats.org/officeDocument/2006/relationships/image" Target="../media/image11.png"/><Relationship Id="rId12" Type="http://schemas.openxmlformats.org/officeDocument/2006/relationships/image" Target="../media/image10.png"/><Relationship Id="rId2" Type="http://schemas.microsoft.com/office/2007/relationships/media" Target="../media/media8.m4a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notesSlide" Target="../notesSlides/notesSlide7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8.png"/><Relationship Id="rId1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.png"/><Relationship Id="rId3" Type="http://schemas.openxmlformats.org/officeDocument/2006/relationships/audio" Target="../media/media9.m4a"/><Relationship Id="rId7" Type="http://schemas.microsoft.com/office/2007/relationships/hdphoto" Target="../media/hdphoto4.wdp"/><Relationship Id="rId12" Type="http://schemas.microsoft.com/office/2007/relationships/hdphoto" Target="../media/hdphoto3.wdp"/><Relationship Id="rId2" Type="http://schemas.microsoft.com/office/2007/relationships/media" Target="../media/media9.m4a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11" Type="http://schemas.openxmlformats.org/officeDocument/2006/relationships/image" Target="../media/image10.pn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1.xml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16447" y="1435781"/>
            <a:ext cx="6858000" cy="1655762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Year One</a:t>
            </a:r>
          </a:p>
          <a:p>
            <a:r>
              <a:rPr lang="en-GB" sz="3600" b="1" dirty="0" smtClean="0"/>
              <a:t>Maths </a:t>
            </a:r>
          </a:p>
          <a:p>
            <a:r>
              <a:rPr lang="en-GB" sz="3600" b="1" dirty="0" smtClean="0"/>
              <a:t>Monday 25th January</a:t>
            </a:r>
            <a:endParaRPr lang="en-GB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Year 1</a:t>
            </a:r>
            <a:endParaRPr lang="en-GB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37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77"/>
    </mc:Choice>
    <mc:Fallback>
      <p:transition spd="slow" advTm="40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10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1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3: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Begin to find all possibilities by making an ordered list.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894" l="0" r="95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98" y="2756054"/>
            <a:ext cx="1978174" cy="18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-469559" y="449786"/>
            <a:ext cx="3971987" cy="2477561"/>
            <a:chOff x="611461" y="912410"/>
            <a:chExt cx="2635615" cy="1524019"/>
          </a:xfrm>
        </p:grpSpPr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17" b="100000" l="9524" r="899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461" y="912410"/>
              <a:ext cx="1800225" cy="11525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2064871" y="1150784"/>
              <a:ext cx="1182205" cy="1285645"/>
              <a:chOff x="4891048" y="1308606"/>
              <a:chExt cx="1182205" cy="1285645"/>
            </a:xfrm>
          </p:grpSpPr>
          <p:pic>
            <p:nvPicPr>
              <p:cNvPr id="19" name="Picture 2" descr="Tag, Label, Yellow, Price Tag, Price Label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620952">
                <a:off x="4839328" y="1360326"/>
                <a:ext cx="1285645" cy="11822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Rectangle 19"/>
              <p:cNvSpPr/>
              <p:nvPr/>
            </p:nvSpPr>
            <p:spPr>
              <a:xfrm rot="1721944">
                <a:off x="5311664" y="1852930"/>
                <a:ext cx="369308" cy="3218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/>
                  <a:t>7p</a:t>
                </a:r>
              </a:p>
            </p:txBody>
          </p:sp>
        </p:grp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634" y="2985905"/>
            <a:ext cx="1535581" cy="143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151" y="2927347"/>
            <a:ext cx="1535581" cy="143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167" y="2928446"/>
            <a:ext cx="1535581" cy="143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517" y="2926248"/>
            <a:ext cx="1535581" cy="143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533" y="2927347"/>
            <a:ext cx="1535581" cy="143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20" y="2925149"/>
            <a:ext cx="1535581" cy="143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696" y="2926248"/>
            <a:ext cx="1535581" cy="143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6679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290"/>
    </mc:Choice>
    <mc:Fallback>
      <p:transition spd="slow" advTm="212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1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3: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Begin to find all possibilities by making an ordered list.</a:t>
            </a:r>
          </a:p>
        </p:txBody>
      </p:sp>
      <p:sp>
        <p:nvSpPr>
          <p:cNvPr id="3" name="Rectangle 2"/>
          <p:cNvSpPr/>
          <p:nvPr/>
        </p:nvSpPr>
        <p:spPr>
          <a:xfrm>
            <a:off x="2732051" y="542749"/>
            <a:ext cx="693605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/>
              <a:t>5p + 2p = 7p</a:t>
            </a:r>
          </a:p>
          <a:p>
            <a:endParaRPr lang="en-GB" sz="3200" b="1" dirty="0"/>
          </a:p>
          <a:p>
            <a:r>
              <a:rPr lang="en-GB" sz="3200" b="1" dirty="0"/>
              <a:t>5p + 1p + 1p = 7p</a:t>
            </a:r>
          </a:p>
          <a:p>
            <a:endParaRPr lang="en-GB" sz="3200" b="1" dirty="0"/>
          </a:p>
          <a:p>
            <a:r>
              <a:rPr lang="en-GB" sz="3200" b="1" dirty="0"/>
              <a:t>2p + 2p + 2p + 1p = 7p</a:t>
            </a:r>
          </a:p>
          <a:p>
            <a:endParaRPr lang="en-GB" sz="3200" b="1" dirty="0"/>
          </a:p>
          <a:p>
            <a:r>
              <a:rPr lang="en-GB" sz="3200" b="1" dirty="0"/>
              <a:t>2p + 2p + 1p + 1p + 1p = 7p</a:t>
            </a:r>
          </a:p>
          <a:p>
            <a:endParaRPr lang="en-GB" sz="3200" b="1" dirty="0"/>
          </a:p>
          <a:p>
            <a:r>
              <a:rPr lang="en-GB" sz="3200" b="1" dirty="0"/>
              <a:t>2p + 1p + 1p + 1p + 1p + 1p = 7p</a:t>
            </a:r>
          </a:p>
          <a:p>
            <a:endParaRPr lang="en-GB" sz="3200" b="1" dirty="0"/>
          </a:p>
          <a:p>
            <a:r>
              <a:rPr lang="en-GB" sz="3200" b="1" dirty="0"/>
              <a:t>1p + 1p + 1p + 1p + 1p + 1p + 1p = 7p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03326" y="623717"/>
            <a:ext cx="928725" cy="554065"/>
            <a:chOff x="4997221" y="953184"/>
            <a:chExt cx="3093539" cy="18906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89894" l="0" r="9581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2586" y="953184"/>
              <a:ext cx="1978174" cy="1890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7221" y="1243093"/>
              <a:ext cx="1497763" cy="13107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106799" y="5475249"/>
            <a:ext cx="2625252" cy="400661"/>
            <a:chOff x="-49320" y="2925149"/>
            <a:chExt cx="9099535" cy="143419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4634" y="2928446"/>
              <a:ext cx="1535581" cy="14308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8151" y="2927347"/>
              <a:ext cx="1535581" cy="14308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2167" y="2928446"/>
              <a:ext cx="1535581" cy="14308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517" y="2926248"/>
              <a:ext cx="1535581" cy="14308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6533" y="2927347"/>
              <a:ext cx="1535581" cy="14308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9320" y="2925149"/>
              <a:ext cx="1535581" cy="14308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696" y="2926248"/>
              <a:ext cx="1535581" cy="14308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1513042" y="1607066"/>
            <a:ext cx="1219009" cy="427994"/>
            <a:chOff x="4997220" y="3030420"/>
            <a:chExt cx="3861330" cy="1430898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2838" y="3030420"/>
              <a:ext cx="1535581" cy="14308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7220" y="3090478"/>
              <a:ext cx="1497763" cy="13107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2969" y="3030420"/>
              <a:ext cx="1535581" cy="14308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574902" y="2524105"/>
            <a:ext cx="2157149" cy="577515"/>
            <a:chOff x="1466921" y="2697496"/>
            <a:chExt cx="6786977" cy="1891699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89894" l="0" r="9581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6921" y="2698595"/>
              <a:ext cx="1978174" cy="1890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8317" y="2927347"/>
              <a:ext cx="1535581" cy="14308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89894" l="0" r="9581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642" y="2697496"/>
              <a:ext cx="1978174" cy="1890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89894" l="0" r="9581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9330" y="2698595"/>
              <a:ext cx="1978174" cy="1890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Group 32"/>
          <p:cNvGrpSpPr/>
          <p:nvPr/>
        </p:nvGrpSpPr>
        <p:grpSpPr>
          <a:xfrm>
            <a:off x="335192" y="3517598"/>
            <a:ext cx="2396859" cy="569393"/>
            <a:chOff x="1483430" y="2698595"/>
            <a:chExt cx="7478027" cy="1890600"/>
          </a:xfrm>
        </p:grpSpPr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89894" l="0" r="9581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3430" y="2698595"/>
              <a:ext cx="1978174" cy="1890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89894" l="0" r="9581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5839" y="2698595"/>
              <a:ext cx="1978174" cy="1890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0080" y="2928446"/>
              <a:ext cx="1535581" cy="14308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8151" y="2927347"/>
              <a:ext cx="1535581" cy="14308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5876" y="2908272"/>
              <a:ext cx="1535581" cy="14308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64708" y="4484146"/>
            <a:ext cx="2646763" cy="569393"/>
            <a:chOff x="64708" y="4484146"/>
            <a:chExt cx="2646763" cy="569393"/>
          </a:xfrm>
        </p:grpSpPr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89894" l="0" r="9581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8" y="4484146"/>
              <a:ext cx="634045" cy="5693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6394" y="4547296"/>
              <a:ext cx="492185" cy="4309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1536" y="4546965"/>
              <a:ext cx="492185" cy="4309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9286" y="4541221"/>
              <a:ext cx="492185" cy="4309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965" y="4553371"/>
              <a:ext cx="492185" cy="4309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857" y="4547296"/>
              <a:ext cx="492185" cy="4309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" name="Audio 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12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76"/>
    </mc:Choice>
    <mc:Fallback>
      <p:transition spd="slow" advTm="50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1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005542-810A-4BE8-A91D-75C314E07B37}"/>
              </a:ext>
            </a:extLst>
          </p:cNvPr>
          <p:cNvGrpSpPr/>
          <p:nvPr/>
        </p:nvGrpSpPr>
        <p:grpSpPr>
          <a:xfrm>
            <a:off x="755091" y="231006"/>
            <a:ext cx="7455877" cy="5747763"/>
            <a:chOff x="755091" y="231006"/>
            <a:chExt cx="7455877" cy="574776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084E3EA-9733-4DB2-A333-E9ADC147B150}"/>
                </a:ext>
              </a:extLst>
            </p:cNvPr>
            <p:cNvSpPr/>
            <p:nvPr/>
          </p:nvSpPr>
          <p:spPr>
            <a:xfrm>
              <a:off x="755091" y="231006"/>
              <a:ext cx="7455877" cy="5747763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CFC0EB4-9A9D-4787-8E24-5DCACBC599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798"/>
            <a:stretch/>
          </p:blipFill>
          <p:spPr>
            <a:xfrm>
              <a:off x="1141952" y="283761"/>
              <a:ext cx="6718022" cy="2973923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B62E865-9D3A-48A5-A37C-F0EF4E91B36C}"/>
                </a:ext>
              </a:extLst>
            </p:cNvPr>
            <p:cNvSpPr/>
            <p:nvPr/>
          </p:nvSpPr>
          <p:spPr>
            <a:xfrm>
              <a:off x="1300212" y="3393830"/>
              <a:ext cx="6330462" cy="226841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BB08233-7F52-4A13-873D-90DE97935C64}"/>
                </a:ext>
              </a:extLst>
            </p:cNvPr>
            <p:cNvSpPr txBox="1"/>
            <p:nvPr/>
          </p:nvSpPr>
          <p:spPr>
            <a:xfrm>
              <a:off x="2830074" y="3464170"/>
              <a:ext cx="3270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anami Rounded" pitchFamily="2" charset="0"/>
                </a:rPr>
                <a:t>Ways of making 10p</a:t>
              </a:r>
            </a:p>
          </p:txBody>
        </p:sp>
      </p:grp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87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210"/>
    </mc:Choice>
    <mc:Fallback>
      <p:transition spd="slow" advTm="152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C486FE-0542-4482-AD40-87B16F714A61}"/>
              </a:ext>
            </a:extLst>
          </p:cNvPr>
          <p:cNvSpPr/>
          <p:nvPr/>
        </p:nvSpPr>
        <p:spPr>
          <a:xfrm>
            <a:off x="1551725" y="140677"/>
            <a:ext cx="6108820" cy="506742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6675" algn="ctr">
              <a:spcAft>
                <a:spcPts val="600"/>
              </a:spcAft>
            </a:pPr>
            <a:r>
              <a:rPr lang="en-GB" sz="2000" b="1" dirty="0">
                <a:solidFill>
                  <a:schemeClr val="tx1"/>
                </a:solidFill>
              </a:rPr>
              <a:t>Problem solving and reasoning questions</a:t>
            </a:r>
          </a:p>
          <a:p>
            <a:pPr marL="66675">
              <a:spcAft>
                <a:spcPts val="600"/>
              </a:spcAft>
            </a:pPr>
            <a:endParaRPr lang="en-GB" sz="1600" dirty="0">
              <a:solidFill>
                <a:schemeClr val="tx1"/>
              </a:solidFill>
            </a:endParaRPr>
          </a:p>
          <a:p>
            <a:pPr marL="66675">
              <a:spcAft>
                <a:spcPts val="600"/>
              </a:spcAft>
            </a:pPr>
            <a:r>
              <a:rPr lang="en-GB" sz="1600" dirty="0">
                <a:solidFill>
                  <a:schemeClr val="tx1"/>
                </a:solidFill>
              </a:rPr>
              <a:t>Write three different amounts that can be made using three identical coins</a:t>
            </a:r>
          </a:p>
          <a:p>
            <a:pPr marL="66675">
              <a:spcAft>
                <a:spcPts val="600"/>
              </a:spcAft>
            </a:pPr>
            <a:endParaRPr lang="en-GB" sz="1600" dirty="0">
              <a:solidFill>
                <a:schemeClr val="tx1"/>
              </a:solidFill>
            </a:endParaRPr>
          </a:p>
          <a:p>
            <a:pPr marL="66675">
              <a:spcAft>
                <a:spcPts val="400"/>
              </a:spcAft>
            </a:pPr>
            <a:r>
              <a:rPr lang="en-GB" sz="1600" dirty="0">
                <a:solidFill>
                  <a:schemeClr val="tx1"/>
                </a:solidFill>
              </a:rPr>
              <a:t>True or false</a:t>
            </a:r>
          </a:p>
          <a:p>
            <a:pPr marL="66675">
              <a:spcAft>
                <a:spcPts val="400"/>
              </a:spcAft>
            </a:pPr>
            <a:r>
              <a:rPr lang="en-GB" sz="1600" dirty="0">
                <a:solidFill>
                  <a:schemeClr val="tx1"/>
                </a:solidFill>
              </a:rPr>
              <a:t>•	 2p and 1p are the only brown coins</a:t>
            </a:r>
          </a:p>
          <a:p>
            <a:pPr marL="66675">
              <a:spcAft>
                <a:spcPts val="400"/>
              </a:spcAft>
            </a:pPr>
            <a:r>
              <a:rPr lang="en-GB" sz="1600" dirty="0">
                <a:solidFill>
                  <a:schemeClr val="tx1"/>
                </a:solidFill>
              </a:rPr>
              <a:t>•	 A 10p coin is smaller than a 2p</a:t>
            </a:r>
          </a:p>
          <a:p>
            <a:pPr marL="66675">
              <a:spcAft>
                <a:spcPts val="400"/>
              </a:spcAft>
            </a:pPr>
            <a:r>
              <a:rPr lang="en-GB" sz="1600" dirty="0">
                <a:solidFill>
                  <a:schemeClr val="tx1"/>
                </a:solidFill>
              </a:rPr>
              <a:t>•	 5p is the smallest coin</a:t>
            </a:r>
          </a:p>
          <a:p>
            <a:pPr marL="66675">
              <a:spcAft>
                <a:spcPts val="600"/>
              </a:spcAft>
            </a:pPr>
            <a:endParaRPr lang="en-GB" sz="1600" dirty="0">
              <a:solidFill>
                <a:schemeClr val="tx1"/>
              </a:solidFill>
            </a:endParaRPr>
          </a:p>
          <a:p>
            <a:pPr marL="66675">
              <a:spcAft>
                <a:spcPts val="600"/>
              </a:spcAft>
            </a:pPr>
            <a:r>
              <a:rPr lang="en-GB" sz="1600" dirty="0">
                <a:solidFill>
                  <a:schemeClr val="tx1"/>
                </a:solidFill>
              </a:rPr>
              <a:t>Start with 1p.  Add 2p five times.  What is your answer? </a:t>
            </a:r>
          </a:p>
          <a:p>
            <a:pPr marL="66675">
              <a:spcAft>
                <a:spcPts val="600"/>
              </a:spcAft>
            </a:pPr>
            <a:endParaRPr lang="en-GB" sz="1600" dirty="0">
              <a:solidFill>
                <a:schemeClr val="tx1"/>
              </a:solidFill>
            </a:endParaRPr>
          </a:p>
          <a:p>
            <a:pPr marL="66675">
              <a:spcAft>
                <a:spcPts val="600"/>
              </a:spcAft>
            </a:pPr>
            <a:r>
              <a:rPr lang="en-GB" sz="1600" dirty="0">
                <a:solidFill>
                  <a:schemeClr val="tx1"/>
                </a:solidFill>
              </a:rPr>
              <a:t>Start with 10p.  How many times can you subtract 2p?  </a:t>
            </a:r>
          </a:p>
          <a:p>
            <a:pPr marL="66675">
              <a:spcAft>
                <a:spcPts val="600"/>
              </a:spcAft>
            </a:pPr>
            <a:endParaRPr lang="en-GB" sz="1600" dirty="0">
              <a:solidFill>
                <a:schemeClr val="tx1"/>
              </a:solidFill>
            </a:endParaRPr>
          </a:p>
          <a:p>
            <a:pPr marL="66675">
              <a:spcAft>
                <a:spcPts val="600"/>
              </a:spcAft>
            </a:pPr>
            <a:r>
              <a:rPr lang="en-GB" sz="1600" dirty="0">
                <a:solidFill>
                  <a:schemeClr val="tx1"/>
                </a:solidFill>
              </a:rPr>
              <a:t>How many different ways are there of giving me 5p? </a:t>
            </a:r>
          </a:p>
          <a:p>
            <a:pPr marL="66675" algn="ctr">
              <a:spcAft>
                <a:spcPts val="600"/>
              </a:spcAft>
            </a:pP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0714CD-286A-4438-8012-C18FA2C2F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Year 1</a:t>
            </a:r>
            <a:endParaRPr lang="en-GB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03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768"/>
    </mc:Choice>
    <mc:Fallback>
      <p:transition spd="slow" advTm="64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14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C486FE-0542-4482-AD40-87B16F714A61}"/>
              </a:ext>
            </a:extLst>
          </p:cNvPr>
          <p:cNvSpPr/>
          <p:nvPr/>
        </p:nvSpPr>
        <p:spPr>
          <a:xfrm>
            <a:off x="795130" y="337932"/>
            <a:ext cx="7553739" cy="52279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6675" algn="ctr">
              <a:spcAft>
                <a:spcPts val="600"/>
              </a:spcAft>
            </a:pPr>
            <a:r>
              <a:rPr lang="en-GB" sz="2000" b="1" dirty="0">
                <a:solidFill>
                  <a:schemeClr val="tx1"/>
                </a:solidFill>
              </a:rPr>
              <a:t>Problem solving and reasoning: </a:t>
            </a:r>
            <a:r>
              <a:rPr lang="en-GB" sz="2000" b="1" dirty="0">
                <a:solidFill>
                  <a:srgbClr val="00B050"/>
                </a:solidFill>
              </a:rPr>
              <a:t>Answers</a:t>
            </a:r>
          </a:p>
          <a:p>
            <a:pPr marL="66675">
              <a:spcAft>
                <a:spcPts val="600"/>
              </a:spcAft>
            </a:pPr>
            <a:endParaRPr lang="en-GB" sz="1600" dirty="0">
              <a:solidFill>
                <a:schemeClr val="tx1"/>
              </a:solidFill>
            </a:endParaRPr>
          </a:p>
          <a:p>
            <a:pPr marL="179388">
              <a:lnSpc>
                <a:spcPct val="115000"/>
              </a:lnSpc>
              <a:spcAft>
                <a:spcPts val="0"/>
              </a:spcAft>
            </a:pPr>
            <a:r>
              <a:rPr lang="en-GB" sz="1600" dirty="0">
                <a:solidFill>
                  <a:schemeClr val="tx1"/>
                </a:solidFill>
              </a:rPr>
              <a:t>Write three different amounts that can be made using three identical coins.</a:t>
            </a:r>
          </a:p>
          <a:p>
            <a:pPr marL="179388">
              <a:lnSpc>
                <a:spcPct val="115000"/>
              </a:lnSpc>
              <a:spcAft>
                <a:spcPts val="0"/>
              </a:spcAft>
            </a:pPr>
            <a:r>
              <a:rPr lang="en-GB" sz="1600" dirty="0">
                <a:solidFill>
                  <a:srgbClr val="00B05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3p (3 x 1p)   6p (3 x 2p)    15p (3 x 5p)   30p (3 x 10p)</a:t>
            </a:r>
            <a:endParaRPr lang="en-GB" sz="12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79388">
              <a:spcAft>
                <a:spcPts val="600"/>
              </a:spcAft>
            </a:pPr>
            <a:endParaRPr lang="en-GB" sz="1600" dirty="0">
              <a:solidFill>
                <a:schemeClr val="tx1"/>
              </a:solidFill>
            </a:endParaRPr>
          </a:p>
          <a:p>
            <a:pPr marL="179388">
              <a:spcAft>
                <a:spcPts val="400"/>
              </a:spcAft>
            </a:pPr>
            <a:r>
              <a:rPr lang="en-GB" sz="1600" dirty="0">
                <a:solidFill>
                  <a:schemeClr val="tx1"/>
                </a:solidFill>
              </a:rPr>
              <a:t>True or false</a:t>
            </a:r>
          </a:p>
          <a:p>
            <a:pPr marL="636588" indent="-279400">
              <a:spcAft>
                <a:spcPts val="400"/>
              </a:spcAft>
            </a:pPr>
            <a:r>
              <a:rPr lang="en-GB" sz="1600" dirty="0">
                <a:solidFill>
                  <a:schemeClr val="tx1"/>
                </a:solidFill>
              </a:rPr>
              <a:t>•	 2p and 1p are the only brown coins  </a:t>
            </a:r>
            <a:r>
              <a:rPr lang="en-GB" sz="1600" dirty="0">
                <a:solidFill>
                  <a:srgbClr val="00B05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True</a:t>
            </a:r>
            <a:endParaRPr lang="en-GB" sz="1600" dirty="0">
              <a:solidFill>
                <a:schemeClr val="tx1"/>
              </a:solidFill>
            </a:endParaRPr>
          </a:p>
          <a:p>
            <a:pPr marL="636588" indent="-279400">
              <a:spcAft>
                <a:spcPts val="400"/>
              </a:spcAft>
            </a:pPr>
            <a:r>
              <a:rPr lang="en-GB" sz="1600" dirty="0">
                <a:solidFill>
                  <a:schemeClr val="tx1"/>
                </a:solidFill>
              </a:rPr>
              <a:t>•	 A 10p coin is smaller than a 2p   </a:t>
            </a:r>
            <a:r>
              <a:rPr lang="en-GB" sz="1600" dirty="0">
                <a:solidFill>
                  <a:srgbClr val="00B05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It is smaller in size, but not in value.</a:t>
            </a:r>
            <a:endParaRPr lang="en-GB" sz="1600" dirty="0">
              <a:solidFill>
                <a:schemeClr val="tx1"/>
              </a:solidFill>
            </a:endParaRPr>
          </a:p>
          <a:p>
            <a:pPr marL="636588" indent="-279400">
              <a:spcAft>
                <a:spcPts val="400"/>
              </a:spcAft>
            </a:pPr>
            <a:r>
              <a:rPr lang="en-GB" sz="1600" dirty="0">
                <a:solidFill>
                  <a:schemeClr val="tx1"/>
                </a:solidFill>
              </a:rPr>
              <a:t>•	 5p is the smallest coin   </a:t>
            </a:r>
            <a:r>
              <a:rPr lang="en-GB" sz="1600" dirty="0">
                <a:solidFill>
                  <a:srgbClr val="00B05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It is smallest in size, but not in value (that’s the 1p).</a:t>
            </a:r>
            <a:endParaRPr lang="en-GB" sz="1600" dirty="0">
              <a:solidFill>
                <a:schemeClr val="tx1"/>
              </a:solidFill>
            </a:endParaRPr>
          </a:p>
          <a:p>
            <a:pPr marL="179388">
              <a:spcAft>
                <a:spcPts val="600"/>
              </a:spcAft>
            </a:pPr>
            <a:endParaRPr lang="en-GB" sz="1600" dirty="0">
              <a:solidFill>
                <a:schemeClr val="tx1"/>
              </a:solidFill>
            </a:endParaRPr>
          </a:p>
          <a:p>
            <a:pPr marL="179388">
              <a:spcAft>
                <a:spcPts val="600"/>
              </a:spcAft>
            </a:pPr>
            <a:r>
              <a:rPr lang="en-GB" sz="1600" dirty="0">
                <a:solidFill>
                  <a:schemeClr val="tx1"/>
                </a:solidFill>
              </a:rPr>
              <a:t>Start with 1p.  Add 2p five times.  What is your answer?  </a:t>
            </a:r>
            <a:r>
              <a:rPr lang="en-GB" sz="1600" dirty="0">
                <a:solidFill>
                  <a:srgbClr val="00B050"/>
                </a:solidFill>
              </a:rPr>
              <a:t>11p</a:t>
            </a:r>
          </a:p>
          <a:p>
            <a:pPr marL="179388">
              <a:spcAft>
                <a:spcPts val="600"/>
              </a:spcAft>
            </a:pPr>
            <a:endParaRPr lang="en-GB" sz="1600" dirty="0">
              <a:solidFill>
                <a:schemeClr val="tx1"/>
              </a:solidFill>
            </a:endParaRPr>
          </a:p>
          <a:p>
            <a:pPr marL="179388">
              <a:spcAft>
                <a:spcPts val="600"/>
              </a:spcAft>
            </a:pPr>
            <a:r>
              <a:rPr lang="en-GB" sz="1600" dirty="0">
                <a:solidFill>
                  <a:schemeClr val="tx1"/>
                </a:solidFill>
              </a:rPr>
              <a:t>Start with 10p.  How many times can you subtract 2p?  </a:t>
            </a:r>
            <a:r>
              <a:rPr lang="en-GB" sz="1600" dirty="0">
                <a:solidFill>
                  <a:srgbClr val="00B050"/>
                </a:solidFill>
              </a:rPr>
              <a:t>Five times</a:t>
            </a:r>
          </a:p>
          <a:p>
            <a:pPr marL="179388">
              <a:spcAft>
                <a:spcPts val="600"/>
              </a:spcAft>
            </a:pPr>
            <a:endParaRPr lang="en-GB" sz="1600" dirty="0">
              <a:solidFill>
                <a:schemeClr val="tx1"/>
              </a:solidFill>
            </a:endParaRPr>
          </a:p>
          <a:p>
            <a:pPr marL="179388">
              <a:spcAft>
                <a:spcPts val="0"/>
              </a:spcAft>
            </a:pPr>
            <a:r>
              <a:rPr lang="en-GB" sz="1600" dirty="0">
                <a:solidFill>
                  <a:schemeClr val="tx1"/>
                </a:solidFill>
              </a:rPr>
              <a:t>How many different ways are there of giving me 5p? </a:t>
            </a:r>
            <a:r>
              <a:rPr lang="en-GB" sz="1600" dirty="0">
                <a:solidFill>
                  <a:srgbClr val="00B05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4 ways:</a:t>
            </a:r>
            <a:endParaRPr lang="en-GB" sz="12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57188">
              <a:spcAft>
                <a:spcPts val="0"/>
              </a:spcAft>
            </a:pPr>
            <a:r>
              <a:rPr lang="en-GB" sz="1600" dirty="0">
                <a:solidFill>
                  <a:srgbClr val="00B05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 5p		Two 2ps and a 1p		A 2p and three 1ps		Five 1ps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0714CD-286A-4438-8012-C18FA2C2F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Year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911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15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Year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4F3FED-3247-4F55-BF8A-D1D9E087C650}"/>
              </a:ext>
            </a:extLst>
          </p:cNvPr>
          <p:cNvSpPr txBox="1"/>
          <p:nvPr/>
        </p:nvSpPr>
        <p:spPr>
          <a:xfrm>
            <a:off x="119614" y="361385"/>
            <a:ext cx="89100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253746"/>
                </a:solidFill>
              </a:rPr>
              <a:t>Money and Time</a:t>
            </a:r>
          </a:p>
          <a:p>
            <a:pPr algn="ctr"/>
            <a:r>
              <a:rPr lang="en-GB" sz="2400" b="1" dirty="0"/>
              <a:t>Make amounts using 1p, 2p, 5p and 10p coins</a:t>
            </a:r>
          </a:p>
          <a:p>
            <a:pPr algn="ctr"/>
            <a:r>
              <a:rPr lang="en-GB" sz="2400" b="1" dirty="0"/>
              <a:t>Find all possibilities</a:t>
            </a:r>
            <a:endParaRPr lang="en-GB" sz="2400" b="1" dirty="0">
              <a:solidFill>
                <a:srgbClr val="253746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71905DE-1CBD-4839-829E-48B9AE466198}"/>
              </a:ext>
            </a:extLst>
          </p:cNvPr>
          <p:cNvGrpSpPr/>
          <p:nvPr/>
        </p:nvGrpSpPr>
        <p:grpSpPr>
          <a:xfrm>
            <a:off x="840828" y="2531635"/>
            <a:ext cx="6645824" cy="1463687"/>
            <a:chOff x="601036" y="2957804"/>
            <a:chExt cx="6645824" cy="14636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73ADB5-5144-4B1E-B88C-751EA2D9DFE1}"/>
                </a:ext>
              </a:extLst>
            </p:cNvPr>
            <p:cNvSpPr txBox="1"/>
            <p:nvPr/>
          </p:nvSpPr>
          <p:spPr>
            <a:xfrm>
              <a:off x="1760460" y="2974941"/>
              <a:ext cx="5486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b="1" dirty="0">
                  <a:solidFill>
                    <a:srgbClr val="253746"/>
                  </a:solidFill>
                </a:rPr>
                <a:t>Well Done!  You’ve completed this unit.</a:t>
              </a:r>
            </a:p>
          </p:txBody>
        </p:sp>
        <p:pic>
          <p:nvPicPr>
            <p:cNvPr id="8" name="Picture 3" descr="N:\Documents\Website\Wagtail Website\User Manuel for HT\Smiley-face.png">
              <a:extLst>
                <a:ext uri="{FF2B5EF4-FFF2-40B4-BE49-F238E27FC236}">
                  <a16:creationId xmlns:a16="http://schemas.microsoft.com/office/drawing/2014/main" id="{21FD0743-F682-47F9-BDFB-1967BB0562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36" y="2957804"/>
              <a:ext cx="1477495" cy="1463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68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64"/>
    </mc:Choice>
    <mc:Fallback>
      <p:transition spd="slow" advTm="55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Year 1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449557" y="1454349"/>
            <a:ext cx="8130503" cy="114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  <a:buClr>
                <a:schemeClr val="accent2"/>
              </a:buClr>
            </a:pPr>
            <a:r>
              <a:rPr lang="en-GB" sz="2400" b="1" dirty="0">
                <a:solidFill>
                  <a:srgbClr val="253746"/>
                </a:solidFill>
              </a:rPr>
              <a:t>Starters</a:t>
            </a:r>
          </a:p>
          <a:p>
            <a:pPr>
              <a:buClr>
                <a:srgbClr val="EA7600"/>
              </a:buClr>
              <a:buSzPct val="120000"/>
            </a:pPr>
            <a:r>
              <a:rPr lang="en-GB" sz="2000" b="1" dirty="0" smtClean="0">
                <a:solidFill>
                  <a:srgbClr val="253746"/>
                </a:solidFill>
              </a:rPr>
              <a:t>Day </a:t>
            </a:r>
            <a:r>
              <a:rPr lang="en-GB" sz="2000" b="1" dirty="0">
                <a:solidFill>
                  <a:srgbClr val="253746"/>
                </a:solidFill>
              </a:rPr>
              <a:t>3</a:t>
            </a:r>
          </a:p>
          <a:p>
            <a:pPr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Pairs to 6 and 7 (simmering skills)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64459-7DAA-42F1-A559-35CFB69D15E4}"/>
              </a:ext>
            </a:extLst>
          </p:cNvPr>
          <p:cNvSpPr txBox="1"/>
          <p:nvPr/>
        </p:nvSpPr>
        <p:spPr>
          <a:xfrm>
            <a:off x="116681" y="16610"/>
            <a:ext cx="89100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253746"/>
                </a:solidFill>
              </a:rPr>
              <a:t>Money and Time</a:t>
            </a:r>
          </a:p>
          <a:p>
            <a:pPr algn="ctr"/>
            <a:r>
              <a:rPr lang="en-GB" sz="2400" b="1" dirty="0"/>
              <a:t>Make amounts using 1p, 2p, 5p and 10p coins</a:t>
            </a:r>
          </a:p>
          <a:p>
            <a:pPr algn="ctr"/>
            <a:r>
              <a:rPr lang="en-GB" sz="2400" b="1" dirty="0"/>
              <a:t>Find all possibilities</a:t>
            </a:r>
            <a:endParaRPr lang="en-GB" sz="2400" b="1" dirty="0">
              <a:solidFill>
                <a:srgbClr val="253746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9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07"/>
    </mc:Choice>
    <mc:Fallback>
      <p:transition spd="slow" advTm="51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Year 1</a:t>
            </a:r>
            <a:endParaRPr lang="en-GB" dirty="0"/>
          </a:p>
        </p:txBody>
      </p:sp>
      <p:pic>
        <p:nvPicPr>
          <p:cNvPr id="3075" name="Picture 3" descr="N:\Documents\Website\Wagtail Website\User Manuel for HT\Elephant---Remember-this-FINA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8899" y="1424203"/>
            <a:ext cx="2633091" cy="167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480193" y="3527780"/>
            <a:ext cx="8130503" cy="833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  <a:buClr>
                <a:schemeClr val="accent2"/>
              </a:buClr>
            </a:pPr>
            <a:r>
              <a:rPr lang="en-GB" sz="2400" b="1" dirty="0">
                <a:solidFill>
                  <a:srgbClr val="253746"/>
                </a:solidFill>
              </a:rPr>
              <a:t>Starter</a:t>
            </a:r>
          </a:p>
          <a:p>
            <a:pPr algn="ctr"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Pairs to 6 and 7</a:t>
            </a:r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35C782-E457-407B-8A5B-97B810F4C9C0}"/>
              </a:ext>
            </a:extLst>
          </p:cNvPr>
          <p:cNvSpPr txBox="1"/>
          <p:nvPr/>
        </p:nvSpPr>
        <p:spPr>
          <a:xfrm>
            <a:off x="116681" y="16610"/>
            <a:ext cx="89100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253746"/>
                </a:solidFill>
              </a:rPr>
              <a:t>Money and Time</a:t>
            </a:r>
          </a:p>
          <a:p>
            <a:pPr algn="ctr"/>
            <a:r>
              <a:rPr lang="en-GB" sz="2400" b="1" dirty="0"/>
              <a:t>Make amounts using 1p, 2p, 5p and 10p coins</a:t>
            </a:r>
          </a:p>
          <a:p>
            <a:pPr algn="ctr"/>
            <a:r>
              <a:rPr lang="en-GB" sz="2400" b="1" dirty="0"/>
              <a:t>Find all possibilities</a:t>
            </a:r>
            <a:endParaRPr lang="en-GB" sz="2400" b="1" dirty="0">
              <a:solidFill>
                <a:srgbClr val="253746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18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221"/>
    </mc:Choice>
    <mc:Fallback>
      <p:transition spd="slow" advTm="502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4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Year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480194" y="1743331"/>
            <a:ext cx="8130503" cy="114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  <a:buClr>
                <a:schemeClr val="accent2"/>
              </a:buClr>
            </a:pPr>
            <a:r>
              <a:rPr lang="en-US" sz="2400" b="1" dirty="0">
                <a:solidFill>
                  <a:srgbClr val="253746"/>
                </a:solidFill>
              </a:rPr>
              <a:t>Objectives</a:t>
            </a:r>
            <a:endParaRPr lang="en-GB" sz="2400" b="1" dirty="0">
              <a:solidFill>
                <a:srgbClr val="253746"/>
              </a:solidFill>
            </a:endParaRPr>
          </a:p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3</a:t>
            </a:r>
          </a:p>
          <a:p>
            <a:pPr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Begin to find all possibilities by making an ordered list.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4F3FED-3247-4F55-BF8A-D1D9E087C650}"/>
              </a:ext>
            </a:extLst>
          </p:cNvPr>
          <p:cNvSpPr txBox="1"/>
          <p:nvPr/>
        </p:nvSpPr>
        <p:spPr>
          <a:xfrm>
            <a:off x="116681" y="16610"/>
            <a:ext cx="89100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253746"/>
                </a:solidFill>
              </a:rPr>
              <a:t>Money and Time</a:t>
            </a:r>
          </a:p>
          <a:p>
            <a:pPr algn="ctr"/>
            <a:r>
              <a:rPr lang="en-GB" sz="2400" b="1" dirty="0"/>
              <a:t>Make amounts using 1p, 2p, 5p and 10p coins</a:t>
            </a:r>
          </a:p>
          <a:p>
            <a:pPr algn="ctr"/>
            <a:r>
              <a:rPr lang="en-GB" sz="2400" b="1" dirty="0"/>
              <a:t>Find all possibilities</a:t>
            </a:r>
            <a:endParaRPr lang="en-GB" sz="2400" b="1" dirty="0">
              <a:solidFill>
                <a:srgbClr val="253746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63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06"/>
    </mc:Choice>
    <mc:Fallback>
      <p:transition spd="slow" advTm="91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5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1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3: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Begin to find all possibilities by making an ordered list.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377F9E-D2A2-4BA3-B120-59FF6DB0C5D4}"/>
              </a:ext>
            </a:extLst>
          </p:cNvPr>
          <p:cNvGrpSpPr/>
          <p:nvPr/>
        </p:nvGrpSpPr>
        <p:grpSpPr>
          <a:xfrm>
            <a:off x="5700295" y="1091648"/>
            <a:ext cx="2801678" cy="1569186"/>
            <a:chOff x="4298496" y="4063018"/>
            <a:chExt cx="2801678" cy="15691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Speech Bubble: Rectangle with Corners Rounded 14">
              <a:extLst>
                <a:ext uri="{FF2B5EF4-FFF2-40B4-BE49-F238E27FC236}">
                  <a16:creationId xmlns:a16="http://schemas.microsoft.com/office/drawing/2014/main" id="{33A118E9-4FBA-4F4E-97F1-10B297E4A984}"/>
                </a:ext>
              </a:extLst>
            </p:cNvPr>
            <p:cNvSpPr/>
            <p:nvPr/>
          </p:nvSpPr>
          <p:spPr>
            <a:xfrm>
              <a:off x="4298496" y="4063018"/>
              <a:ext cx="2801678" cy="1569186"/>
            </a:xfrm>
            <a:prstGeom prst="cloudCallout">
              <a:avLst>
                <a:gd name="adj1" fmla="val -62527"/>
                <a:gd name="adj2" fmla="val 94508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Is there a 7p coin?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EC1D852-2E0F-4198-9E1C-668A9B27AF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43398" y="4287950"/>
              <a:ext cx="391606" cy="849534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64AD7A8-990B-4304-8815-E1D38F787728}"/>
              </a:ext>
            </a:extLst>
          </p:cNvPr>
          <p:cNvGrpSpPr/>
          <p:nvPr/>
        </p:nvGrpSpPr>
        <p:grpSpPr>
          <a:xfrm>
            <a:off x="920517" y="3429000"/>
            <a:ext cx="4195251" cy="2166894"/>
            <a:chOff x="459308" y="1956782"/>
            <a:chExt cx="4195251" cy="2166894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8674C3AD-9653-4D94-B4F7-313FBDEC0BDC}"/>
                </a:ext>
              </a:extLst>
            </p:cNvPr>
            <p:cNvSpPr/>
            <p:nvPr/>
          </p:nvSpPr>
          <p:spPr>
            <a:xfrm>
              <a:off x="459308" y="2179672"/>
              <a:ext cx="3290082" cy="1944004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Talk to your partner.</a:t>
              </a:r>
            </a:p>
            <a:p>
              <a:pPr algn="ctr"/>
              <a:r>
                <a:rPr lang="en-GB" sz="2000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How could you make </a:t>
              </a:r>
              <a:r>
                <a:rPr lang="en-GB" sz="2000" b="1" dirty="0">
                  <a:solidFill>
                    <a:srgbClr val="C00000"/>
                  </a:solidFill>
                  <a:latin typeface="Myriad Pro Light" panose="020B0603030403020204" pitchFamily="34" charset="0"/>
                </a:rPr>
                <a:t>7p</a:t>
              </a:r>
              <a:r>
                <a:rPr lang="en-GB" sz="2000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?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948412F-BFF1-4F62-B3DC-5CACCB9BB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3365" y="1956782"/>
              <a:ext cx="1721194" cy="120689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5332938" y="4123675"/>
            <a:ext cx="3637673" cy="1843799"/>
            <a:chOff x="415251" y="4123676"/>
            <a:chExt cx="3637673" cy="1843799"/>
          </a:xfrm>
        </p:grpSpPr>
        <p:sp>
          <p:nvSpPr>
            <p:cNvPr id="14" name="Speech Bubble: Rectangle with Corners Rounded 10">
              <a:extLst>
                <a:ext uri="{FF2B5EF4-FFF2-40B4-BE49-F238E27FC236}">
                  <a16:creationId xmlns:a16="http://schemas.microsoft.com/office/drawing/2014/main" id="{0BE74C61-4888-400F-B7D3-88F363099DB2}"/>
                </a:ext>
              </a:extLst>
            </p:cNvPr>
            <p:cNvSpPr/>
            <p:nvPr/>
          </p:nvSpPr>
          <p:spPr>
            <a:xfrm>
              <a:off x="415251" y="4123676"/>
              <a:ext cx="3169035" cy="1843799"/>
            </a:xfrm>
            <a:prstGeom prst="wedgeEllipseCallout">
              <a:avLst>
                <a:gd name="adj1" fmla="val -18402"/>
                <a:gd name="adj2" fmla="val -7439"/>
              </a:avLst>
            </a:prstGeom>
            <a:blipFill dpi="0"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590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rgbClr val="004A7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Draw your ideas on your whiteboard.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1F9DD89-660A-4652-8A59-730C2D292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3365" y="4152937"/>
              <a:ext cx="1119559" cy="111955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" name="Group 2"/>
          <p:cNvGrpSpPr/>
          <p:nvPr/>
        </p:nvGrpSpPr>
        <p:grpSpPr>
          <a:xfrm>
            <a:off x="611461" y="912410"/>
            <a:ext cx="3971987" cy="2477561"/>
            <a:chOff x="611461" y="912410"/>
            <a:chExt cx="2635615" cy="1524019"/>
          </a:xfrm>
        </p:grpSpPr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917" b="100000" l="9524" r="899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461" y="912410"/>
              <a:ext cx="1800225" cy="11525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16"/>
            <p:cNvGrpSpPr/>
            <p:nvPr/>
          </p:nvGrpSpPr>
          <p:grpSpPr>
            <a:xfrm>
              <a:off x="2064871" y="1150784"/>
              <a:ext cx="1182205" cy="1285645"/>
              <a:chOff x="4891048" y="1308606"/>
              <a:chExt cx="1182205" cy="1285645"/>
            </a:xfrm>
          </p:grpSpPr>
          <p:pic>
            <p:nvPicPr>
              <p:cNvPr id="18" name="Picture 2" descr="Tag, Label, Yellow, Price Tag, Price Label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620952">
                <a:off x="4839328" y="1360326"/>
                <a:ext cx="1285645" cy="11822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Rectangle 18"/>
              <p:cNvSpPr/>
              <p:nvPr/>
            </p:nvSpPr>
            <p:spPr>
              <a:xfrm rot="1721944">
                <a:off x="5311664" y="1852930"/>
                <a:ext cx="369308" cy="3218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/>
                  <a:t>7p</a:t>
                </a:r>
              </a:p>
            </p:txBody>
          </p:sp>
        </p:grpSp>
      </p:grpSp>
      <p:pic>
        <p:nvPicPr>
          <p:cNvPr id="21" name="Audio 2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7961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339"/>
    </mc:Choice>
    <mc:Fallback>
      <p:transition spd="slow" advTm="213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6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1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3: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Begin to find all possibilities by making an ordered list.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377F9E-D2A2-4BA3-B120-59FF6DB0C5D4}"/>
              </a:ext>
            </a:extLst>
          </p:cNvPr>
          <p:cNvGrpSpPr/>
          <p:nvPr/>
        </p:nvGrpSpPr>
        <p:grpSpPr>
          <a:xfrm>
            <a:off x="359229" y="639650"/>
            <a:ext cx="3538516" cy="2683782"/>
            <a:chOff x="4042386" y="3878649"/>
            <a:chExt cx="3331028" cy="220223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Speech Bubble: Rectangle with Corners Rounded 14">
              <a:extLst>
                <a:ext uri="{FF2B5EF4-FFF2-40B4-BE49-F238E27FC236}">
                  <a16:creationId xmlns:a16="http://schemas.microsoft.com/office/drawing/2014/main" id="{33A118E9-4FBA-4F4E-97F1-10B297E4A984}"/>
                </a:ext>
              </a:extLst>
            </p:cNvPr>
            <p:cNvSpPr/>
            <p:nvPr/>
          </p:nvSpPr>
          <p:spPr>
            <a:xfrm>
              <a:off x="4042386" y="3878649"/>
              <a:ext cx="3331028" cy="2202235"/>
            </a:xfrm>
            <a:prstGeom prst="cloudCallout">
              <a:avLst>
                <a:gd name="adj1" fmla="val 50728"/>
                <a:gd name="adj2" fmla="val 671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What’s the biggest (greatest value) coin we can use?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EC1D852-2E0F-4198-9E1C-668A9B27AF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92996" y="4245094"/>
              <a:ext cx="277816" cy="602682"/>
            </a:xfrm>
            <a:prstGeom prst="rect">
              <a:avLst/>
            </a:prstGeom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838" y="3030420"/>
            <a:ext cx="1535581" cy="143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9894" l="0" r="95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586" y="953184"/>
            <a:ext cx="1978174" cy="18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221" y="1243093"/>
            <a:ext cx="1497763" cy="1310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220" y="3090478"/>
            <a:ext cx="1497763" cy="1310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969" y="3030420"/>
            <a:ext cx="1535581" cy="143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30184" y="3222537"/>
            <a:ext cx="3971987" cy="2477561"/>
            <a:chOff x="611461" y="912410"/>
            <a:chExt cx="2635615" cy="1524019"/>
          </a:xfrm>
        </p:grpSpPr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917" b="100000" l="9524" r="899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461" y="912410"/>
              <a:ext cx="1800225" cy="11525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2064871" y="1150784"/>
              <a:ext cx="1182205" cy="1285645"/>
              <a:chOff x="4891048" y="1308606"/>
              <a:chExt cx="1182205" cy="1285645"/>
            </a:xfrm>
          </p:grpSpPr>
          <p:pic>
            <p:nvPicPr>
              <p:cNvPr id="19" name="Picture 2" descr="Tag, Label, Yellow, Price Tag, Price Label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620952">
                <a:off x="4839328" y="1360326"/>
                <a:ext cx="1285645" cy="11822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Rectangle 19"/>
              <p:cNvSpPr/>
              <p:nvPr/>
            </p:nvSpPr>
            <p:spPr>
              <a:xfrm rot="1721944">
                <a:off x="5311664" y="1852930"/>
                <a:ext cx="369308" cy="3218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/>
                  <a:t>7p</a:t>
                </a:r>
              </a:p>
            </p:txBody>
          </p:sp>
        </p:grpSp>
      </p:grp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0712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319"/>
    </mc:Choice>
    <mc:Fallback>
      <p:transition spd="slow" advTm="283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7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1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3: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Begin to find all possibilities by making an ordered list.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377F9E-D2A2-4BA3-B120-59FF6DB0C5D4}"/>
              </a:ext>
            </a:extLst>
          </p:cNvPr>
          <p:cNvGrpSpPr/>
          <p:nvPr/>
        </p:nvGrpSpPr>
        <p:grpSpPr>
          <a:xfrm>
            <a:off x="345688" y="538755"/>
            <a:ext cx="3423423" cy="2159840"/>
            <a:chOff x="4298496" y="4063018"/>
            <a:chExt cx="2801678" cy="15691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Speech Bubble: Rectangle with Corners Rounded 14">
              <a:extLst>
                <a:ext uri="{FF2B5EF4-FFF2-40B4-BE49-F238E27FC236}">
                  <a16:creationId xmlns:a16="http://schemas.microsoft.com/office/drawing/2014/main" id="{33A118E9-4FBA-4F4E-97F1-10B297E4A984}"/>
                </a:ext>
              </a:extLst>
            </p:cNvPr>
            <p:cNvSpPr/>
            <p:nvPr/>
          </p:nvSpPr>
          <p:spPr>
            <a:xfrm>
              <a:off x="4298496" y="4063018"/>
              <a:ext cx="2801678" cy="1569186"/>
            </a:xfrm>
            <a:prstGeom prst="cloudCallout">
              <a:avLst>
                <a:gd name="adj1" fmla="val -45543"/>
                <a:gd name="adj2" fmla="val 9289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What is the next ‘biggest’ coin we could use to start with?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EC1D852-2E0F-4198-9E1C-668A9B27AF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09334" y="4280754"/>
              <a:ext cx="276522" cy="599875"/>
            </a:xfrm>
            <a:prstGeom prst="rect">
              <a:avLst/>
            </a:prstGeom>
          </p:spPr>
        </p:pic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894" l="0" r="95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921" y="2698595"/>
            <a:ext cx="1978174" cy="18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17" y="2927347"/>
            <a:ext cx="1535581" cy="143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-469559" y="3750037"/>
            <a:ext cx="3971987" cy="2477561"/>
            <a:chOff x="611461" y="912410"/>
            <a:chExt cx="2635615" cy="1524019"/>
          </a:xfrm>
        </p:grpSpPr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917" b="100000" l="9524" r="899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461" y="912410"/>
              <a:ext cx="1800225" cy="11525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2064871" y="1150784"/>
              <a:ext cx="1182205" cy="1285645"/>
              <a:chOff x="4891048" y="1308606"/>
              <a:chExt cx="1182205" cy="1285645"/>
            </a:xfrm>
          </p:grpSpPr>
          <p:pic>
            <p:nvPicPr>
              <p:cNvPr id="19" name="Picture 2" descr="Tag, Label, Yellow, Price Tag, Price Label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620952">
                <a:off x="4839328" y="1360326"/>
                <a:ext cx="1285645" cy="11822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Rectangle 19"/>
              <p:cNvSpPr/>
              <p:nvPr/>
            </p:nvSpPr>
            <p:spPr>
              <a:xfrm rot="1721944">
                <a:off x="5311664" y="1852930"/>
                <a:ext cx="369308" cy="3218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/>
                  <a:t>7p</a:t>
                </a:r>
              </a:p>
            </p:txBody>
          </p:sp>
        </p:grpSp>
      </p:grp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894" l="0" r="95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42" y="2697496"/>
            <a:ext cx="1978174" cy="18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894" l="0" r="95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330" y="2698595"/>
            <a:ext cx="1978174" cy="18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0751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260"/>
    </mc:Choice>
    <mc:Fallback>
      <p:transition spd="slow" advTm="232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8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1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3: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Begin to find all possibilities by making an ordered list.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377F9E-D2A2-4BA3-B120-59FF6DB0C5D4}"/>
              </a:ext>
            </a:extLst>
          </p:cNvPr>
          <p:cNvGrpSpPr/>
          <p:nvPr/>
        </p:nvGrpSpPr>
        <p:grpSpPr>
          <a:xfrm>
            <a:off x="345688" y="538755"/>
            <a:ext cx="3423423" cy="2159840"/>
            <a:chOff x="4298496" y="4063018"/>
            <a:chExt cx="2801678" cy="15691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Speech Bubble: Rectangle with Corners Rounded 14">
              <a:extLst>
                <a:ext uri="{FF2B5EF4-FFF2-40B4-BE49-F238E27FC236}">
                  <a16:creationId xmlns:a16="http://schemas.microsoft.com/office/drawing/2014/main" id="{33A118E9-4FBA-4F4E-97F1-10B297E4A984}"/>
                </a:ext>
              </a:extLst>
            </p:cNvPr>
            <p:cNvSpPr/>
            <p:nvPr/>
          </p:nvSpPr>
          <p:spPr>
            <a:xfrm>
              <a:off x="4298496" y="4063018"/>
              <a:ext cx="2801678" cy="1569186"/>
            </a:xfrm>
            <a:prstGeom prst="cloudCallout">
              <a:avLst>
                <a:gd name="adj1" fmla="val -45543"/>
                <a:gd name="adj2" fmla="val 9289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What is the next biggest coin we could use?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EC1D852-2E0F-4198-9E1C-668A9B27AF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95471" y="4233616"/>
              <a:ext cx="287459" cy="623601"/>
            </a:xfrm>
            <a:prstGeom prst="rect">
              <a:avLst/>
            </a:prstGeom>
          </p:spPr>
        </p:pic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894" l="0" r="95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430" y="2698595"/>
            <a:ext cx="1978174" cy="18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-469559" y="3750037"/>
            <a:ext cx="3971987" cy="2477561"/>
            <a:chOff x="611461" y="912410"/>
            <a:chExt cx="2635615" cy="1524019"/>
          </a:xfrm>
        </p:grpSpPr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917" b="100000" l="9524" r="899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461" y="912410"/>
              <a:ext cx="1800225" cy="11525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2064871" y="1150784"/>
              <a:ext cx="1182205" cy="1285645"/>
              <a:chOff x="4891048" y="1308606"/>
              <a:chExt cx="1182205" cy="1285645"/>
            </a:xfrm>
          </p:grpSpPr>
          <p:pic>
            <p:nvPicPr>
              <p:cNvPr id="19" name="Picture 2" descr="Tag, Label, Yellow, Price Tag, Price Label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620952">
                <a:off x="4839328" y="1360326"/>
                <a:ext cx="1285645" cy="11822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Rectangle 19"/>
              <p:cNvSpPr/>
              <p:nvPr/>
            </p:nvSpPr>
            <p:spPr>
              <a:xfrm rot="1721944">
                <a:off x="5311664" y="1852930"/>
                <a:ext cx="369308" cy="3218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/>
                  <a:t>7p</a:t>
                </a:r>
              </a:p>
            </p:txBody>
          </p:sp>
        </p:grpSp>
      </p:grp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894" l="0" r="95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151" y="2697496"/>
            <a:ext cx="1978174" cy="18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894" l="0" r="95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839" y="2698595"/>
            <a:ext cx="1978174" cy="18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630" y="2908272"/>
            <a:ext cx="1535581" cy="143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151" y="2927347"/>
            <a:ext cx="1535581" cy="143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169" y="2908272"/>
            <a:ext cx="1535581" cy="143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760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318"/>
    </mc:Choice>
    <mc:Fallback>
      <p:transition spd="slow" advTm="23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0.09879 0.0016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1" y="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9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1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3: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Begin to find all possibilities by making an ordered list.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894" l="0" r="95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430" y="2698595"/>
            <a:ext cx="1978174" cy="18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-469559" y="449786"/>
            <a:ext cx="3971987" cy="2477561"/>
            <a:chOff x="611461" y="912410"/>
            <a:chExt cx="2635615" cy="1524019"/>
          </a:xfrm>
        </p:grpSpPr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17" b="100000" l="9524" r="899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461" y="912410"/>
              <a:ext cx="1800225" cy="11525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2064871" y="1150784"/>
              <a:ext cx="1182205" cy="1285645"/>
              <a:chOff x="4891048" y="1308606"/>
              <a:chExt cx="1182205" cy="1285645"/>
            </a:xfrm>
          </p:grpSpPr>
          <p:pic>
            <p:nvPicPr>
              <p:cNvPr id="19" name="Picture 2" descr="Tag, Label, Yellow, Price Tag, Price Label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620952">
                <a:off x="4839328" y="1360326"/>
                <a:ext cx="1285645" cy="11822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Rectangle 19"/>
              <p:cNvSpPr/>
              <p:nvPr/>
            </p:nvSpPr>
            <p:spPr>
              <a:xfrm rot="1721944">
                <a:off x="5311664" y="1852930"/>
                <a:ext cx="369308" cy="3218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/>
                  <a:t>7p</a:t>
                </a:r>
              </a:p>
            </p:txBody>
          </p:sp>
        </p:grpSp>
      </p:grp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894" l="0" r="95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839" y="2698595"/>
            <a:ext cx="1978174" cy="18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634" y="2985905"/>
            <a:ext cx="1535581" cy="143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151" y="2927347"/>
            <a:ext cx="1535581" cy="143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167" y="2928446"/>
            <a:ext cx="1535581" cy="143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517" y="2926248"/>
            <a:ext cx="1535581" cy="143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533" y="2927347"/>
            <a:ext cx="1535581" cy="143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167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808"/>
    </mc:Choice>
    <mc:Fallback>
      <p:transition spd="slow" advTm="23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0.08646 -0.0016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8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"/>
</p:tagLst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7044A1C68BD4C94A30BCF35C50B21" ma:contentTypeVersion="6" ma:contentTypeDescription="Create a new document." ma:contentTypeScope="" ma:versionID="1b176be6737bea82aa036f5de0ec208a">
  <xsd:schema xmlns:xsd="http://www.w3.org/2001/XMLSchema" xmlns:xs="http://www.w3.org/2001/XMLSchema" xmlns:p="http://schemas.microsoft.com/office/2006/metadata/properties" xmlns:ns2="b56fac23-60d4-4943-8ef5-74c6083a7b6c" targetNamespace="http://schemas.microsoft.com/office/2006/metadata/properties" ma:root="true" ma:fieldsID="a849d26107bce6f199e44061d0f19b66" ns2:_="">
    <xsd:import namespace="b56fac23-60d4-4943-8ef5-74c6083a7b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fac23-60d4-4943-8ef5-74c6083a7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0FB228-CF48-4955-92CA-E353A90FFBFF}"/>
</file>

<file path=customXml/itemProps2.xml><?xml version="1.0" encoding="utf-8"?>
<ds:datastoreItem xmlns:ds="http://schemas.openxmlformats.org/officeDocument/2006/customXml" ds:itemID="{BC579E2E-881D-4A36-8B35-5BCC441EDB90}"/>
</file>

<file path=customXml/itemProps3.xml><?xml version="1.0" encoding="utf-8"?>
<ds:datastoreItem xmlns:ds="http://schemas.openxmlformats.org/officeDocument/2006/customXml" ds:itemID="{39BBBB00-4092-4021-8842-AEC9AAEA2A5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3461</TotalTime>
  <Words>592</Words>
  <Application>Microsoft Office PowerPoint</Application>
  <PresentationFormat>On-screen Show (4:3)</PresentationFormat>
  <Paragraphs>140</Paragraphs>
  <Slides>15</Slides>
  <Notes>14</Notes>
  <HiddenSlides>0</HiddenSlides>
  <MMClips>14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MS Mincho</vt:lpstr>
      <vt:lpstr>Myriad Pro Light</vt:lpstr>
      <vt:lpstr>Nanami Rounded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Diane</cp:lastModifiedBy>
  <cp:revision>239</cp:revision>
  <dcterms:created xsi:type="dcterms:W3CDTF">2018-09-13T11:08:58Z</dcterms:created>
  <dcterms:modified xsi:type="dcterms:W3CDTF">2021-01-22T13:43:52Z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0x010100E607044A1C68BD4C94A30BCF35C50B21</vt:lpwstr>
  </property>
</Properties>
</file>