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19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s/slide16.xml" ContentType="application/vnd.openxmlformats-officedocument.presentationml.slide+xml"/>
  <Override PartName="/ppt/slides/slide9.xml" ContentType="application/vnd.openxmlformats-officedocument.presentationml.slide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1.xml" ContentType="application/vnd.openxmlformats-officedocument.presentationml.tags+xml"/>
  <Override PartName="/docProps/core.xml" ContentType="application/vnd.openxmlformats-package.core-properties+xml"/>
  <Override PartName="/ppt/tags/tag5.xml" ContentType="application/vnd.openxmlformats-officedocument.presentationml.tags+xml"/>
  <Override PartName="/ppt/tags/tag4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323" r:id="rId2"/>
    <p:sldId id="287" r:id="rId3"/>
    <p:sldId id="285" r:id="rId4"/>
    <p:sldId id="327" r:id="rId5"/>
    <p:sldId id="296" r:id="rId6"/>
    <p:sldId id="319" r:id="rId7"/>
    <p:sldId id="313" r:id="rId8"/>
    <p:sldId id="320" r:id="rId9"/>
    <p:sldId id="311" r:id="rId10"/>
    <p:sldId id="316" r:id="rId11"/>
    <p:sldId id="317" r:id="rId12"/>
    <p:sldId id="318" r:id="rId13"/>
    <p:sldId id="298" r:id="rId14"/>
    <p:sldId id="324" r:id="rId15"/>
    <p:sldId id="325" r:id="rId16"/>
    <p:sldId id="299" r:id="rId17"/>
    <p:sldId id="280" r:id="rId18"/>
    <p:sldId id="321" r:id="rId19"/>
    <p:sldId id="322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3746"/>
    <a:srgbClr val="004A76"/>
    <a:srgbClr val="F6B350"/>
    <a:srgbClr val="3F9DA7"/>
    <a:srgbClr val="6EBFC8"/>
    <a:srgbClr val="AED2BC"/>
    <a:srgbClr val="87BB9B"/>
    <a:srgbClr val="F7E3FD"/>
    <a:srgbClr val="6C3FAF"/>
    <a:srgbClr val="5632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38" autoAdjust="0"/>
    <p:restoredTop sz="85042" autoAdjust="0"/>
  </p:normalViewPr>
  <p:slideViewPr>
    <p:cSldViewPr snapToGrid="0">
      <p:cViewPr varScale="1">
        <p:scale>
          <a:sx n="55" d="100"/>
          <a:sy n="55" d="100"/>
        </p:scale>
        <p:origin x="1692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>
        <p:scale>
          <a:sx n="80" d="100"/>
          <a:sy n="80" d="100"/>
        </p:scale>
        <p:origin x="2256" y="-7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ECC001-2C7A-4C2A-8B06-705CA02DC7C6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73E03-7F6C-40B1-9C82-92C8804404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70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25374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73E03-7F6C-40B1-9C82-92C8804404E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232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73E03-7F6C-40B1-9C82-92C8804404E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0956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73E03-7F6C-40B1-9C82-92C8804404E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095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73E03-7F6C-40B1-9C82-92C8804404E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0956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73E03-7F6C-40B1-9C82-92C8804404E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863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b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73E03-7F6C-40B1-9C82-92C8804404E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362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b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73E03-7F6C-40B1-9C82-92C8804404E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3251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b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73E03-7F6C-40B1-9C82-92C8804404E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593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73E03-7F6C-40B1-9C82-92C8804404E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0656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25374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73E03-7F6C-40B1-9C82-92C8804404E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696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73E03-7F6C-40B1-9C82-92C8804404E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696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will need 20 objects for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counting. Which numbers from 1-20 can 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find the double for with your counters? 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means you 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 to make two equal 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groups.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73E03-7F6C-40B1-9C82-92C8804404E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033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73E03-7F6C-40B1-9C82-92C8804404E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095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73E03-7F6C-40B1-9C82-92C8804404E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095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73E03-7F6C-40B1-9C82-92C8804404E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095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73E03-7F6C-40B1-9C82-92C8804404E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0956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73E03-7F6C-40B1-9C82-92C8804404E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095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hamilton-trust.org.uk/maths/year-1-maths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FB96D1F-83BC-4887-89A5-175B6E6C68B9}"/>
              </a:ext>
            </a:extLst>
          </p:cNvPr>
          <p:cNvSpPr/>
          <p:nvPr userDrawn="1"/>
        </p:nvSpPr>
        <p:spPr>
          <a:xfrm>
            <a:off x="-53107" y="6221405"/>
            <a:ext cx="9197108" cy="657069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13BC91-F6D0-4DC8-B0B8-6E7E7FAB66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D9A2E24-96C9-44BE-881E-97F4ADE19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85487" y="6367375"/>
            <a:ext cx="719921" cy="365125"/>
          </a:xfrm>
        </p:spPr>
        <p:txBody>
          <a:bodyPr/>
          <a:lstStyle>
            <a:lvl1pPr algn="ctr">
              <a:defRPr sz="1300" b="0">
                <a:solidFill>
                  <a:srgbClr val="EA7600"/>
                </a:solidFill>
                <a:latin typeface="+mn-lt"/>
              </a:defRPr>
            </a:lvl1pPr>
          </a:lstStyle>
          <a:p>
            <a:fld id="{BA0EE811-478C-4958-8104-2A70B5A1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9D1CB2-11BF-434A-9AE8-BEAF97E774D6}"/>
              </a:ext>
            </a:extLst>
          </p:cNvPr>
          <p:cNvSpPr/>
          <p:nvPr userDrawn="1"/>
        </p:nvSpPr>
        <p:spPr>
          <a:xfrm>
            <a:off x="810409" y="6380189"/>
            <a:ext cx="227183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300" b="0" dirty="0">
                <a:solidFill>
                  <a:srgbClr val="EA7600"/>
                </a:solidFill>
              </a:rPr>
              <a:t>©</a:t>
            </a:r>
            <a:r>
              <a:rPr lang="en-GB" sz="1200" b="0" dirty="0">
                <a:solidFill>
                  <a:srgbClr val="EA7600"/>
                </a:solidFill>
              </a:rPr>
              <a:t>  </a:t>
            </a:r>
            <a:r>
              <a:rPr lang="en-GB" sz="1300" b="0" u="none" dirty="0">
                <a:solidFill>
                  <a:srgbClr val="EA7600"/>
                </a:solidFill>
                <a:hlinkClick r:id="rId2"/>
              </a:rPr>
              <a:t>hamilton-trust.org.uk</a:t>
            </a:r>
            <a:endParaRPr lang="en-GB" sz="1300" b="0" u="none" dirty="0">
              <a:solidFill>
                <a:srgbClr val="EA76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1EBB7B-6C39-48C7-850C-99BEC78CA1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8" y="6091747"/>
            <a:ext cx="775846" cy="721945"/>
          </a:xfrm>
          <a:prstGeom prst="rect">
            <a:avLst/>
          </a:prstGeom>
        </p:spPr>
      </p:pic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7E7D638D-B41C-46A9-87E5-34C770A46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43602" y="6367376"/>
            <a:ext cx="3086100" cy="365125"/>
          </a:xfrm>
        </p:spPr>
        <p:txBody>
          <a:bodyPr/>
          <a:lstStyle>
            <a:lvl1pPr>
              <a:defRPr sz="1300" b="0">
                <a:solidFill>
                  <a:srgbClr val="EA7600"/>
                </a:solidFill>
                <a:latin typeface="+mn-lt"/>
              </a:defRPr>
            </a:lvl1pPr>
          </a:lstStyle>
          <a:p>
            <a:pPr algn="r"/>
            <a:r>
              <a:rPr lang="en-GB"/>
              <a:t>Year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1871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9000">
              <a:schemeClr val="bg1">
                <a:lumMod val="95000"/>
              </a:schemeClr>
            </a:gs>
            <a:gs pos="0">
              <a:schemeClr val="accent1">
                <a:lumMod val="40000"/>
                <a:lumOff val="60000"/>
              </a:schemeClr>
            </a:gs>
            <a:gs pos="100000">
              <a:schemeClr val="bg1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Year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EE811-478C-4958-8104-2A70B5A196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27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0.m4a"/><Relationship Id="rId7" Type="http://schemas.microsoft.com/office/2007/relationships/hdphoto" Target="../media/hdphoto1.wdp"/><Relationship Id="rId2" Type="http://schemas.microsoft.com/office/2007/relationships/media" Target="../media/media10.m4a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11.m4a"/><Relationship Id="rId7" Type="http://schemas.microsoft.com/office/2007/relationships/hdphoto" Target="../media/hdphoto1.wdp"/><Relationship Id="rId2" Type="http://schemas.microsoft.com/office/2007/relationships/media" Target="../media/media11.m4a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11" Type="http://schemas.openxmlformats.org/officeDocument/2006/relationships/image" Target="../media/image2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.xml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07/relationships/hdphoto" Target="../media/hdphoto1.wdp"/><Relationship Id="rId11" Type="http://schemas.openxmlformats.org/officeDocument/2006/relationships/image" Target="../media/image2.png"/><Relationship Id="rId5" Type="http://schemas.openxmlformats.org/officeDocument/2006/relationships/image" Target="../media/image10.png"/><Relationship Id="rId10" Type="http://schemas.microsoft.com/office/2007/relationships/hdphoto" Target="../media/hdphoto5.wdp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hyperlink" Target="https://forms.office.com/Pages/ResponsePage.aspx?id=eCY4lN73r0G0KV1rDWITzRhTQ2IZqpBOsW8cFVoooF9UNVlMS1dCVkdaM0k0WlhFTE9WVFBTWEg1Ti4u" TargetMode="External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6.m4a"/><Relationship Id="rId7" Type="http://schemas.openxmlformats.org/officeDocument/2006/relationships/image" Target="../media/image9.png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8.m4a"/><Relationship Id="rId7" Type="http://schemas.openxmlformats.org/officeDocument/2006/relationships/image" Target="../media/image9.png"/><Relationship Id="rId2" Type="http://schemas.microsoft.com/office/2007/relationships/media" Target="../media/media8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9.m4a"/><Relationship Id="rId7" Type="http://schemas.microsoft.com/office/2007/relationships/hdphoto" Target="../media/hdphoto1.wdp"/><Relationship Id="rId2" Type="http://schemas.microsoft.com/office/2007/relationships/media" Target="../media/media9.m4a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11" Type="http://schemas.openxmlformats.org/officeDocument/2006/relationships/image" Target="../media/image2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.xml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EC2F06-FA07-421C-9E8C-C3D9827F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>
                <a:solidFill>
                  <a:srgbClr val="EA7600"/>
                </a:solidFill>
              </a:rPr>
              <a:pPr/>
              <a:t>1</a:t>
            </a:fld>
            <a:endParaRPr lang="en-GB" dirty="0">
              <a:solidFill>
                <a:srgbClr val="EA76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6E7435-766E-44DA-9E64-580F9F209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/>
              <a:t>Year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5E5386-5E91-450F-BED1-ECC07A27DFBC}"/>
              </a:ext>
            </a:extLst>
          </p:cNvPr>
          <p:cNvSpPr txBox="1"/>
          <p:nvPr/>
        </p:nvSpPr>
        <p:spPr>
          <a:xfrm>
            <a:off x="119614" y="436739"/>
            <a:ext cx="89100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smtClean="0">
                <a:solidFill>
                  <a:srgbClr val="253746"/>
                </a:solidFill>
              </a:rPr>
              <a:t> Y1 Maths</a:t>
            </a:r>
          </a:p>
          <a:p>
            <a:pPr algn="ctr"/>
            <a:r>
              <a:rPr lang="en-GB" sz="4400" b="1" dirty="0" smtClean="0">
                <a:solidFill>
                  <a:srgbClr val="253746"/>
                </a:solidFill>
              </a:rPr>
              <a:t>Fri</a:t>
            </a:r>
            <a:r>
              <a:rPr lang="en-GB" sz="4400" b="1" dirty="0" smtClean="0">
                <a:solidFill>
                  <a:srgbClr val="253746"/>
                </a:solidFill>
              </a:rPr>
              <a:t>day 26</a:t>
            </a:r>
            <a:r>
              <a:rPr lang="en-GB" sz="4400" b="1" baseline="30000" dirty="0" smtClean="0">
                <a:solidFill>
                  <a:srgbClr val="253746"/>
                </a:solidFill>
              </a:rPr>
              <a:t>th</a:t>
            </a:r>
            <a:r>
              <a:rPr lang="en-GB" sz="4400" b="1" dirty="0" smtClean="0">
                <a:solidFill>
                  <a:srgbClr val="253746"/>
                </a:solidFill>
              </a:rPr>
              <a:t> </a:t>
            </a:r>
            <a:r>
              <a:rPr lang="en-GB" sz="4400" b="1" dirty="0" smtClean="0">
                <a:solidFill>
                  <a:srgbClr val="253746"/>
                </a:solidFill>
              </a:rPr>
              <a:t>February</a:t>
            </a:r>
            <a:endParaRPr lang="en-GB" sz="4400" b="1" dirty="0">
              <a:solidFill>
                <a:srgbClr val="253746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63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26"/>
    </mc:Choice>
    <mc:Fallback>
      <p:transition spd="slow" advTm="5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EC2F06-FA07-421C-9E8C-C3D9827F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>
                <a:solidFill>
                  <a:srgbClr val="EA7600"/>
                </a:solidFill>
              </a:rPr>
              <a:pPr/>
              <a:t>10</a:t>
            </a:fld>
            <a:endParaRPr lang="en-GB" dirty="0">
              <a:solidFill>
                <a:srgbClr val="EA76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6E7435-766E-44DA-9E64-580F9F209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5926" y="6367376"/>
            <a:ext cx="3723776" cy="365125"/>
          </a:xfrm>
        </p:spPr>
        <p:txBody>
          <a:bodyPr/>
          <a:lstStyle/>
          <a:p>
            <a:pPr algn="r"/>
            <a:r>
              <a:rPr lang="en-GB"/>
              <a:t>Year 1</a:t>
            </a:r>
            <a:endParaRPr lang="en-GB" dirty="0"/>
          </a:p>
        </p:txBody>
      </p:sp>
      <p:pic>
        <p:nvPicPr>
          <p:cNvPr id="5" name="Picture 2" descr="Italian, Mediterranean, European, Cuisine, Food, Dish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94" b="100000" l="2188" r="98021">
                        <a14:backgroundMark x1="15417" y1="18438" x2="15417" y2="18438"/>
                        <a14:backgroundMark x1="15937" y1="34844" x2="15937" y2="34844"/>
                        <a14:backgroundMark x1="25729" y1="40313" x2="25729" y2="40313"/>
                        <a14:backgroundMark x1="37917" y1="37188" x2="37917" y2="37188"/>
                        <a14:backgroundMark x1="26563" y1="27656" x2="26563" y2="27656"/>
                        <a14:backgroundMark x1="15833" y1="17969" x2="15833" y2="1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21" y="798244"/>
            <a:ext cx="7892169" cy="458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00" b="92500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80884">
            <a:off x="5436899" y="1378545"/>
            <a:ext cx="1152715" cy="152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00" b="92500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57017">
            <a:off x="4225215" y="3631599"/>
            <a:ext cx="1152715" cy="152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00" b="92500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77876">
            <a:off x="5165336" y="3474355"/>
            <a:ext cx="1152715" cy="152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00" b="92500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17450">
            <a:off x="3341653" y="1019190"/>
            <a:ext cx="1152715" cy="152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00" b="92500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69414" y="1019189"/>
            <a:ext cx="1152715" cy="152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00" b="92500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06117">
            <a:off x="6071934" y="2871490"/>
            <a:ext cx="1005527" cy="175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00" b="92500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08719">
            <a:off x="6071934" y="1993654"/>
            <a:ext cx="1005527" cy="175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00" b="92500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81645">
            <a:off x="2695567" y="1242541"/>
            <a:ext cx="1005527" cy="175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00" b="92500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16475">
            <a:off x="1985572" y="1800125"/>
            <a:ext cx="1005527" cy="175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00" b="92500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4789">
            <a:off x="2093790" y="2623194"/>
            <a:ext cx="1005527" cy="175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00" b="92500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3048">
            <a:off x="2621974" y="3199277"/>
            <a:ext cx="1152715" cy="152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00" b="92500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8000">
            <a:off x="3321116" y="3474356"/>
            <a:ext cx="1152715" cy="152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892969" y="5292780"/>
            <a:ext cx="65896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5400" dirty="0">
                <a:solidFill>
                  <a:srgbClr val="253746"/>
                </a:solidFill>
                <a:latin typeface="Myriad Pro Light"/>
              </a:rPr>
              <a:t>One quarter of 12 is 3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4470227" y="700212"/>
            <a:ext cx="27132" cy="4687656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69677ED-5C54-4353-B94F-C526DD00205C}"/>
              </a:ext>
            </a:extLst>
          </p:cNvPr>
          <p:cNvSpPr txBox="1"/>
          <p:nvPr/>
        </p:nvSpPr>
        <p:spPr>
          <a:xfrm>
            <a:off x="116681" y="138645"/>
            <a:ext cx="8933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EA7600"/>
              </a:buClr>
              <a:buSzPct val="120000"/>
            </a:pPr>
            <a:r>
              <a:rPr lang="en-GB" sz="2000" b="1" dirty="0">
                <a:solidFill>
                  <a:srgbClr val="253746"/>
                </a:solidFill>
              </a:rPr>
              <a:t>Day 2: </a:t>
            </a:r>
            <a:r>
              <a:rPr lang="en-GB" sz="2000" b="1" dirty="0">
                <a:solidFill>
                  <a:schemeClr val="accent5">
                    <a:lumMod val="75000"/>
                  </a:schemeClr>
                </a:solidFill>
              </a:rPr>
              <a:t>Find a quarter of quantities.</a:t>
            </a:r>
            <a:endParaRPr lang="en-GB" sz="2000" b="1" dirty="0">
              <a:solidFill>
                <a:srgbClr val="5B9BD5">
                  <a:lumMod val="75000"/>
                </a:srgbClr>
              </a:solidFill>
            </a:endParaRPr>
          </a:p>
        </p:txBody>
      </p:sp>
      <p:cxnSp>
        <p:nvCxnSpPr>
          <p:cNvPr id="25" name="Straight Connector 24"/>
          <p:cNvCxnSpPr>
            <a:stCxn id="5" idx="3"/>
            <a:endCxn id="5" idx="1"/>
          </p:cNvCxnSpPr>
          <p:nvPr/>
        </p:nvCxnSpPr>
        <p:spPr>
          <a:xfrm flipH="1">
            <a:off x="622821" y="3093056"/>
            <a:ext cx="7892169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6961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88"/>
    </mc:Choice>
    <mc:Fallback>
      <p:transition spd="slow" advTm="16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EC2F06-FA07-421C-9E8C-C3D9827F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>
                <a:solidFill>
                  <a:srgbClr val="EA7600"/>
                </a:solidFill>
              </a:rPr>
              <a:pPr/>
              <a:t>11</a:t>
            </a:fld>
            <a:endParaRPr lang="en-GB" dirty="0">
              <a:solidFill>
                <a:srgbClr val="EA76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6E7435-766E-44DA-9E64-580F9F209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5926" y="6367376"/>
            <a:ext cx="3723776" cy="365125"/>
          </a:xfrm>
        </p:spPr>
        <p:txBody>
          <a:bodyPr/>
          <a:lstStyle/>
          <a:p>
            <a:pPr algn="r"/>
            <a:r>
              <a:rPr lang="en-GB"/>
              <a:t>Year 1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9677ED-5C54-4353-B94F-C526DD00205C}"/>
              </a:ext>
            </a:extLst>
          </p:cNvPr>
          <p:cNvSpPr txBox="1"/>
          <p:nvPr/>
        </p:nvSpPr>
        <p:spPr>
          <a:xfrm>
            <a:off x="116681" y="138645"/>
            <a:ext cx="8933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EA7600"/>
              </a:buClr>
              <a:buSzPct val="120000"/>
            </a:pPr>
            <a:r>
              <a:rPr lang="en-GB" sz="2000" b="1" dirty="0">
                <a:solidFill>
                  <a:srgbClr val="253746"/>
                </a:solidFill>
              </a:rPr>
              <a:t>Day 2: </a:t>
            </a:r>
            <a:r>
              <a:rPr lang="en-GB" sz="2000" b="1" dirty="0">
                <a:solidFill>
                  <a:schemeClr val="accent5">
                    <a:lumMod val="75000"/>
                  </a:schemeClr>
                </a:solidFill>
              </a:rPr>
              <a:t>Find a quarter of quantities.</a:t>
            </a:r>
            <a:endParaRPr lang="en-GB" sz="2000" b="1" dirty="0">
              <a:solidFill>
                <a:srgbClr val="5B9BD5">
                  <a:lumMod val="75000"/>
                </a:srgb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162950" y="371927"/>
            <a:ext cx="8172703" cy="5448470"/>
            <a:chOff x="-162950" y="371927"/>
            <a:chExt cx="8172703" cy="5448470"/>
          </a:xfrm>
        </p:grpSpPr>
        <p:pic>
          <p:nvPicPr>
            <p:cNvPr id="5" name="Picture 2" descr="Italian, Mediterranean, European, Cuisine, Food, Dish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94" b="100000" l="2188" r="98021">
                          <a14:backgroundMark x1="15417" y1="18438" x2="15417" y2="18438"/>
                          <a14:backgroundMark x1="15937" y1="34844" x2="15937" y2="34844"/>
                          <a14:backgroundMark x1="25729" y1="40313" x2="25729" y2="40313"/>
                          <a14:backgroundMark x1="37917" y1="37188" x2="37917" y2="37188"/>
                          <a14:backgroundMark x1="26563" y1="27656" x2="26563" y2="27656"/>
                          <a14:backgroundMark x1="15833" y1="17969" x2="15833" y2="17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2950" y="371927"/>
              <a:ext cx="8172703" cy="5448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 2"/>
            <p:cNvGrpSpPr/>
            <p:nvPr/>
          </p:nvGrpSpPr>
          <p:grpSpPr>
            <a:xfrm>
              <a:off x="3811062" y="2837838"/>
              <a:ext cx="3204464" cy="2368092"/>
              <a:chOff x="4562092" y="3092106"/>
              <a:chExt cx="3204464" cy="2368092"/>
            </a:xfrm>
          </p:grpSpPr>
          <p:pic>
            <p:nvPicPr>
              <p:cNvPr id="10242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310" b="93510" l="9924" r="89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2092" y="3658577"/>
                <a:ext cx="1283462" cy="1107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310" b="93510" l="9924" r="89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344104">
                <a:off x="5569112" y="3180283"/>
                <a:ext cx="1283462" cy="1107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310" b="93510" l="9924" r="89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1386995">
                <a:off x="5203822" y="4353090"/>
                <a:ext cx="1283462" cy="1107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310" b="93510" l="9924" r="89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220036">
                <a:off x="6483094" y="3431357"/>
                <a:ext cx="1283462" cy="1107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5" name="Group 24"/>
            <p:cNvGrpSpPr/>
            <p:nvPr/>
          </p:nvGrpSpPr>
          <p:grpSpPr>
            <a:xfrm flipH="1" flipV="1">
              <a:off x="579124" y="645797"/>
              <a:ext cx="3204464" cy="2368092"/>
              <a:chOff x="4562092" y="3092106"/>
              <a:chExt cx="3204464" cy="2368092"/>
            </a:xfrm>
          </p:grpSpPr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310" b="93510" l="9924" r="89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2092" y="3658577"/>
                <a:ext cx="1283462" cy="1107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310" b="93510" l="9924" r="89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344104">
                <a:off x="5569112" y="3180283"/>
                <a:ext cx="1283462" cy="1107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310" b="93510" l="9924" r="89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1386995">
                <a:off x="5203822" y="4353090"/>
                <a:ext cx="1283462" cy="1107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310" b="93510" l="9924" r="89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220036">
                <a:off x="6483094" y="3431357"/>
                <a:ext cx="1283462" cy="1107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" name="Group 29"/>
            <p:cNvGrpSpPr/>
            <p:nvPr/>
          </p:nvGrpSpPr>
          <p:grpSpPr>
            <a:xfrm flipV="1">
              <a:off x="3743906" y="645797"/>
              <a:ext cx="3204464" cy="2368092"/>
              <a:chOff x="4562092" y="3092106"/>
              <a:chExt cx="3204464" cy="2368092"/>
            </a:xfrm>
          </p:grpSpPr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310" b="93510" l="9924" r="89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2092" y="3658577"/>
                <a:ext cx="1283462" cy="1107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310" b="93510" l="9924" r="89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344104">
                <a:off x="5569112" y="3180283"/>
                <a:ext cx="1283462" cy="1107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310" b="93510" l="9924" r="89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1386995">
                <a:off x="5203822" y="4353090"/>
                <a:ext cx="1283462" cy="1107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310" b="93510" l="9924" r="89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220036">
                <a:off x="6483094" y="3431357"/>
                <a:ext cx="1283462" cy="1107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5" name="Group 34"/>
            <p:cNvGrpSpPr/>
            <p:nvPr/>
          </p:nvGrpSpPr>
          <p:grpSpPr>
            <a:xfrm flipH="1">
              <a:off x="718937" y="2901859"/>
              <a:ext cx="3204464" cy="2368092"/>
              <a:chOff x="4562092" y="3092106"/>
              <a:chExt cx="3204464" cy="2368092"/>
            </a:xfrm>
          </p:grpSpPr>
          <p:pic>
            <p:nvPicPr>
              <p:cNvPr id="36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310" b="93510" l="9924" r="89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2092" y="3658577"/>
                <a:ext cx="1283462" cy="1107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310" b="93510" l="9924" r="89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344104">
                <a:off x="5569112" y="3180283"/>
                <a:ext cx="1283462" cy="1107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310" b="93510" l="9924" r="89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1386995">
                <a:off x="5203822" y="4353090"/>
                <a:ext cx="1283462" cy="1107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310" b="93510" l="9924" r="89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220036">
                <a:off x="6483094" y="3431357"/>
                <a:ext cx="1283462" cy="1107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64AD7A8-990B-4304-8815-E1D38F787728}"/>
              </a:ext>
            </a:extLst>
          </p:cNvPr>
          <p:cNvGrpSpPr/>
          <p:nvPr/>
        </p:nvGrpSpPr>
        <p:grpSpPr>
          <a:xfrm>
            <a:off x="5568242" y="4289013"/>
            <a:ext cx="3616570" cy="2073243"/>
            <a:chOff x="459308" y="1956782"/>
            <a:chExt cx="4195251" cy="2166894"/>
          </a:xfrm>
        </p:grpSpPr>
        <p:sp>
          <p:nvSpPr>
            <p:cNvPr id="42" name="Cloud 41">
              <a:extLst>
                <a:ext uri="{FF2B5EF4-FFF2-40B4-BE49-F238E27FC236}">
                  <a16:creationId xmlns:a16="http://schemas.microsoft.com/office/drawing/2014/main" id="{8674C3AD-9653-4D94-B4F7-313FBDEC0BDC}"/>
                </a:ext>
              </a:extLst>
            </p:cNvPr>
            <p:cNvSpPr/>
            <p:nvPr/>
          </p:nvSpPr>
          <p:spPr>
            <a:xfrm>
              <a:off x="459308" y="2179672"/>
              <a:ext cx="3290082" cy="1944004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bg2">
                      <a:lumMod val="25000"/>
                    </a:schemeClr>
                  </a:solidFill>
                  <a:latin typeface="Myriad Pro Light" panose="020B0603030403020204" pitchFamily="34" charset="0"/>
                </a:rPr>
                <a:t>How many pieces of mushroom are on each quarter?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948412F-BFF1-4F62-B3DC-5CACCB9BB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3365" y="1956782"/>
              <a:ext cx="1721194" cy="120689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4589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79"/>
    </mc:Choice>
    <mc:Fallback>
      <p:transition spd="slow" advTm="5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EC2F06-FA07-421C-9E8C-C3D9827F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>
                <a:solidFill>
                  <a:srgbClr val="EA7600"/>
                </a:solidFill>
              </a:rPr>
              <a:pPr/>
              <a:t>12</a:t>
            </a:fld>
            <a:endParaRPr lang="en-GB" dirty="0">
              <a:solidFill>
                <a:srgbClr val="EA76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6E7435-766E-44DA-9E64-580F9F209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5926" y="6367376"/>
            <a:ext cx="3723776" cy="365125"/>
          </a:xfrm>
        </p:spPr>
        <p:txBody>
          <a:bodyPr/>
          <a:lstStyle/>
          <a:p>
            <a:pPr algn="r"/>
            <a:r>
              <a:rPr lang="en-GB"/>
              <a:t>Year 1</a:t>
            </a:r>
            <a:endParaRPr lang="en-GB" dirty="0"/>
          </a:p>
        </p:txBody>
      </p:sp>
      <p:sp>
        <p:nvSpPr>
          <p:cNvPr id="22" name="Rectangle 21"/>
          <p:cNvSpPr/>
          <p:nvPr/>
        </p:nvSpPr>
        <p:spPr>
          <a:xfrm>
            <a:off x="892969" y="5292780"/>
            <a:ext cx="65896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5400" dirty="0">
                <a:solidFill>
                  <a:srgbClr val="253746"/>
                </a:solidFill>
                <a:latin typeface="Myriad Pro Light"/>
              </a:rPr>
              <a:t>One quarter of 16 is 4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295614" y="764517"/>
            <a:ext cx="6336983" cy="4860252"/>
            <a:chOff x="-162950" y="371927"/>
            <a:chExt cx="8172703" cy="5448470"/>
          </a:xfrm>
        </p:grpSpPr>
        <p:pic>
          <p:nvPicPr>
            <p:cNvPr id="25" name="Picture 2" descr="Italian, Mediterranean, European, Cuisine, Food, Dis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94" b="100000" l="2188" r="98021">
                          <a14:backgroundMark x1="15417" y1="18438" x2="15417" y2="18438"/>
                          <a14:backgroundMark x1="15937" y1="34844" x2="15937" y2="34844"/>
                          <a14:backgroundMark x1="25729" y1="40313" x2="25729" y2="40313"/>
                          <a14:backgroundMark x1="37917" y1="37188" x2="37917" y2="37188"/>
                          <a14:backgroundMark x1="26563" y1="27656" x2="26563" y2="27656"/>
                          <a14:backgroundMark x1="15833" y1="17969" x2="15833" y2="17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2950" y="371927"/>
              <a:ext cx="8172703" cy="5448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6" name="Group 25"/>
            <p:cNvGrpSpPr/>
            <p:nvPr/>
          </p:nvGrpSpPr>
          <p:grpSpPr>
            <a:xfrm>
              <a:off x="3811062" y="2837838"/>
              <a:ext cx="3204464" cy="2368092"/>
              <a:chOff x="4562092" y="3092106"/>
              <a:chExt cx="3204464" cy="2368092"/>
            </a:xfrm>
          </p:grpSpPr>
          <p:pic>
            <p:nvPicPr>
              <p:cNvPr id="42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310" b="93510" l="9924" r="89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2092" y="3658577"/>
                <a:ext cx="1283462" cy="1107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2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310" b="93510" l="9924" r="89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344104">
                <a:off x="5569112" y="3180283"/>
                <a:ext cx="1283462" cy="1107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310" b="93510" l="9924" r="89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1386995">
                <a:off x="5203822" y="4353090"/>
                <a:ext cx="1283462" cy="1107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310" b="93510" l="9924" r="89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220036">
                <a:off x="6483094" y="3431357"/>
                <a:ext cx="1283462" cy="1107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7" name="Group 26"/>
            <p:cNvGrpSpPr/>
            <p:nvPr/>
          </p:nvGrpSpPr>
          <p:grpSpPr>
            <a:xfrm flipH="1" flipV="1">
              <a:off x="579124" y="645797"/>
              <a:ext cx="3204464" cy="2368092"/>
              <a:chOff x="4562092" y="3092106"/>
              <a:chExt cx="3204464" cy="2368092"/>
            </a:xfrm>
          </p:grpSpPr>
          <p:pic>
            <p:nvPicPr>
              <p:cNvPr id="38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310" b="93510" l="9924" r="89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2092" y="3658577"/>
                <a:ext cx="1283462" cy="1107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2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310" b="93510" l="9924" r="89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344104">
                <a:off x="5569112" y="3180283"/>
                <a:ext cx="1283462" cy="1107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310" b="93510" l="9924" r="89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1386995">
                <a:off x="5203822" y="4353090"/>
                <a:ext cx="1283462" cy="1107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310" b="93510" l="9924" r="89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220036">
                <a:off x="6483094" y="3431357"/>
                <a:ext cx="1283462" cy="1107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8" name="Group 27"/>
            <p:cNvGrpSpPr/>
            <p:nvPr/>
          </p:nvGrpSpPr>
          <p:grpSpPr>
            <a:xfrm flipV="1">
              <a:off x="3743906" y="645797"/>
              <a:ext cx="3204464" cy="2368092"/>
              <a:chOff x="4562092" y="3092106"/>
              <a:chExt cx="3204464" cy="2368092"/>
            </a:xfrm>
          </p:grpSpPr>
          <p:pic>
            <p:nvPicPr>
              <p:cNvPr id="34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310" b="93510" l="9924" r="89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2092" y="3658577"/>
                <a:ext cx="1283462" cy="1107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2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310" b="93510" l="9924" r="89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344104">
                <a:off x="5569112" y="3180283"/>
                <a:ext cx="1283462" cy="1107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310" b="93510" l="9924" r="89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1386995">
                <a:off x="5203822" y="4353090"/>
                <a:ext cx="1283462" cy="1107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310" b="93510" l="9924" r="89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220036">
                <a:off x="6483094" y="3431357"/>
                <a:ext cx="1283462" cy="1107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9" name="Group 28"/>
            <p:cNvGrpSpPr/>
            <p:nvPr/>
          </p:nvGrpSpPr>
          <p:grpSpPr>
            <a:xfrm flipH="1">
              <a:off x="718937" y="2901859"/>
              <a:ext cx="3204464" cy="2368092"/>
              <a:chOff x="4562092" y="3092106"/>
              <a:chExt cx="3204464" cy="2368092"/>
            </a:xfrm>
          </p:grpSpPr>
          <p:pic>
            <p:nvPicPr>
              <p:cNvPr id="30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310" b="93510" l="9924" r="89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2092" y="3658577"/>
                <a:ext cx="1283462" cy="1107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310" b="93510" l="9924" r="89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344104">
                <a:off x="5569112" y="3180283"/>
                <a:ext cx="1283462" cy="1107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310" b="93510" l="9924" r="89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1386995">
                <a:off x="5203822" y="4353090"/>
                <a:ext cx="1283462" cy="1107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310" b="93510" l="9924" r="89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220036">
                <a:off x="6483094" y="3431357"/>
                <a:ext cx="1283462" cy="1107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cxnSp>
        <p:nvCxnSpPr>
          <p:cNvPr id="46" name="Straight Connector 45"/>
          <p:cNvCxnSpPr/>
          <p:nvPr/>
        </p:nvCxnSpPr>
        <p:spPr>
          <a:xfrm>
            <a:off x="4366108" y="810631"/>
            <a:ext cx="27132" cy="4687656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1295614" y="3097350"/>
            <a:ext cx="6336983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B69677ED-5C54-4353-B94F-C526DD00205C}"/>
              </a:ext>
            </a:extLst>
          </p:cNvPr>
          <p:cNvSpPr txBox="1"/>
          <p:nvPr/>
        </p:nvSpPr>
        <p:spPr>
          <a:xfrm>
            <a:off x="116681" y="138645"/>
            <a:ext cx="8933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EA7600"/>
              </a:buClr>
              <a:buSzPct val="120000"/>
            </a:pPr>
            <a:r>
              <a:rPr lang="en-GB" sz="2000" b="1" dirty="0">
                <a:solidFill>
                  <a:srgbClr val="253746"/>
                </a:solidFill>
              </a:rPr>
              <a:t>Day 2: </a:t>
            </a:r>
            <a:r>
              <a:rPr lang="en-GB" sz="2000" b="1" dirty="0">
                <a:solidFill>
                  <a:schemeClr val="accent5">
                    <a:lumMod val="75000"/>
                  </a:schemeClr>
                </a:solidFill>
              </a:rPr>
              <a:t>Find a quarter of quantities.</a:t>
            </a:r>
            <a:endParaRPr lang="en-GB" sz="2000" b="1" dirty="0">
              <a:solidFill>
                <a:srgbClr val="5B9BD5">
                  <a:lumMod val="75000"/>
                </a:srgbClr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895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75"/>
    </mc:Choice>
    <mc:Fallback>
      <p:transition spd="slow" advTm="7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EC2F06-FA07-421C-9E8C-C3D9827F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>
                <a:solidFill>
                  <a:srgbClr val="EA7600"/>
                </a:solidFill>
              </a:rPr>
              <a:pPr/>
              <a:t>13</a:t>
            </a:fld>
            <a:endParaRPr lang="en-GB" dirty="0">
              <a:solidFill>
                <a:srgbClr val="EA76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6E7435-766E-44DA-9E64-580F9F209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5926" y="6367376"/>
            <a:ext cx="3723776" cy="365125"/>
          </a:xfrm>
        </p:spPr>
        <p:txBody>
          <a:bodyPr/>
          <a:lstStyle/>
          <a:p>
            <a:pPr algn="r"/>
            <a:r>
              <a:rPr lang="en-GB"/>
              <a:t>Year 1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239955-0816-4481-86AB-EC02895677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5" t="6377" r="8191" b="8260"/>
          <a:stretch/>
        </p:blipFill>
        <p:spPr>
          <a:xfrm>
            <a:off x="2569264" y="125498"/>
            <a:ext cx="4076014" cy="5957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97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82"/>
    </mc:Choice>
    <mc:Fallback>
      <p:transition spd="slow" advTm="38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Year 1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35" y="190499"/>
            <a:ext cx="4384817" cy="54712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6384" y="190498"/>
            <a:ext cx="4413318" cy="5471251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158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279"/>
    </mc:Choice>
    <mc:Fallback>
      <p:transition spd="slow" advTm="52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Year 1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88" y="112626"/>
            <a:ext cx="4355989" cy="54547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224" y="45388"/>
            <a:ext cx="4461931" cy="552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7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EC2F06-FA07-421C-9E8C-C3D9827F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>
                <a:solidFill>
                  <a:srgbClr val="EA7600"/>
                </a:solidFill>
              </a:rPr>
              <a:pPr/>
              <a:t>16</a:t>
            </a:fld>
            <a:endParaRPr lang="en-GB" dirty="0">
              <a:solidFill>
                <a:srgbClr val="EA76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6E7435-766E-44DA-9E64-580F9F209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/>
              <a:t>Year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9677ED-5C54-4353-B94F-C526DD00205C}"/>
              </a:ext>
            </a:extLst>
          </p:cNvPr>
          <p:cNvSpPr txBox="1"/>
          <p:nvPr/>
        </p:nvSpPr>
        <p:spPr>
          <a:xfrm>
            <a:off x="480194" y="1743331"/>
            <a:ext cx="8130503" cy="1885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50"/>
              </a:spcAft>
              <a:buClr>
                <a:schemeClr val="accent2"/>
              </a:buClr>
            </a:pPr>
            <a:r>
              <a:rPr lang="en-US" sz="2400" b="1" dirty="0">
                <a:solidFill>
                  <a:srgbClr val="253746"/>
                </a:solidFill>
              </a:rPr>
              <a:t>Objectives</a:t>
            </a:r>
            <a:endParaRPr lang="en-GB" sz="2400" b="1" dirty="0">
              <a:solidFill>
                <a:srgbClr val="253746"/>
              </a:solidFill>
            </a:endParaRPr>
          </a:p>
          <a:p>
            <a:pPr>
              <a:buClr>
                <a:srgbClr val="EA7600"/>
              </a:buClr>
              <a:buSzPct val="120000"/>
            </a:pPr>
            <a:r>
              <a:rPr lang="en-GB" sz="2000" b="1" dirty="0">
                <a:solidFill>
                  <a:srgbClr val="253746"/>
                </a:solidFill>
              </a:rPr>
              <a:t>Day 1</a:t>
            </a:r>
          </a:p>
          <a:p>
            <a:pPr>
              <a:spcAft>
                <a:spcPts val="1000"/>
              </a:spcAft>
              <a:buClr>
                <a:srgbClr val="EA7600"/>
              </a:buClr>
              <a:buSzPct val="120000"/>
            </a:pPr>
            <a:r>
              <a:rPr lang="en-GB" sz="2000" b="1" dirty="0">
                <a:solidFill>
                  <a:schemeClr val="accent5">
                    <a:lumMod val="75000"/>
                  </a:schemeClr>
                </a:solidFill>
              </a:rPr>
              <a:t>Find half of quantities. </a:t>
            </a:r>
          </a:p>
          <a:p>
            <a:pPr>
              <a:spcAft>
                <a:spcPts val="1000"/>
              </a:spcAft>
              <a:buClr>
                <a:srgbClr val="EA7600"/>
              </a:buClr>
              <a:buSzPct val="120000"/>
            </a:pPr>
            <a:r>
              <a:rPr lang="en-GB" sz="2000" b="1" dirty="0">
                <a:solidFill>
                  <a:srgbClr val="253746"/>
                </a:solidFill>
              </a:rPr>
              <a:t>Day 2                                                                                                                          </a:t>
            </a:r>
            <a:r>
              <a:rPr lang="en-GB" sz="2000" b="1" dirty="0">
                <a:solidFill>
                  <a:schemeClr val="accent5">
                    <a:lumMod val="75000"/>
                  </a:schemeClr>
                </a:solidFill>
              </a:rPr>
              <a:t>Find a quarter of quantities.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4F3FED-3247-4F55-BF8A-D1D9E087C650}"/>
              </a:ext>
            </a:extLst>
          </p:cNvPr>
          <p:cNvSpPr txBox="1"/>
          <p:nvPr/>
        </p:nvSpPr>
        <p:spPr>
          <a:xfrm>
            <a:off x="116681" y="16610"/>
            <a:ext cx="89100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253746"/>
                </a:solidFill>
              </a:rPr>
              <a:t> Money and Fractions </a:t>
            </a:r>
          </a:p>
          <a:p>
            <a:pPr algn="ctr"/>
            <a:r>
              <a:rPr lang="en-GB" sz="2400" b="1" dirty="0"/>
              <a:t>Find half and quarter of amounts</a:t>
            </a:r>
            <a:endParaRPr lang="en-GB" sz="2400" b="1" dirty="0">
              <a:solidFill>
                <a:srgbClr val="253746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EEEB8D-C306-4947-BC9B-0D425A70E3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757" y="776139"/>
            <a:ext cx="6346486" cy="101202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72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10"/>
    </mc:Choice>
    <mc:Fallback>
      <p:transition spd="slow" advTm="9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EC2F06-FA07-421C-9E8C-C3D9827F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>
                <a:solidFill>
                  <a:srgbClr val="EA7600"/>
                </a:solidFill>
              </a:rPr>
              <a:pPr/>
              <a:t>17</a:t>
            </a:fld>
            <a:endParaRPr lang="en-GB" dirty="0">
              <a:solidFill>
                <a:srgbClr val="EA76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5C486FE-0542-4482-AD40-87B16F714A61}"/>
              </a:ext>
            </a:extLst>
          </p:cNvPr>
          <p:cNvSpPr/>
          <p:nvPr/>
        </p:nvSpPr>
        <p:spPr>
          <a:xfrm>
            <a:off x="1551725" y="140677"/>
            <a:ext cx="6108820" cy="590818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66675" algn="ctr">
              <a:spcAft>
                <a:spcPts val="600"/>
              </a:spcAft>
            </a:pPr>
            <a:r>
              <a:rPr lang="en-GB" sz="2000" b="1" dirty="0">
                <a:solidFill>
                  <a:schemeClr val="tx1"/>
                </a:solidFill>
              </a:rPr>
              <a:t>Problem solving and reasoning questions</a:t>
            </a:r>
          </a:p>
          <a:p>
            <a:pPr marL="66675" algn="ctr">
              <a:spcAft>
                <a:spcPts val="600"/>
              </a:spcAft>
            </a:pPr>
            <a:endParaRPr lang="en-GB" sz="2000" b="1" dirty="0">
              <a:solidFill>
                <a:schemeClr val="tx1"/>
              </a:solidFill>
            </a:endParaRPr>
          </a:p>
          <a:p>
            <a:pPr marL="66675">
              <a:spcAft>
                <a:spcPts val="600"/>
              </a:spcAft>
            </a:pPr>
            <a:r>
              <a:rPr lang="en-GB" sz="1600" dirty="0">
                <a:solidFill>
                  <a:schemeClr val="tx1"/>
                </a:solidFill>
              </a:rPr>
              <a:t>True or false</a:t>
            </a:r>
          </a:p>
          <a:p>
            <a:pPr marL="66675">
              <a:spcAft>
                <a:spcPts val="600"/>
              </a:spcAft>
            </a:pPr>
            <a:r>
              <a:rPr lang="en-GB" sz="1600" dirty="0">
                <a:solidFill>
                  <a:schemeClr val="tx1"/>
                </a:solidFill>
              </a:rPr>
              <a:t>•	There are two quarters in each half.  </a:t>
            </a:r>
          </a:p>
          <a:p>
            <a:pPr marL="66675">
              <a:spcAft>
                <a:spcPts val="600"/>
              </a:spcAft>
            </a:pPr>
            <a:r>
              <a:rPr lang="en-GB" sz="1600" dirty="0">
                <a:solidFill>
                  <a:schemeClr val="tx1"/>
                </a:solidFill>
              </a:rPr>
              <a:t>•	Sometimes one quarter is larger than another.</a:t>
            </a:r>
          </a:p>
          <a:p>
            <a:pPr marL="66675">
              <a:spcAft>
                <a:spcPts val="600"/>
              </a:spcAft>
            </a:pPr>
            <a:r>
              <a:rPr lang="en-GB" sz="1600" dirty="0">
                <a:solidFill>
                  <a:schemeClr val="tx1"/>
                </a:solidFill>
              </a:rPr>
              <a:t>•	Half of 8 is 4.</a:t>
            </a:r>
          </a:p>
          <a:p>
            <a:pPr marL="66675">
              <a:spcAft>
                <a:spcPts val="600"/>
              </a:spcAft>
            </a:pPr>
            <a:r>
              <a:rPr lang="en-GB" sz="1600" dirty="0">
                <a:solidFill>
                  <a:schemeClr val="tx1"/>
                </a:solidFill>
              </a:rPr>
              <a:t>•	A quarter of 8 is 4.  </a:t>
            </a:r>
          </a:p>
          <a:p>
            <a:pPr marL="66675">
              <a:spcAft>
                <a:spcPts val="600"/>
              </a:spcAft>
            </a:pPr>
            <a:endParaRPr lang="en-GB" sz="1600" dirty="0">
              <a:solidFill>
                <a:schemeClr val="tx1"/>
              </a:solidFill>
            </a:endParaRPr>
          </a:p>
          <a:p>
            <a:pPr marL="66675">
              <a:spcAft>
                <a:spcPts val="600"/>
              </a:spcAft>
            </a:pPr>
            <a:endParaRPr lang="en-GB" sz="1600" dirty="0">
              <a:solidFill>
                <a:schemeClr val="tx1"/>
              </a:solidFill>
            </a:endParaRPr>
          </a:p>
          <a:p>
            <a:pPr marL="66675">
              <a:spcAft>
                <a:spcPts val="600"/>
              </a:spcAft>
            </a:pPr>
            <a:r>
              <a:rPr lang="en-GB" sz="1600" dirty="0">
                <a:solidFill>
                  <a:schemeClr val="tx1"/>
                </a:solidFill>
              </a:rPr>
              <a:t>Make a line of 20 cubes.</a:t>
            </a:r>
          </a:p>
          <a:p>
            <a:pPr marL="66675">
              <a:spcAft>
                <a:spcPts val="600"/>
              </a:spcAft>
            </a:pPr>
            <a:r>
              <a:rPr lang="en-GB" sz="1600" dirty="0">
                <a:solidFill>
                  <a:schemeClr val="tx1"/>
                </a:solidFill>
              </a:rPr>
              <a:t>Break it into quarters. </a:t>
            </a:r>
          </a:p>
          <a:p>
            <a:pPr marL="66675">
              <a:spcAft>
                <a:spcPts val="600"/>
              </a:spcAft>
            </a:pPr>
            <a:r>
              <a:rPr lang="en-GB" sz="1600" dirty="0">
                <a:solidFill>
                  <a:schemeClr val="tx1"/>
                </a:solidFill>
              </a:rPr>
              <a:t>How many in each quarter?  </a:t>
            </a:r>
          </a:p>
          <a:p>
            <a:pPr marL="66675">
              <a:spcAft>
                <a:spcPts val="600"/>
              </a:spcAft>
            </a:pPr>
            <a:endParaRPr lang="en-GB" sz="1600" dirty="0">
              <a:solidFill>
                <a:schemeClr val="tx1"/>
              </a:solidFill>
            </a:endParaRPr>
          </a:p>
          <a:p>
            <a:pPr marL="66675">
              <a:spcAft>
                <a:spcPts val="600"/>
              </a:spcAft>
            </a:pPr>
            <a:endParaRPr lang="en-GB" sz="1600" dirty="0">
              <a:solidFill>
                <a:schemeClr val="tx1"/>
              </a:solidFill>
            </a:endParaRPr>
          </a:p>
          <a:p>
            <a:pPr marL="66675">
              <a:spcAft>
                <a:spcPts val="600"/>
              </a:spcAft>
            </a:pPr>
            <a:r>
              <a:rPr lang="en-GB" sz="1600" dirty="0">
                <a:solidFill>
                  <a:schemeClr val="tx1"/>
                </a:solidFill>
              </a:rPr>
              <a:t>Here is a line of 12 cubes.</a:t>
            </a:r>
          </a:p>
          <a:p>
            <a:pPr marL="66675">
              <a:spcAft>
                <a:spcPts val="600"/>
              </a:spcAft>
            </a:pPr>
            <a:endParaRPr lang="en-GB" sz="1600" dirty="0">
              <a:solidFill>
                <a:schemeClr val="tx1"/>
              </a:solidFill>
            </a:endParaRPr>
          </a:p>
          <a:p>
            <a:pPr marL="66675">
              <a:spcAft>
                <a:spcPts val="600"/>
              </a:spcAft>
            </a:pPr>
            <a:r>
              <a:rPr lang="en-GB" sz="1600" dirty="0">
                <a:solidFill>
                  <a:schemeClr val="tx1"/>
                </a:solidFill>
              </a:rPr>
              <a:t>Is </a:t>
            </a:r>
            <a:r>
              <a:rPr lang="en-GB" sz="1600" baseline="30000" dirty="0">
                <a:solidFill>
                  <a:schemeClr val="tx1"/>
                </a:solidFill>
              </a:rPr>
              <a:t>1</a:t>
            </a:r>
            <a:r>
              <a:rPr lang="en-GB" sz="1600" dirty="0">
                <a:solidFill>
                  <a:schemeClr val="tx1"/>
                </a:solidFill>
              </a:rPr>
              <a:t>/</a:t>
            </a:r>
            <a:r>
              <a:rPr lang="en-GB" sz="1600" baseline="-25000" dirty="0">
                <a:solidFill>
                  <a:schemeClr val="tx1"/>
                </a:solidFill>
              </a:rPr>
              <a:t>4</a:t>
            </a:r>
            <a:r>
              <a:rPr lang="en-GB" sz="1600" dirty="0">
                <a:solidFill>
                  <a:schemeClr val="tx1"/>
                </a:solidFill>
              </a:rPr>
              <a:t> of them shaded? </a:t>
            </a:r>
          </a:p>
          <a:p>
            <a:pPr marL="66675" algn="ctr">
              <a:spcAft>
                <a:spcPts val="600"/>
              </a:spcAft>
            </a:pPr>
            <a:r>
              <a:rPr lang="en-GB" sz="20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14CD-286A-4438-8012-C18FA2C2F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Year 1</a:t>
            </a:r>
            <a:endParaRPr lang="en-GB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782DC9E-A1A7-4547-A806-5267DB04C3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632162"/>
              </p:ext>
            </p:extLst>
          </p:nvPr>
        </p:nvGraphicFramePr>
        <p:xfrm>
          <a:off x="1662264" y="5081915"/>
          <a:ext cx="3434080" cy="280416"/>
        </p:xfrm>
        <a:graphic>
          <a:graphicData uri="http://schemas.openxmlformats.org/drawingml/2006/table">
            <a:tbl>
              <a:tblPr firstRow="1" firstCol="1" bandRow="1"/>
              <a:tblGrid>
                <a:gridCol w="285750">
                  <a:extLst>
                    <a:ext uri="{9D8B030D-6E8A-4147-A177-3AD203B41FA5}">
                      <a16:colId xmlns:a16="http://schemas.microsoft.com/office/drawing/2014/main" val="2883333021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527322999"/>
                    </a:ext>
                  </a:extLst>
                </a:gridCol>
                <a:gridCol w="286385">
                  <a:extLst>
                    <a:ext uri="{9D8B030D-6E8A-4147-A177-3AD203B41FA5}">
                      <a16:colId xmlns:a16="http://schemas.microsoft.com/office/drawing/2014/main" val="289808524"/>
                    </a:ext>
                  </a:extLst>
                </a:gridCol>
                <a:gridCol w="286385">
                  <a:extLst>
                    <a:ext uri="{9D8B030D-6E8A-4147-A177-3AD203B41FA5}">
                      <a16:colId xmlns:a16="http://schemas.microsoft.com/office/drawing/2014/main" val="2146669974"/>
                    </a:ext>
                  </a:extLst>
                </a:gridCol>
                <a:gridCol w="286385">
                  <a:extLst>
                    <a:ext uri="{9D8B030D-6E8A-4147-A177-3AD203B41FA5}">
                      <a16:colId xmlns:a16="http://schemas.microsoft.com/office/drawing/2014/main" val="2162349325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3131465799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67209570"/>
                    </a:ext>
                  </a:extLst>
                </a:gridCol>
                <a:gridCol w="286385">
                  <a:extLst>
                    <a:ext uri="{9D8B030D-6E8A-4147-A177-3AD203B41FA5}">
                      <a16:colId xmlns:a16="http://schemas.microsoft.com/office/drawing/2014/main" val="463511237"/>
                    </a:ext>
                  </a:extLst>
                </a:gridCol>
                <a:gridCol w="286385">
                  <a:extLst>
                    <a:ext uri="{9D8B030D-6E8A-4147-A177-3AD203B41FA5}">
                      <a16:colId xmlns:a16="http://schemas.microsoft.com/office/drawing/2014/main" val="99843143"/>
                    </a:ext>
                  </a:extLst>
                </a:gridCol>
                <a:gridCol w="286385">
                  <a:extLst>
                    <a:ext uri="{9D8B030D-6E8A-4147-A177-3AD203B41FA5}">
                      <a16:colId xmlns:a16="http://schemas.microsoft.com/office/drawing/2014/main" val="4107883091"/>
                    </a:ext>
                  </a:extLst>
                </a:gridCol>
                <a:gridCol w="286385">
                  <a:extLst>
                    <a:ext uri="{9D8B030D-6E8A-4147-A177-3AD203B41FA5}">
                      <a16:colId xmlns:a16="http://schemas.microsoft.com/office/drawing/2014/main" val="4093637293"/>
                    </a:ext>
                  </a:extLst>
                </a:gridCol>
                <a:gridCol w="286385">
                  <a:extLst>
                    <a:ext uri="{9D8B030D-6E8A-4147-A177-3AD203B41FA5}">
                      <a16:colId xmlns:a16="http://schemas.microsoft.com/office/drawing/2014/main" val="19192054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Yu Mincho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Yu Mincho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Yu Mincho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Yu Mincho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Yu Mincho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Yu Mincho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Yu Mincho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Yu Mincho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Yu Mincho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Yu Mincho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Yu Mincho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Yu Mincho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748068"/>
                  </a:ext>
                </a:extLst>
              </a:tr>
            </a:tbl>
          </a:graphicData>
        </a:graphic>
      </p:graphicFrame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03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237"/>
    </mc:Choice>
    <mc:Fallback>
      <p:transition spd="slow" advTm="48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EC2F06-FA07-421C-9E8C-C3D9827F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>
                <a:solidFill>
                  <a:srgbClr val="EA7600"/>
                </a:solidFill>
              </a:rPr>
              <a:pPr/>
              <a:t>18</a:t>
            </a:fld>
            <a:endParaRPr lang="en-GB" dirty="0">
              <a:solidFill>
                <a:srgbClr val="EA76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5C486FE-0542-4482-AD40-87B16F714A61}"/>
              </a:ext>
            </a:extLst>
          </p:cNvPr>
          <p:cNvSpPr/>
          <p:nvPr/>
        </p:nvSpPr>
        <p:spPr>
          <a:xfrm>
            <a:off x="98734" y="140677"/>
            <a:ext cx="8943923" cy="590818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66675" algn="ctr">
              <a:spcAft>
                <a:spcPts val="600"/>
              </a:spcAft>
            </a:pPr>
            <a:r>
              <a:rPr lang="en-GB" sz="2000" b="1" dirty="0">
                <a:solidFill>
                  <a:schemeClr val="tx1"/>
                </a:solidFill>
              </a:rPr>
              <a:t>Problem solving and reasoning questions </a:t>
            </a:r>
            <a:r>
              <a:rPr lang="en-GB" sz="2000" b="1" dirty="0">
                <a:solidFill>
                  <a:srgbClr val="00B050"/>
                </a:solidFill>
              </a:rPr>
              <a:t>answers</a:t>
            </a:r>
          </a:p>
          <a:p>
            <a:pPr marL="66675" algn="ctr">
              <a:spcAft>
                <a:spcPts val="600"/>
              </a:spcAft>
            </a:pPr>
            <a:endParaRPr lang="en-GB" sz="2000" b="1" dirty="0">
              <a:solidFill>
                <a:schemeClr val="tx1"/>
              </a:solidFill>
            </a:endParaRPr>
          </a:p>
          <a:p>
            <a:pPr marL="66675" algn="ctr">
              <a:spcAft>
                <a:spcPts val="600"/>
              </a:spcAft>
            </a:pPr>
            <a:r>
              <a:rPr lang="en-GB" sz="20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14CD-286A-4438-8012-C18FA2C2F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Year 1</a:t>
            </a:r>
            <a:endParaRPr lang="en-GB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782DC9E-A1A7-4547-A806-5267DB04C3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4594458"/>
              </p:ext>
            </p:extLst>
          </p:nvPr>
        </p:nvGraphicFramePr>
        <p:xfrm>
          <a:off x="5050506" y="3487550"/>
          <a:ext cx="3434080" cy="280416"/>
        </p:xfrm>
        <a:graphic>
          <a:graphicData uri="http://schemas.openxmlformats.org/drawingml/2006/table">
            <a:tbl>
              <a:tblPr firstRow="1" firstCol="1" bandRow="1"/>
              <a:tblGrid>
                <a:gridCol w="285750">
                  <a:extLst>
                    <a:ext uri="{9D8B030D-6E8A-4147-A177-3AD203B41FA5}">
                      <a16:colId xmlns:a16="http://schemas.microsoft.com/office/drawing/2014/main" val="2883333021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527322999"/>
                    </a:ext>
                  </a:extLst>
                </a:gridCol>
                <a:gridCol w="286385">
                  <a:extLst>
                    <a:ext uri="{9D8B030D-6E8A-4147-A177-3AD203B41FA5}">
                      <a16:colId xmlns:a16="http://schemas.microsoft.com/office/drawing/2014/main" val="289808524"/>
                    </a:ext>
                  </a:extLst>
                </a:gridCol>
                <a:gridCol w="286385">
                  <a:extLst>
                    <a:ext uri="{9D8B030D-6E8A-4147-A177-3AD203B41FA5}">
                      <a16:colId xmlns:a16="http://schemas.microsoft.com/office/drawing/2014/main" val="2146669974"/>
                    </a:ext>
                  </a:extLst>
                </a:gridCol>
                <a:gridCol w="286385">
                  <a:extLst>
                    <a:ext uri="{9D8B030D-6E8A-4147-A177-3AD203B41FA5}">
                      <a16:colId xmlns:a16="http://schemas.microsoft.com/office/drawing/2014/main" val="2162349325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3131465799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67209570"/>
                    </a:ext>
                  </a:extLst>
                </a:gridCol>
                <a:gridCol w="286385">
                  <a:extLst>
                    <a:ext uri="{9D8B030D-6E8A-4147-A177-3AD203B41FA5}">
                      <a16:colId xmlns:a16="http://schemas.microsoft.com/office/drawing/2014/main" val="463511237"/>
                    </a:ext>
                  </a:extLst>
                </a:gridCol>
                <a:gridCol w="286385">
                  <a:extLst>
                    <a:ext uri="{9D8B030D-6E8A-4147-A177-3AD203B41FA5}">
                      <a16:colId xmlns:a16="http://schemas.microsoft.com/office/drawing/2014/main" val="99843143"/>
                    </a:ext>
                  </a:extLst>
                </a:gridCol>
                <a:gridCol w="286385">
                  <a:extLst>
                    <a:ext uri="{9D8B030D-6E8A-4147-A177-3AD203B41FA5}">
                      <a16:colId xmlns:a16="http://schemas.microsoft.com/office/drawing/2014/main" val="4107883091"/>
                    </a:ext>
                  </a:extLst>
                </a:gridCol>
                <a:gridCol w="286385">
                  <a:extLst>
                    <a:ext uri="{9D8B030D-6E8A-4147-A177-3AD203B41FA5}">
                      <a16:colId xmlns:a16="http://schemas.microsoft.com/office/drawing/2014/main" val="4093637293"/>
                    </a:ext>
                  </a:extLst>
                </a:gridCol>
                <a:gridCol w="286385">
                  <a:extLst>
                    <a:ext uri="{9D8B030D-6E8A-4147-A177-3AD203B41FA5}">
                      <a16:colId xmlns:a16="http://schemas.microsoft.com/office/drawing/2014/main" val="19192054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Yu Mincho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Yu Mincho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Yu Mincho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Yu Mincho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Yu Mincho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Yu Mincho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Yu Mincho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Yu Mincho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Yu Mincho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Yu Mincho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Yu Mincho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Yu Mincho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748068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52B1B97-7274-174C-BD92-1D38C03C3225}"/>
              </a:ext>
            </a:extLst>
          </p:cNvPr>
          <p:cNvSpPr/>
          <p:nvPr/>
        </p:nvSpPr>
        <p:spPr>
          <a:xfrm>
            <a:off x="211501" y="663332"/>
            <a:ext cx="4140759" cy="5186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675">
              <a:spcAft>
                <a:spcPts val="600"/>
              </a:spcAft>
            </a:pPr>
            <a:r>
              <a:rPr lang="en-GB" dirty="0"/>
              <a:t>True or false</a:t>
            </a:r>
          </a:p>
          <a:p>
            <a:pPr marL="66675">
              <a:spcAft>
                <a:spcPts val="600"/>
              </a:spcAft>
            </a:pPr>
            <a:r>
              <a:rPr lang="en-GB" dirty="0"/>
              <a:t>• There are two quarters in each half.  </a:t>
            </a:r>
            <a:br>
              <a:rPr lang="en-GB" dirty="0"/>
            </a:br>
            <a:r>
              <a:rPr lang="en-GB" dirty="0">
                <a:solidFill>
                  <a:srgbClr val="00B050"/>
                </a:solidFill>
              </a:rPr>
              <a:t>True – can be demonstrated by folding a piece of paper in half, then half again.</a:t>
            </a:r>
          </a:p>
          <a:p>
            <a:pPr marL="66675">
              <a:spcAft>
                <a:spcPts val="600"/>
              </a:spcAft>
            </a:pPr>
            <a:r>
              <a:rPr lang="en-GB" dirty="0"/>
              <a:t>• Sometimes one quarter is larger than another.</a:t>
            </a:r>
            <a:br>
              <a:rPr lang="en-GB" dirty="0"/>
            </a:br>
            <a:r>
              <a:rPr lang="en-GB" dirty="0">
                <a:solidFill>
                  <a:srgbClr val="00B050"/>
                </a:solidFill>
              </a:rPr>
              <a:t>True – it depends on the whole – a quarter of a larger cake is more cake than a quarter of a small cake and a quarter of £20 is more than a quarter of £8.  However, each quarter of one particular cake or set of objects will be the same.</a:t>
            </a:r>
          </a:p>
          <a:p>
            <a:pPr marL="66675">
              <a:spcAft>
                <a:spcPts val="600"/>
              </a:spcAft>
            </a:pPr>
            <a:r>
              <a:rPr lang="en-GB" dirty="0"/>
              <a:t>• Half of 8 is 4. </a:t>
            </a:r>
            <a:br>
              <a:rPr lang="en-GB" dirty="0"/>
            </a:br>
            <a:r>
              <a:rPr lang="en-GB" dirty="0">
                <a:solidFill>
                  <a:srgbClr val="00B050"/>
                </a:solidFill>
              </a:rPr>
              <a:t>True.</a:t>
            </a:r>
          </a:p>
          <a:p>
            <a:pPr marL="66675">
              <a:spcAft>
                <a:spcPts val="600"/>
              </a:spcAft>
            </a:pPr>
            <a:r>
              <a:rPr lang="en-GB" dirty="0"/>
              <a:t>• A quarter of 8 is 4. </a:t>
            </a:r>
            <a:br>
              <a:rPr lang="en-GB" dirty="0"/>
            </a:br>
            <a:r>
              <a:rPr lang="en-GB" dirty="0">
                <a:solidFill>
                  <a:srgbClr val="00B050"/>
                </a:solidFill>
              </a:rPr>
              <a:t>False, a quarter of 8 is 2.</a:t>
            </a:r>
          </a:p>
          <a:p>
            <a:pPr marL="66675">
              <a:spcAft>
                <a:spcPts val="600"/>
              </a:spcAft>
            </a:pP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DEF454-926F-4B42-8A89-EF6E84254D25}"/>
              </a:ext>
            </a:extLst>
          </p:cNvPr>
          <p:cNvSpPr/>
          <p:nvPr/>
        </p:nvSpPr>
        <p:spPr>
          <a:xfrm>
            <a:off x="4891233" y="930211"/>
            <a:ext cx="330292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675">
              <a:spcAft>
                <a:spcPts val="600"/>
              </a:spcAft>
            </a:pPr>
            <a:r>
              <a:rPr lang="en-GB" dirty="0"/>
              <a:t>Make a line of 20 cubes.</a:t>
            </a:r>
            <a:br>
              <a:rPr lang="en-GB" dirty="0"/>
            </a:br>
            <a:r>
              <a:rPr lang="en-GB" dirty="0"/>
              <a:t>Break it into quarters. </a:t>
            </a:r>
            <a:br>
              <a:rPr lang="en-GB" dirty="0"/>
            </a:br>
            <a:r>
              <a:rPr lang="en-GB" dirty="0"/>
              <a:t>How many in each quarter? </a:t>
            </a:r>
          </a:p>
          <a:p>
            <a:pPr marL="66675">
              <a:spcAft>
                <a:spcPts val="600"/>
              </a:spcAft>
            </a:pPr>
            <a:r>
              <a:rPr lang="en-GB" dirty="0">
                <a:solidFill>
                  <a:srgbClr val="00B050"/>
                </a:solidFill>
              </a:rPr>
              <a:t>5 in each. </a:t>
            </a:r>
            <a:endParaRPr lang="en-GB" dirty="0"/>
          </a:p>
          <a:p>
            <a:pPr marL="66675">
              <a:spcAft>
                <a:spcPts val="600"/>
              </a:spcAft>
            </a:pPr>
            <a:endParaRPr lang="en-GB" dirty="0"/>
          </a:p>
          <a:p>
            <a:pPr marL="66675">
              <a:spcAft>
                <a:spcPts val="600"/>
              </a:spcAft>
            </a:pPr>
            <a:endParaRPr lang="en-GB" dirty="0"/>
          </a:p>
          <a:p>
            <a:pPr marL="66675">
              <a:spcAft>
                <a:spcPts val="600"/>
              </a:spcAft>
            </a:pPr>
            <a:r>
              <a:rPr lang="en-GB" dirty="0"/>
              <a:t>Here is a line of 12 cubes.</a:t>
            </a:r>
          </a:p>
          <a:p>
            <a:pPr marL="66675">
              <a:spcAft>
                <a:spcPts val="600"/>
              </a:spcAft>
            </a:pPr>
            <a:endParaRPr lang="en-GB" dirty="0"/>
          </a:p>
          <a:p>
            <a:pPr marL="66675">
              <a:spcAft>
                <a:spcPts val="600"/>
              </a:spcAft>
            </a:pPr>
            <a:endParaRPr lang="en-GB" dirty="0"/>
          </a:p>
          <a:p>
            <a:pPr marL="66675">
              <a:spcAft>
                <a:spcPts val="600"/>
              </a:spcAft>
            </a:pPr>
            <a:r>
              <a:rPr lang="en-GB" dirty="0"/>
              <a:t>Is </a:t>
            </a:r>
            <a:r>
              <a:rPr lang="en-GB" baseline="30000" dirty="0"/>
              <a:t>1</a:t>
            </a:r>
            <a:r>
              <a:rPr lang="en-GB" dirty="0"/>
              <a:t>/</a:t>
            </a:r>
            <a:r>
              <a:rPr lang="en-GB" baseline="-25000" dirty="0"/>
              <a:t>4</a:t>
            </a:r>
            <a:r>
              <a:rPr lang="en-GB" dirty="0"/>
              <a:t> of them shaded? </a:t>
            </a:r>
          </a:p>
          <a:p>
            <a:pPr marL="66675">
              <a:spcAft>
                <a:spcPts val="600"/>
              </a:spcAft>
            </a:pPr>
            <a:r>
              <a:rPr lang="en-GB" dirty="0">
                <a:solidFill>
                  <a:srgbClr val="00B050"/>
                </a:solidFill>
              </a:rPr>
              <a:t>No. ¼ of 12 is 3 so 3 should be shaded to show a quarter.</a:t>
            </a:r>
          </a:p>
        </p:txBody>
      </p:sp>
    </p:spTree>
    <p:extLst>
      <p:ext uri="{BB962C8B-B14F-4D97-AF65-F5344CB8AC3E}">
        <p14:creationId xmlns:p14="http://schemas.microsoft.com/office/powerpoint/2010/main" val="171138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EC2F06-FA07-421C-9E8C-C3D9827F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>
                <a:solidFill>
                  <a:srgbClr val="EA7600"/>
                </a:solidFill>
              </a:rPr>
              <a:pPr/>
              <a:t>19</a:t>
            </a:fld>
            <a:endParaRPr lang="en-GB" dirty="0">
              <a:solidFill>
                <a:srgbClr val="EA76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6E7435-766E-44DA-9E64-580F9F209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5926" y="6367376"/>
            <a:ext cx="3723776" cy="365125"/>
          </a:xfrm>
        </p:spPr>
        <p:txBody>
          <a:bodyPr/>
          <a:lstStyle/>
          <a:p>
            <a:pPr algn="r"/>
            <a:r>
              <a:rPr lang="en-GB"/>
              <a:t>Year 1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537" y="665631"/>
            <a:ext cx="9035055" cy="1597290"/>
          </a:xfrm>
          <a:prstGeom prst="rect">
            <a:avLst/>
          </a:prstGeom>
        </p:spPr>
      </p:pic>
      <p:sp>
        <p:nvSpPr>
          <p:cNvPr id="12" name="Content Placeholder 7"/>
          <p:cNvSpPr txBox="1">
            <a:spLocks/>
          </p:cNvSpPr>
          <p:nvPr/>
        </p:nvSpPr>
        <p:spPr>
          <a:xfrm>
            <a:off x="1353063" y="2943548"/>
            <a:ext cx="6858002" cy="914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  <a:hlinkClick r:id="rId6"/>
              </a:rPr>
              <a:t>https://forms.office.com/Pages/ResponsePage.aspx?id=eCY4lN73r0G0KV1rDWITzRhTQ2IZqpBOsW8cFVoooF9UNVlMS1dCVkdaM0k0WlhFTE9WVFBTWEg1Ti4u</a:t>
            </a:r>
            <a:endParaRPr kumimoji="0" lang="en-GB" sz="2400" b="0" i="0" u="none" strike="noStrike" kern="1200" cap="none" spc="0" normalizeH="0" baseline="0" noProof="0" smtClean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882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11"/>
    </mc:Choice>
    <mc:Fallback>
      <p:transition spd="slow" advTm="7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EC2F06-FA07-421C-9E8C-C3D9827F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>
                <a:solidFill>
                  <a:srgbClr val="EA7600"/>
                </a:solidFill>
              </a:rPr>
              <a:pPr/>
              <a:t>2</a:t>
            </a:fld>
            <a:endParaRPr lang="en-GB" dirty="0">
              <a:solidFill>
                <a:srgbClr val="EA76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6E7435-766E-44DA-9E64-580F9F209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/>
              <a:t>Year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9677ED-5C54-4353-B94F-C526DD00205C}"/>
              </a:ext>
            </a:extLst>
          </p:cNvPr>
          <p:cNvSpPr txBox="1"/>
          <p:nvPr/>
        </p:nvSpPr>
        <p:spPr>
          <a:xfrm>
            <a:off x="480194" y="1743331"/>
            <a:ext cx="8130503" cy="1141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50"/>
              </a:spcAft>
              <a:buClr>
                <a:schemeClr val="accent2"/>
              </a:buClr>
            </a:pPr>
            <a:r>
              <a:rPr lang="en-US" sz="2400" b="1" dirty="0">
                <a:solidFill>
                  <a:srgbClr val="253746"/>
                </a:solidFill>
              </a:rPr>
              <a:t>Objectives</a:t>
            </a:r>
            <a:endParaRPr lang="en-GB" sz="2400" b="1" dirty="0">
              <a:solidFill>
                <a:srgbClr val="253746"/>
              </a:solidFill>
            </a:endParaRPr>
          </a:p>
          <a:p>
            <a:pPr>
              <a:spcAft>
                <a:spcPts val="1000"/>
              </a:spcAft>
              <a:buClr>
                <a:srgbClr val="EA7600"/>
              </a:buClr>
              <a:buSzPct val="120000"/>
            </a:pPr>
            <a:r>
              <a:rPr lang="en-GB" sz="2000" b="1" dirty="0" smtClean="0">
                <a:solidFill>
                  <a:srgbClr val="253746"/>
                </a:solidFill>
              </a:rPr>
              <a:t>Day </a:t>
            </a:r>
            <a:r>
              <a:rPr lang="en-GB" sz="2000" b="1" dirty="0">
                <a:solidFill>
                  <a:srgbClr val="253746"/>
                </a:solidFill>
              </a:rPr>
              <a:t>2                                                                                                                          </a:t>
            </a:r>
            <a:r>
              <a:rPr lang="en-GB" sz="2000" b="1" dirty="0">
                <a:solidFill>
                  <a:schemeClr val="accent5">
                    <a:lumMod val="75000"/>
                  </a:schemeClr>
                </a:solidFill>
              </a:rPr>
              <a:t>Find a quarter of quantities.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4F3FED-3247-4F55-BF8A-D1D9E087C650}"/>
              </a:ext>
            </a:extLst>
          </p:cNvPr>
          <p:cNvSpPr txBox="1"/>
          <p:nvPr/>
        </p:nvSpPr>
        <p:spPr>
          <a:xfrm>
            <a:off x="116681" y="16610"/>
            <a:ext cx="89100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253746"/>
                </a:solidFill>
              </a:rPr>
              <a:t> Money and Fractions </a:t>
            </a:r>
          </a:p>
          <a:p>
            <a:pPr algn="ctr"/>
            <a:r>
              <a:rPr lang="en-GB" sz="2400" b="1" dirty="0"/>
              <a:t>Find half and quarter of amounts</a:t>
            </a:r>
            <a:endParaRPr lang="en-GB" sz="2400" b="1" dirty="0">
              <a:solidFill>
                <a:srgbClr val="253746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93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96"/>
    </mc:Choice>
    <mc:Fallback>
      <p:transition spd="slow" advTm="6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EC2F06-FA07-421C-9E8C-C3D9827F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>
                <a:solidFill>
                  <a:srgbClr val="EA7600"/>
                </a:solidFill>
              </a:rPr>
              <a:pPr/>
              <a:t>3</a:t>
            </a:fld>
            <a:endParaRPr lang="en-GB" dirty="0">
              <a:solidFill>
                <a:srgbClr val="EA76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6E7435-766E-44DA-9E64-580F9F209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Year 1</a:t>
            </a:r>
            <a:endParaRPr lang="en-GB" dirty="0"/>
          </a:p>
        </p:txBody>
      </p:sp>
      <p:pic>
        <p:nvPicPr>
          <p:cNvPr id="3074" name="Picture 2" descr="N:\Documents\Website\Wagtail Website\User Manuel for HT\Alarm-clock---wake-up-your-maths-brain-FINAL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5420" y="1084332"/>
            <a:ext cx="1984330" cy="187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F69947-B860-459A-AFFD-BDC0B59F84D5}"/>
              </a:ext>
            </a:extLst>
          </p:cNvPr>
          <p:cNvSpPr txBox="1"/>
          <p:nvPr/>
        </p:nvSpPr>
        <p:spPr>
          <a:xfrm>
            <a:off x="116681" y="16610"/>
            <a:ext cx="89100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253746"/>
                </a:solidFill>
              </a:rPr>
              <a:t> Money and Fractions </a:t>
            </a:r>
          </a:p>
          <a:p>
            <a:pPr algn="ctr"/>
            <a:r>
              <a:rPr lang="en-GB" sz="2400" b="1" dirty="0"/>
              <a:t>Find half and quarter </a:t>
            </a:r>
            <a:r>
              <a:rPr lang="en-GB" sz="2400" b="1" dirty="0" smtClean="0"/>
              <a:t>of quantities</a:t>
            </a:r>
            <a:endParaRPr lang="en-GB" sz="2400" b="1" dirty="0">
              <a:solidFill>
                <a:srgbClr val="25374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9677ED-5C54-4353-B94F-C526DD00205C}"/>
              </a:ext>
            </a:extLst>
          </p:cNvPr>
          <p:cNvSpPr txBox="1"/>
          <p:nvPr/>
        </p:nvSpPr>
        <p:spPr>
          <a:xfrm>
            <a:off x="480195" y="3260000"/>
            <a:ext cx="8130503" cy="1141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50"/>
              </a:spcAft>
              <a:buClr>
                <a:schemeClr val="accent2"/>
              </a:buClr>
            </a:pPr>
            <a:r>
              <a:rPr lang="en-GB" sz="2400" b="1" dirty="0">
                <a:solidFill>
                  <a:srgbClr val="253746"/>
                </a:solidFill>
              </a:rPr>
              <a:t>Starters</a:t>
            </a:r>
          </a:p>
          <a:p>
            <a:pPr>
              <a:spcAft>
                <a:spcPts val="1000"/>
              </a:spcAft>
              <a:buClr>
                <a:srgbClr val="EA7600"/>
              </a:buClr>
              <a:buSzPct val="120000"/>
            </a:pPr>
            <a:r>
              <a:rPr lang="en-GB" sz="2000" b="1" dirty="0" smtClean="0">
                <a:solidFill>
                  <a:srgbClr val="253746"/>
                </a:solidFill>
              </a:rPr>
              <a:t>Day </a:t>
            </a:r>
            <a:r>
              <a:rPr lang="en-GB" sz="2000" b="1" dirty="0">
                <a:solidFill>
                  <a:srgbClr val="253746"/>
                </a:solidFill>
              </a:rPr>
              <a:t>2                                                                                                                      </a:t>
            </a:r>
            <a:r>
              <a:rPr lang="en-GB" sz="2000" b="1" dirty="0">
                <a:solidFill>
                  <a:schemeClr val="accent5">
                    <a:lumMod val="75000"/>
                  </a:schemeClr>
                </a:solidFill>
              </a:rPr>
              <a:t>Finding </a:t>
            </a:r>
            <a:r>
              <a:rPr lang="en-GB" sz="2000" b="1" dirty="0" smtClean="0">
                <a:solidFill>
                  <a:schemeClr val="accent5">
                    <a:lumMod val="75000"/>
                  </a:schemeClr>
                </a:solidFill>
              </a:rPr>
              <a:t>doubles</a:t>
            </a:r>
            <a:endParaRPr lang="en-GB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" name="Picture 3" descr="N:\Documents\Website\Wagtail Website\User Manuel for HT\Elephant---Remember-this-FINA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2" y="4144254"/>
            <a:ext cx="2633091" cy="167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91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04"/>
    </mc:Choice>
    <mc:Fallback>
      <p:transition spd="slow" advTm="5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EC2F06-FA07-421C-9E8C-C3D9827F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>
                <a:solidFill>
                  <a:srgbClr val="EA7600"/>
                </a:solidFill>
              </a:rPr>
              <a:pPr/>
              <a:t>4</a:t>
            </a:fld>
            <a:endParaRPr lang="en-GB" dirty="0">
              <a:solidFill>
                <a:srgbClr val="EA76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6E7435-766E-44DA-9E64-580F9F209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Year 1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9677ED-5C54-4353-B94F-C526DD00205C}"/>
              </a:ext>
            </a:extLst>
          </p:cNvPr>
          <p:cNvSpPr txBox="1"/>
          <p:nvPr/>
        </p:nvSpPr>
        <p:spPr>
          <a:xfrm>
            <a:off x="6279109" y="405735"/>
            <a:ext cx="2864891" cy="833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50"/>
              </a:spcAft>
              <a:buClr>
                <a:schemeClr val="accent2"/>
              </a:buClr>
            </a:pPr>
            <a:r>
              <a:rPr lang="en-GB" sz="2400" b="1" dirty="0">
                <a:solidFill>
                  <a:srgbClr val="253746"/>
                </a:solidFill>
              </a:rPr>
              <a:t>Starter</a:t>
            </a:r>
          </a:p>
          <a:p>
            <a:pPr algn="ctr">
              <a:spcAft>
                <a:spcPts val="1000"/>
              </a:spcAft>
              <a:buClr>
                <a:srgbClr val="EA7600"/>
              </a:buClr>
              <a:buSzPct val="120000"/>
            </a:pPr>
            <a:r>
              <a:rPr lang="en-GB" sz="2000" b="1" dirty="0" smtClean="0">
                <a:solidFill>
                  <a:srgbClr val="5B9BD5">
                    <a:lumMod val="75000"/>
                  </a:srgbClr>
                </a:solidFill>
              </a:rPr>
              <a:t>Find </a:t>
            </a:r>
            <a:r>
              <a:rPr lang="en-GB" sz="2000" b="1" dirty="0" smtClean="0">
                <a:solidFill>
                  <a:srgbClr val="5B9BD5">
                    <a:lumMod val="75000"/>
                  </a:srgbClr>
                </a:solidFill>
              </a:rPr>
              <a:t>doubles</a:t>
            </a:r>
            <a:endParaRPr lang="en-GB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074" name="Picture 2" descr="N:\Documents\Website\Wagtail Website\User Manuel for HT\Alarm-clock---wake-up-your-maths-brain-FINAL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233" y="191035"/>
            <a:ext cx="1984330" cy="187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F69947-B860-459A-AFFD-BDC0B59F84D5}"/>
              </a:ext>
            </a:extLst>
          </p:cNvPr>
          <p:cNvSpPr txBox="1"/>
          <p:nvPr/>
        </p:nvSpPr>
        <p:spPr>
          <a:xfrm>
            <a:off x="116681" y="16610"/>
            <a:ext cx="89100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253746"/>
                </a:solidFill>
              </a:rPr>
              <a:t> Money and Fractions </a:t>
            </a:r>
          </a:p>
          <a:p>
            <a:pPr algn="ctr"/>
            <a:r>
              <a:rPr lang="en-GB" sz="2400" b="1" dirty="0"/>
              <a:t>Find half and quarter of </a:t>
            </a:r>
            <a:r>
              <a:rPr lang="en-GB" sz="2400" b="1" dirty="0" smtClean="0"/>
              <a:t>quantities</a:t>
            </a:r>
            <a:endParaRPr lang="en-GB" sz="2400" b="1" dirty="0">
              <a:solidFill>
                <a:srgbClr val="253746"/>
              </a:solidFill>
            </a:endParaRPr>
          </a:p>
        </p:txBody>
      </p:sp>
      <p:pic>
        <p:nvPicPr>
          <p:cNvPr id="1026" name="Picture 2" descr="Image result for counting bea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777" y="2069868"/>
            <a:ext cx="2967125" cy="199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216" y="1383727"/>
            <a:ext cx="3556975" cy="457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coloured counter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33" y="3387844"/>
            <a:ext cx="24384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05246" y="4421529"/>
            <a:ext cx="22802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Make a list of the doubles that you find.</a:t>
            </a:r>
          </a:p>
          <a:p>
            <a:r>
              <a:rPr lang="en-GB" b="1" dirty="0" smtClean="0"/>
              <a:t>For example: </a:t>
            </a:r>
          </a:p>
          <a:p>
            <a:r>
              <a:rPr lang="en-GB" b="1" dirty="0" smtClean="0"/>
              <a:t>double 3 is 6</a:t>
            </a:r>
          </a:p>
          <a:p>
            <a:r>
              <a:rPr lang="en-GB" b="1" dirty="0" smtClean="0"/>
              <a:t>How many doubles can you make?</a:t>
            </a:r>
            <a:endParaRPr lang="en-GB" b="1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12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21"/>
    </mc:Choice>
    <mc:Fallback>
      <p:transition spd="slow" advTm="21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EC2F06-FA07-421C-9E8C-C3D9827F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>
                <a:solidFill>
                  <a:srgbClr val="EA7600"/>
                </a:solidFill>
              </a:rPr>
              <a:pPr/>
              <a:t>5</a:t>
            </a:fld>
            <a:endParaRPr lang="en-GB" dirty="0">
              <a:solidFill>
                <a:srgbClr val="EA76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6E7435-766E-44DA-9E64-580F9F209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5926" y="6367376"/>
            <a:ext cx="3723776" cy="365125"/>
          </a:xfrm>
        </p:spPr>
        <p:txBody>
          <a:bodyPr/>
          <a:lstStyle/>
          <a:p>
            <a:pPr algn="r"/>
            <a:r>
              <a:rPr lang="en-GB"/>
              <a:t>Year 1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9677ED-5C54-4353-B94F-C526DD00205C}"/>
              </a:ext>
            </a:extLst>
          </p:cNvPr>
          <p:cNvSpPr txBox="1"/>
          <p:nvPr/>
        </p:nvSpPr>
        <p:spPr>
          <a:xfrm>
            <a:off x="116681" y="138645"/>
            <a:ext cx="8933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EA7600"/>
              </a:buClr>
              <a:buSzPct val="120000"/>
            </a:pPr>
            <a:r>
              <a:rPr lang="en-GB" sz="2000" b="1" dirty="0">
                <a:solidFill>
                  <a:srgbClr val="253746"/>
                </a:solidFill>
              </a:rPr>
              <a:t>Day 2: </a:t>
            </a:r>
            <a:r>
              <a:rPr lang="en-GB" sz="2000" b="1" dirty="0">
                <a:solidFill>
                  <a:schemeClr val="accent5">
                    <a:lumMod val="75000"/>
                  </a:schemeClr>
                </a:solidFill>
              </a:rPr>
              <a:t>Find a quarter of quantities.</a:t>
            </a:r>
            <a:endParaRPr lang="en-GB" sz="2000" b="1" dirty="0">
              <a:solidFill>
                <a:srgbClr val="5B9BD5">
                  <a:lumMod val="75000"/>
                </a:srgbClr>
              </a:solidFill>
            </a:endParaRPr>
          </a:p>
        </p:txBody>
      </p:sp>
      <p:pic>
        <p:nvPicPr>
          <p:cNvPr id="4098" name="Picture 2" descr="Italian, Mediterranean, European, Cuisine, Food, Dis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364" y="538755"/>
            <a:ext cx="6864213" cy="457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5377F9E-D2A2-4BA3-B120-59FF6DB0C5D4}"/>
              </a:ext>
            </a:extLst>
          </p:cNvPr>
          <p:cNvGrpSpPr/>
          <p:nvPr/>
        </p:nvGrpSpPr>
        <p:grpSpPr>
          <a:xfrm>
            <a:off x="90043" y="4140679"/>
            <a:ext cx="3109099" cy="1706975"/>
            <a:chOff x="4298496" y="4063018"/>
            <a:chExt cx="2801678" cy="1569186"/>
          </a:xfrm>
        </p:grpSpPr>
        <p:sp>
          <p:nvSpPr>
            <p:cNvPr id="7" name="Speech Bubble: Rectangle with Corners Rounded 14">
              <a:extLst>
                <a:ext uri="{FF2B5EF4-FFF2-40B4-BE49-F238E27FC236}">
                  <a16:creationId xmlns:a16="http://schemas.microsoft.com/office/drawing/2014/main" id="{33A118E9-4FBA-4F4E-97F1-10B297E4A984}"/>
                </a:ext>
              </a:extLst>
            </p:cNvPr>
            <p:cNvSpPr/>
            <p:nvPr/>
          </p:nvSpPr>
          <p:spPr>
            <a:xfrm>
              <a:off x="4298496" y="4063018"/>
              <a:ext cx="2801678" cy="1569186"/>
            </a:xfrm>
            <a:prstGeom prst="cloudCallout">
              <a:avLst>
                <a:gd name="adj1" fmla="val 56107"/>
                <a:gd name="adj2" fmla="val 6222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4A76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r>
                <a:rPr lang="en-GB" b="1" dirty="0">
                  <a:solidFill>
                    <a:srgbClr val="253746"/>
                  </a:solidFill>
                  <a:latin typeface="Myriad Pro Light" panose="020B0603030403020204" pitchFamily="34" charset="0"/>
                </a:rPr>
                <a:t>Where would we need to cut to divide the pizza in half?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C1D852-2E0F-4198-9E1C-668A9B27AF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43398" y="4287950"/>
              <a:ext cx="391606" cy="849534"/>
            </a:xfrm>
            <a:prstGeom prst="rect">
              <a:avLst/>
            </a:prstGeom>
          </p:spPr>
        </p:pic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54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34"/>
    </mc:Choice>
    <mc:Fallback>
      <p:transition spd="slow" advTm="8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EC2F06-FA07-421C-9E8C-C3D9827F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>
                <a:solidFill>
                  <a:srgbClr val="EA7600"/>
                </a:solidFill>
              </a:rPr>
              <a:pPr/>
              <a:t>6</a:t>
            </a:fld>
            <a:endParaRPr lang="en-GB" dirty="0">
              <a:solidFill>
                <a:srgbClr val="EA76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6E7435-766E-44DA-9E64-580F9F209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5926" y="6367376"/>
            <a:ext cx="3723776" cy="365125"/>
          </a:xfrm>
        </p:spPr>
        <p:txBody>
          <a:bodyPr/>
          <a:lstStyle/>
          <a:p>
            <a:pPr algn="r"/>
            <a:r>
              <a:rPr lang="en-GB"/>
              <a:t>Year 1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9677ED-5C54-4353-B94F-C526DD00205C}"/>
              </a:ext>
            </a:extLst>
          </p:cNvPr>
          <p:cNvSpPr txBox="1"/>
          <p:nvPr/>
        </p:nvSpPr>
        <p:spPr>
          <a:xfrm>
            <a:off x="116681" y="138645"/>
            <a:ext cx="8933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EA7600"/>
              </a:buClr>
              <a:buSzPct val="120000"/>
            </a:pPr>
            <a:r>
              <a:rPr lang="en-GB" sz="2000" b="1" dirty="0">
                <a:solidFill>
                  <a:srgbClr val="253746"/>
                </a:solidFill>
              </a:rPr>
              <a:t>Day 2: </a:t>
            </a:r>
            <a:r>
              <a:rPr lang="en-GB" sz="2000" b="1" dirty="0">
                <a:solidFill>
                  <a:schemeClr val="accent5">
                    <a:lumMod val="75000"/>
                  </a:schemeClr>
                </a:solidFill>
              </a:rPr>
              <a:t>Find a quarter of quantities.</a:t>
            </a:r>
            <a:endParaRPr lang="en-GB" sz="2000" b="1" dirty="0">
              <a:solidFill>
                <a:srgbClr val="5B9BD5">
                  <a:lumMod val="75000"/>
                </a:srgbClr>
              </a:solidFill>
            </a:endParaRPr>
          </a:p>
        </p:txBody>
      </p:sp>
      <p:pic>
        <p:nvPicPr>
          <p:cNvPr id="4098" name="Picture 2" descr="Italian, Mediterranean, European, Cuisine, Food, Dis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364" y="538755"/>
            <a:ext cx="6864213" cy="457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>
            <a:endCxn id="4098" idx="2"/>
          </p:cNvCxnSpPr>
          <p:nvPr/>
        </p:nvCxnSpPr>
        <p:spPr>
          <a:xfrm>
            <a:off x="5577339" y="427242"/>
            <a:ext cx="27132" cy="4687656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5377F9E-D2A2-4BA3-B120-59FF6DB0C5D4}"/>
              </a:ext>
            </a:extLst>
          </p:cNvPr>
          <p:cNvGrpSpPr/>
          <p:nvPr/>
        </p:nvGrpSpPr>
        <p:grpSpPr>
          <a:xfrm>
            <a:off x="0" y="639195"/>
            <a:ext cx="3109099" cy="1706975"/>
            <a:chOff x="4298496" y="4063018"/>
            <a:chExt cx="2801678" cy="1569186"/>
          </a:xfrm>
        </p:grpSpPr>
        <p:sp>
          <p:nvSpPr>
            <p:cNvPr id="13" name="Speech Bubble: Rectangle with Corners Rounded 14">
              <a:extLst>
                <a:ext uri="{FF2B5EF4-FFF2-40B4-BE49-F238E27FC236}">
                  <a16:creationId xmlns:a16="http://schemas.microsoft.com/office/drawing/2014/main" id="{33A118E9-4FBA-4F4E-97F1-10B297E4A984}"/>
                </a:ext>
              </a:extLst>
            </p:cNvPr>
            <p:cNvSpPr/>
            <p:nvPr/>
          </p:nvSpPr>
          <p:spPr>
            <a:xfrm>
              <a:off x="4298496" y="4063018"/>
              <a:ext cx="2801678" cy="1569186"/>
            </a:xfrm>
            <a:prstGeom prst="cloudCallout">
              <a:avLst>
                <a:gd name="adj1" fmla="val -42167"/>
                <a:gd name="adj2" fmla="val 83778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4A76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r>
                <a:rPr lang="en-GB" b="1" dirty="0">
                  <a:solidFill>
                    <a:srgbClr val="253746"/>
                  </a:solidFill>
                  <a:latin typeface="Myriad Pro Light" panose="020B0603030403020204" pitchFamily="34" charset="0"/>
                </a:rPr>
                <a:t>How many pieces of tomato are on each half?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EC1D852-2E0F-4198-9E1C-668A9B27AF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43398" y="4287950"/>
              <a:ext cx="391606" cy="849534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664582" y="2960201"/>
            <a:ext cx="1133644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3800" dirty="0">
                <a:solidFill>
                  <a:srgbClr val="253746"/>
                </a:solidFill>
                <a:latin typeface="Myriad Pro Light"/>
              </a:rPr>
              <a:t>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526834" y="5161501"/>
            <a:ext cx="462113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5400" dirty="0">
                <a:solidFill>
                  <a:srgbClr val="253746"/>
                </a:solidFill>
                <a:latin typeface="Myriad Pro Light"/>
              </a:rPr>
              <a:t>So half of 8 is 4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2742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81"/>
    </mc:Choice>
    <mc:Fallback>
      <p:transition spd="slow" advTm="19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EC2F06-FA07-421C-9E8C-C3D9827F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>
                <a:solidFill>
                  <a:srgbClr val="EA7600"/>
                </a:solidFill>
              </a:rPr>
              <a:pPr/>
              <a:t>7</a:t>
            </a:fld>
            <a:endParaRPr lang="en-GB" dirty="0">
              <a:solidFill>
                <a:srgbClr val="EA76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6E7435-766E-44DA-9E64-580F9F209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5926" y="6367376"/>
            <a:ext cx="3723776" cy="365125"/>
          </a:xfrm>
        </p:spPr>
        <p:txBody>
          <a:bodyPr/>
          <a:lstStyle/>
          <a:p>
            <a:pPr algn="r"/>
            <a:r>
              <a:rPr lang="en-GB"/>
              <a:t>Year 1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9677ED-5C54-4353-B94F-C526DD00205C}"/>
              </a:ext>
            </a:extLst>
          </p:cNvPr>
          <p:cNvSpPr txBox="1"/>
          <p:nvPr/>
        </p:nvSpPr>
        <p:spPr>
          <a:xfrm>
            <a:off x="116681" y="138645"/>
            <a:ext cx="8933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EA7600"/>
              </a:buClr>
              <a:buSzPct val="120000"/>
            </a:pPr>
            <a:r>
              <a:rPr lang="en-GB" sz="2000" b="1" dirty="0">
                <a:solidFill>
                  <a:srgbClr val="253746"/>
                </a:solidFill>
              </a:rPr>
              <a:t>Day 2: </a:t>
            </a:r>
            <a:r>
              <a:rPr lang="en-GB" sz="2000" b="1" dirty="0">
                <a:solidFill>
                  <a:schemeClr val="accent5">
                    <a:lumMod val="75000"/>
                  </a:schemeClr>
                </a:solidFill>
              </a:rPr>
              <a:t>Find a quarter of quantities.</a:t>
            </a:r>
            <a:endParaRPr lang="en-GB" sz="2000" b="1" dirty="0">
              <a:solidFill>
                <a:srgbClr val="5B9BD5">
                  <a:lumMod val="75000"/>
                </a:srgbClr>
              </a:solidFill>
            </a:endParaRPr>
          </a:p>
        </p:txBody>
      </p:sp>
      <p:pic>
        <p:nvPicPr>
          <p:cNvPr id="4098" name="Picture 2" descr="Italian, Mediterranean, European, Cuisine, Food, Dish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4" b="100000" l="2188" r="98021">
                        <a14:backgroundMark x1="15417" y1="18438" x2="15417" y2="18438"/>
                        <a14:backgroundMark x1="15937" y1="34844" x2="15937" y2="34844"/>
                        <a14:backgroundMark x1="25729" y1="40313" x2="25729" y2="40313"/>
                        <a14:backgroundMark x1="37917" y1="37188" x2="37917" y2="37188"/>
                        <a14:backgroundMark x1="26563" y1="27656" x2="26563" y2="27656"/>
                        <a14:backgroundMark x1="15833" y1="17969" x2="15833" y2="1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364" y="538755"/>
            <a:ext cx="6864213" cy="457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64AD7A8-990B-4304-8815-E1D38F787728}"/>
              </a:ext>
            </a:extLst>
          </p:cNvPr>
          <p:cNvGrpSpPr/>
          <p:nvPr/>
        </p:nvGrpSpPr>
        <p:grpSpPr>
          <a:xfrm>
            <a:off x="0" y="4031451"/>
            <a:ext cx="4195251" cy="2166894"/>
            <a:chOff x="459308" y="1956782"/>
            <a:chExt cx="4195251" cy="2166894"/>
          </a:xfrm>
        </p:grpSpPr>
        <p:sp>
          <p:nvSpPr>
            <p:cNvPr id="11" name="Cloud 10">
              <a:extLst>
                <a:ext uri="{FF2B5EF4-FFF2-40B4-BE49-F238E27FC236}">
                  <a16:creationId xmlns:a16="http://schemas.microsoft.com/office/drawing/2014/main" id="{8674C3AD-9653-4D94-B4F7-313FBDEC0BDC}"/>
                </a:ext>
              </a:extLst>
            </p:cNvPr>
            <p:cNvSpPr/>
            <p:nvPr/>
          </p:nvSpPr>
          <p:spPr>
            <a:xfrm>
              <a:off x="459308" y="2179672"/>
              <a:ext cx="3290082" cy="1944004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bg2">
                    <a:lumMod val="25000"/>
                  </a:schemeClr>
                </a:solidFill>
                <a:latin typeface="Myriad Pro Light" panose="020B0603030403020204" pitchFamily="34" charset="0"/>
              </a:endParaRPr>
            </a:p>
            <a:p>
              <a:pPr algn="ctr"/>
              <a:r>
                <a:rPr lang="en-GB" b="1" dirty="0">
                  <a:solidFill>
                    <a:schemeClr val="bg2">
                      <a:lumMod val="25000"/>
                    </a:schemeClr>
                  </a:solidFill>
                  <a:latin typeface="Myriad Pro Light" panose="020B0603030403020204" pitchFamily="34" charset="0"/>
                </a:rPr>
                <a:t>How could we cut the pizza into quarters?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948412F-BFF1-4F62-B3DC-5CACCB9BB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3365" y="1956782"/>
              <a:ext cx="1721194" cy="120689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74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7"/>
    </mc:Choice>
    <mc:Fallback>
      <p:transition spd="slow" advTm="5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EC2F06-FA07-421C-9E8C-C3D9827F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>
                <a:solidFill>
                  <a:srgbClr val="EA7600"/>
                </a:solidFill>
              </a:rPr>
              <a:pPr/>
              <a:t>8</a:t>
            </a:fld>
            <a:endParaRPr lang="en-GB" dirty="0">
              <a:solidFill>
                <a:srgbClr val="EA76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6E7435-766E-44DA-9E64-580F9F209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5926" y="6367376"/>
            <a:ext cx="3723776" cy="365125"/>
          </a:xfrm>
        </p:spPr>
        <p:txBody>
          <a:bodyPr/>
          <a:lstStyle/>
          <a:p>
            <a:pPr algn="r"/>
            <a:r>
              <a:rPr lang="en-GB"/>
              <a:t>Year 1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9677ED-5C54-4353-B94F-C526DD00205C}"/>
              </a:ext>
            </a:extLst>
          </p:cNvPr>
          <p:cNvSpPr txBox="1"/>
          <p:nvPr/>
        </p:nvSpPr>
        <p:spPr>
          <a:xfrm>
            <a:off x="116681" y="138645"/>
            <a:ext cx="8933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EA7600"/>
              </a:buClr>
              <a:buSzPct val="120000"/>
            </a:pPr>
            <a:r>
              <a:rPr lang="en-GB" sz="2000" b="1" dirty="0">
                <a:solidFill>
                  <a:srgbClr val="253746"/>
                </a:solidFill>
              </a:rPr>
              <a:t>Day 2: </a:t>
            </a:r>
            <a:r>
              <a:rPr lang="en-GB" sz="2000" b="1" dirty="0">
                <a:solidFill>
                  <a:schemeClr val="accent5">
                    <a:lumMod val="75000"/>
                  </a:schemeClr>
                </a:solidFill>
              </a:rPr>
              <a:t>Find a quarter of quantities.</a:t>
            </a:r>
            <a:endParaRPr lang="en-GB" sz="2000" b="1" dirty="0">
              <a:solidFill>
                <a:srgbClr val="5B9BD5">
                  <a:lumMod val="75000"/>
                </a:srgbClr>
              </a:solidFill>
            </a:endParaRPr>
          </a:p>
        </p:txBody>
      </p:sp>
      <p:pic>
        <p:nvPicPr>
          <p:cNvPr id="4098" name="Picture 2" descr="Italian, Mediterranean, European, Cuisine, Food, Dis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364" y="538755"/>
            <a:ext cx="6864213" cy="457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>
            <a:endCxn id="4098" idx="2"/>
          </p:cNvCxnSpPr>
          <p:nvPr/>
        </p:nvCxnSpPr>
        <p:spPr>
          <a:xfrm>
            <a:off x="5577339" y="427242"/>
            <a:ext cx="27132" cy="4687656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5377F9E-D2A2-4BA3-B120-59FF6DB0C5D4}"/>
              </a:ext>
            </a:extLst>
          </p:cNvPr>
          <p:cNvGrpSpPr/>
          <p:nvPr/>
        </p:nvGrpSpPr>
        <p:grpSpPr>
          <a:xfrm>
            <a:off x="0" y="639195"/>
            <a:ext cx="3109099" cy="1706975"/>
            <a:chOff x="4298496" y="4063018"/>
            <a:chExt cx="2801678" cy="1569186"/>
          </a:xfrm>
        </p:grpSpPr>
        <p:sp>
          <p:nvSpPr>
            <p:cNvPr id="13" name="Speech Bubble: Rectangle with Corners Rounded 14">
              <a:extLst>
                <a:ext uri="{FF2B5EF4-FFF2-40B4-BE49-F238E27FC236}">
                  <a16:creationId xmlns:a16="http://schemas.microsoft.com/office/drawing/2014/main" id="{33A118E9-4FBA-4F4E-97F1-10B297E4A984}"/>
                </a:ext>
              </a:extLst>
            </p:cNvPr>
            <p:cNvSpPr/>
            <p:nvPr/>
          </p:nvSpPr>
          <p:spPr>
            <a:xfrm>
              <a:off x="4298496" y="4063018"/>
              <a:ext cx="2801678" cy="1569186"/>
            </a:xfrm>
            <a:prstGeom prst="cloudCallout">
              <a:avLst>
                <a:gd name="adj1" fmla="val -42167"/>
                <a:gd name="adj2" fmla="val 83778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4A76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r>
                <a:rPr lang="en-GB" b="1" dirty="0">
                  <a:solidFill>
                    <a:srgbClr val="253746"/>
                  </a:solidFill>
                  <a:latin typeface="Myriad Pro Light" panose="020B0603030403020204" pitchFamily="34" charset="0"/>
                </a:rPr>
                <a:t>How many pieces of tomato are on each quarter?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EC1D852-2E0F-4198-9E1C-668A9B27AF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43398" y="4287950"/>
              <a:ext cx="391606" cy="849534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664582" y="2960201"/>
            <a:ext cx="1133644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3800" dirty="0">
                <a:solidFill>
                  <a:srgbClr val="253746"/>
                </a:solidFill>
                <a:latin typeface="Myriad Pro Light"/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25061" y="5157989"/>
            <a:ext cx="70165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5400" dirty="0">
                <a:solidFill>
                  <a:srgbClr val="253746"/>
                </a:solidFill>
                <a:latin typeface="Myriad Pro Light"/>
              </a:rPr>
              <a:t>So one quarter of 8 is 2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2172364" y="2603802"/>
            <a:ext cx="6748613" cy="1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5487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74"/>
    </mc:Choice>
    <mc:Fallback>
      <p:transition spd="slow" advTm="20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EC2F06-FA07-421C-9E8C-C3D9827F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>
                <a:solidFill>
                  <a:srgbClr val="EA7600"/>
                </a:solidFill>
              </a:rPr>
              <a:pPr/>
              <a:t>9</a:t>
            </a:fld>
            <a:endParaRPr lang="en-GB" dirty="0">
              <a:solidFill>
                <a:srgbClr val="EA76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6E7435-766E-44DA-9E64-580F9F209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5926" y="6367376"/>
            <a:ext cx="3723776" cy="365125"/>
          </a:xfrm>
        </p:spPr>
        <p:txBody>
          <a:bodyPr/>
          <a:lstStyle/>
          <a:p>
            <a:pPr algn="r"/>
            <a:r>
              <a:rPr lang="en-GB"/>
              <a:t>Year 1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9677ED-5C54-4353-B94F-C526DD00205C}"/>
              </a:ext>
            </a:extLst>
          </p:cNvPr>
          <p:cNvSpPr txBox="1"/>
          <p:nvPr/>
        </p:nvSpPr>
        <p:spPr>
          <a:xfrm>
            <a:off x="116681" y="138645"/>
            <a:ext cx="8933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EA7600"/>
              </a:buClr>
              <a:buSzPct val="120000"/>
            </a:pPr>
            <a:r>
              <a:rPr lang="en-GB" sz="2000" b="1" dirty="0">
                <a:solidFill>
                  <a:srgbClr val="253746"/>
                </a:solidFill>
              </a:rPr>
              <a:t>Day 2: </a:t>
            </a:r>
            <a:r>
              <a:rPr lang="en-GB" sz="2000" b="1" dirty="0">
                <a:solidFill>
                  <a:schemeClr val="accent5">
                    <a:lumMod val="75000"/>
                  </a:schemeClr>
                </a:solidFill>
              </a:rPr>
              <a:t>Find a quarter of quantities.</a:t>
            </a:r>
            <a:endParaRPr lang="en-GB" sz="2000" b="1" dirty="0">
              <a:solidFill>
                <a:srgbClr val="5B9BD5">
                  <a:lumMod val="75000"/>
                </a:srgb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222369" y="483206"/>
            <a:ext cx="8575617" cy="5717079"/>
            <a:chOff x="394052" y="338699"/>
            <a:chExt cx="8575617" cy="5717079"/>
          </a:xfrm>
        </p:grpSpPr>
        <p:pic>
          <p:nvPicPr>
            <p:cNvPr id="5" name="Picture 2" descr="Italian, Mediterranean, European, Cuisine, Food, Dish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94" b="100000" l="2188" r="98021">
                          <a14:backgroundMark x1="15417" y1="18438" x2="15417" y2="18438"/>
                          <a14:backgroundMark x1="15937" y1="34844" x2="15937" y2="34844"/>
                          <a14:backgroundMark x1="25729" y1="40313" x2="25729" y2="40313"/>
                          <a14:backgroundMark x1="37917" y1="37188" x2="37917" y2="37188"/>
                          <a14:backgroundMark x1="26563" y1="27656" x2="26563" y2="27656"/>
                          <a14:backgroundMark x1="15833" y1="17969" x2="15833" y2="17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052" y="338699"/>
              <a:ext cx="8575617" cy="5717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500" b="92500" l="9886" r="897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280884">
              <a:off x="5625020" y="870381"/>
              <a:ext cx="1252538" cy="1905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500" b="92500" l="9886" r="897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57017">
              <a:off x="4308407" y="3676905"/>
              <a:ext cx="1252538" cy="1905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500" b="92500" l="9886" r="897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377876">
              <a:off x="5329940" y="3481033"/>
              <a:ext cx="1252538" cy="1905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500" b="92500" l="9886" r="897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917450">
              <a:off x="3348330" y="422750"/>
              <a:ext cx="1252538" cy="1905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500" b="92500" l="9886" r="897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573753" y="422749"/>
              <a:ext cx="1252538" cy="1905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500" b="92500" l="9886" r="897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406117">
              <a:off x="6235081" y="2869498"/>
              <a:ext cx="1252538" cy="1905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500" b="92500" l="9886" r="897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508719">
              <a:off x="6235081" y="1776018"/>
              <a:ext cx="1252538" cy="1905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500" b="92500" l="9886" r="897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081645">
              <a:off x="2566327" y="840393"/>
              <a:ext cx="1252538" cy="1905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500" b="92500" l="9886" r="897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816475">
              <a:off x="1794847" y="1534950"/>
              <a:ext cx="1252538" cy="1905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500" b="92500" l="9886" r="897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554789">
              <a:off x="1912437" y="2560208"/>
              <a:ext cx="1252538" cy="1905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500" b="92500" l="9886" r="897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63048">
              <a:off x="2566328" y="3138381"/>
              <a:ext cx="1252538" cy="1905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500" b="92500" l="9886" r="897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08000">
              <a:off x="3326014" y="3481034"/>
              <a:ext cx="1252538" cy="1905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64AD7A8-990B-4304-8815-E1D38F787728}"/>
              </a:ext>
            </a:extLst>
          </p:cNvPr>
          <p:cNvGrpSpPr/>
          <p:nvPr/>
        </p:nvGrpSpPr>
        <p:grpSpPr>
          <a:xfrm>
            <a:off x="5339788" y="4164595"/>
            <a:ext cx="3790139" cy="2093180"/>
            <a:chOff x="459308" y="1956782"/>
            <a:chExt cx="4195251" cy="2166894"/>
          </a:xfrm>
        </p:grpSpPr>
        <p:sp>
          <p:nvSpPr>
            <p:cNvPr id="27" name="Cloud 26">
              <a:extLst>
                <a:ext uri="{FF2B5EF4-FFF2-40B4-BE49-F238E27FC236}">
                  <a16:creationId xmlns:a16="http://schemas.microsoft.com/office/drawing/2014/main" id="{8674C3AD-9653-4D94-B4F7-313FBDEC0BDC}"/>
                </a:ext>
              </a:extLst>
            </p:cNvPr>
            <p:cNvSpPr/>
            <p:nvPr/>
          </p:nvSpPr>
          <p:spPr>
            <a:xfrm>
              <a:off x="459308" y="2179672"/>
              <a:ext cx="3290082" cy="1944004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 smtClean="0">
                  <a:solidFill>
                    <a:schemeClr val="bg2">
                      <a:lumMod val="25000"/>
                    </a:schemeClr>
                  </a:solidFill>
                  <a:latin typeface="Myriad Pro Light" panose="020B0603030403020204" pitchFamily="34" charset="0"/>
                </a:rPr>
                <a:t>How </a:t>
              </a:r>
              <a:r>
                <a:rPr lang="en-GB" b="1" dirty="0">
                  <a:solidFill>
                    <a:schemeClr val="bg2">
                      <a:lumMod val="25000"/>
                    </a:schemeClr>
                  </a:solidFill>
                  <a:latin typeface="Myriad Pro Light" panose="020B0603030403020204" pitchFamily="34" charset="0"/>
                </a:rPr>
                <a:t>many pieces of pepper are on each quarter?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948412F-BFF1-4F62-B3DC-5CACCB9BB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3365" y="1956782"/>
              <a:ext cx="1721194" cy="120689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306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55"/>
    </mc:Choice>
    <mc:Fallback>
      <p:transition spd="slow" advTm="9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7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5.9|1.9|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7|2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EA7600"/>
      </a:hlink>
      <a:folHlink>
        <a:srgbClr val="EA76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07044A1C68BD4C94A30BCF35C50B21" ma:contentTypeVersion="8" ma:contentTypeDescription="Create a new document." ma:contentTypeScope="" ma:versionID="4ffa799b3fec6bf57bd2356f06067178">
  <xsd:schema xmlns:xsd="http://www.w3.org/2001/XMLSchema" xmlns:xs="http://www.w3.org/2001/XMLSchema" xmlns:p="http://schemas.microsoft.com/office/2006/metadata/properties" xmlns:ns2="b56fac23-60d4-4943-8ef5-74c6083a7b6c" xmlns:ns3="f0bbde43-3ec2-47f7-a6eb-570433dfb687" targetNamespace="http://schemas.microsoft.com/office/2006/metadata/properties" ma:root="true" ma:fieldsID="51f00e166561fa6f343066c065b1ad7b" ns2:_="" ns3:_="">
    <xsd:import namespace="b56fac23-60d4-4943-8ef5-74c6083a7b6c"/>
    <xsd:import namespace="f0bbde43-3ec2-47f7-a6eb-570433dfb6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6fac23-60d4-4943-8ef5-74c6083a7b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bbde43-3ec2-47f7-a6eb-570433dfb687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AB58D50-82A9-47F9-BECF-6B65D57A8EEE}"/>
</file>

<file path=customXml/itemProps2.xml><?xml version="1.0" encoding="utf-8"?>
<ds:datastoreItem xmlns:ds="http://schemas.openxmlformats.org/officeDocument/2006/customXml" ds:itemID="{F13325CE-3C74-4217-ADE4-2278DE293FD6}"/>
</file>

<file path=customXml/itemProps3.xml><?xml version="1.0" encoding="utf-8"?>
<ds:datastoreItem xmlns:ds="http://schemas.openxmlformats.org/officeDocument/2006/customXml" ds:itemID="{CC8F4BB8-853D-4AC6-B9C9-4A704511975B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3673</TotalTime>
  <Words>408</Words>
  <Application>Microsoft Office PowerPoint</Application>
  <PresentationFormat>On-screen Show (4:3)</PresentationFormat>
  <Paragraphs>166</Paragraphs>
  <Slides>19</Slides>
  <Notes>17</Notes>
  <HiddenSlides>0</HiddenSlides>
  <MMClips>17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Myriad Pro Light</vt:lpstr>
      <vt:lpstr>Segoe Print</vt:lpstr>
      <vt:lpstr>Times New Roman</vt:lpstr>
      <vt:lpstr>Yu Mincho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 PC</dc:creator>
  <cp:lastModifiedBy>Diane</cp:lastModifiedBy>
  <cp:revision>256</cp:revision>
  <dcterms:created xsi:type="dcterms:W3CDTF">2018-09-13T11:08:58Z</dcterms:created>
  <dcterms:modified xsi:type="dcterms:W3CDTF">2021-02-24T17:37:52Z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0x010100E607044A1C68BD4C94A30BCF35C50B21</vt:lpwstr>
  </property>
</Properties>
</file>