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6" r:id="rId5"/>
    <p:sldId id="259" r:id="rId6"/>
    <p:sldId id="260" r:id="rId7"/>
    <p:sldId id="263" r:id="rId8"/>
    <p:sldId id="264" r:id="rId9"/>
    <p:sldId id="265" r:id="rId10"/>
    <p:sldId id="267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7EB6-D8C1-4CCF-9876-59A7535A848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AD8B-48C8-4198-814D-52C95675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54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7EB6-D8C1-4CCF-9876-59A7535A848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AD8B-48C8-4198-814D-52C95675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79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7EB6-D8C1-4CCF-9876-59A7535A848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AD8B-48C8-4198-814D-52C95675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0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7EB6-D8C1-4CCF-9876-59A7535A848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AD8B-48C8-4198-814D-52C95675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0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7EB6-D8C1-4CCF-9876-59A7535A848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AD8B-48C8-4198-814D-52C95675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25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7EB6-D8C1-4CCF-9876-59A7535A848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AD8B-48C8-4198-814D-52C95675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80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7EB6-D8C1-4CCF-9876-59A7535A848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AD8B-48C8-4198-814D-52C95675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66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7EB6-D8C1-4CCF-9876-59A7535A848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AD8B-48C8-4198-814D-52C95675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1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7EB6-D8C1-4CCF-9876-59A7535A848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AD8B-48C8-4198-814D-52C95675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10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7EB6-D8C1-4CCF-9876-59A7535A848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AD8B-48C8-4198-814D-52C95675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76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7EB6-D8C1-4CCF-9876-59A7535A848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AD8B-48C8-4198-814D-52C95675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02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37EB6-D8C1-4CCF-9876-59A7535A848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2AD8B-48C8-4198-814D-52C95675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06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2.png"/><Relationship Id="rId2" Type="http://schemas.openxmlformats.org/officeDocument/2006/relationships/audio" Target="../media/media3.m4a"/><Relationship Id="rId16" Type="http://schemas.openxmlformats.org/officeDocument/2006/relationships/image" Target="../media/image16.png"/><Relationship Id="rId1" Type="http://schemas.microsoft.com/office/2007/relationships/media" Target="../media/media3.m4a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0.jpe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7.jpeg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3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Y1 Science</a:t>
            </a:r>
            <a:br>
              <a:rPr lang="en-GB" dirty="0" smtClean="0"/>
            </a:br>
            <a:r>
              <a:rPr lang="en-GB" dirty="0" smtClean="0"/>
              <a:t>Monday 25</a:t>
            </a:r>
            <a:r>
              <a:rPr lang="en-GB" baseline="30000" dirty="0" smtClean="0"/>
              <a:t>th</a:t>
            </a:r>
            <a:r>
              <a:rPr lang="en-GB" dirty="0" smtClean="0"/>
              <a:t> January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6800" y="3602038"/>
            <a:ext cx="7490691" cy="165576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Objective: Name and compare types of mammals that live in different habitats. </a:t>
            </a:r>
            <a:endParaRPr lang="en-GB" sz="32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1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40"/>
    </mc:Choice>
    <mc:Fallback>
      <p:transition spd="slow" advTm="10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719721"/>
              </p:ext>
            </p:extLst>
          </p:nvPr>
        </p:nvGraphicFramePr>
        <p:xfrm>
          <a:off x="297711" y="329608"/>
          <a:ext cx="11536326" cy="6262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442">
                  <a:extLst>
                    <a:ext uri="{9D8B030D-6E8A-4147-A177-3AD203B41FA5}">
                      <a16:colId xmlns:a16="http://schemas.microsoft.com/office/drawing/2014/main" val="3030422621"/>
                    </a:ext>
                  </a:extLst>
                </a:gridCol>
                <a:gridCol w="3845442">
                  <a:extLst>
                    <a:ext uri="{9D8B030D-6E8A-4147-A177-3AD203B41FA5}">
                      <a16:colId xmlns:a16="http://schemas.microsoft.com/office/drawing/2014/main" val="3055552381"/>
                    </a:ext>
                  </a:extLst>
                </a:gridCol>
                <a:gridCol w="3845442">
                  <a:extLst>
                    <a:ext uri="{9D8B030D-6E8A-4147-A177-3AD203B41FA5}">
                      <a16:colId xmlns:a16="http://schemas.microsoft.com/office/drawing/2014/main" val="2003250647"/>
                    </a:ext>
                  </a:extLst>
                </a:gridCol>
              </a:tblGrid>
              <a:tr h="2124803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72259"/>
                  </a:ext>
                </a:extLst>
              </a:tr>
              <a:tr h="2124803">
                <a:tc rowSpan="2" gridSpan="2"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367587"/>
                  </a:ext>
                </a:extLst>
              </a:tr>
              <a:tr h="2012972"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85107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712" y="367659"/>
            <a:ext cx="38170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winkl SemiBold" pitchFamily="2" charset="0"/>
              </a:rPr>
              <a:t>My name is </a:t>
            </a:r>
            <a:r>
              <a:rPr lang="en-GB" dirty="0" smtClean="0">
                <a:latin typeface="+mj-lt"/>
              </a:rPr>
              <a:t>_______________________________</a:t>
            </a:r>
            <a:endParaRPr lang="en-GB" dirty="0" smtClean="0">
              <a:latin typeface="Twinkl SemiBold" pitchFamily="2" charset="0"/>
            </a:endParaRPr>
          </a:p>
          <a:p>
            <a:pPr algn="ctr"/>
            <a:r>
              <a:rPr lang="en-GB" sz="3200" b="1" dirty="0" smtClean="0">
                <a:latin typeface="Twinkl SemiBold" pitchFamily="2" charset="0"/>
              </a:rPr>
              <a:t>My favourite mammal is a/an </a:t>
            </a:r>
            <a:endParaRPr lang="en-GB" sz="3200" b="1" dirty="0" smtClean="0">
              <a:latin typeface="+mj-lt"/>
            </a:endParaRPr>
          </a:p>
          <a:p>
            <a:pPr algn="ctr"/>
            <a:r>
              <a:rPr lang="en-GB" dirty="0" smtClean="0">
                <a:latin typeface="+mj-lt"/>
              </a:rPr>
              <a:t>_______________________________</a:t>
            </a:r>
            <a:endParaRPr lang="en-GB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4419" y="344154"/>
            <a:ext cx="3838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winkl SemiBold" pitchFamily="2" charset="0"/>
              </a:rPr>
              <a:t>Appearance</a:t>
            </a:r>
          </a:p>
          <a:p>
            <a:r>
              <a:rPr lang="en-GB" sz="2000" dirty="0" smtClean="0">
                <a:latin typeface="+mj-lt"/>
              </a:rPr>
              <a:t>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74418" y="4611232"/>
            <a:ext cx="3838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winkl SemiBold" pitchFamily="2" charset="0"/>
              </a:rPr>
              <a:t>Did you know?</a:t>
            </a:r>
            <a:endParaRPr lang="en-GB" sz="2000" dirty="0" smtClean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________________________________________________________</a:t>
            </a:r>
            <a:br>
              <a:rPr lang="en-GB" sz="2000" dirty="0" smtClean="0">
                <a:latin typeface="+mj-lt"/>
              </a:rPr>
            </a:br>
            <a:r>
              <a:rPr lang="en-GB" sz="2000" dirty="0" smtClean="0">
                <a:latin typeface="+mj-lt"/>
              </a:rPr>
              <a:t>____________________________________________________________________________________</a:t>
            </a:r>
            <a:endParaRPr lang="en-GB" sz="2000" dirty="0">
              <a:latin typeface="Twinkl SemiBold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4418" y="2450657"/>
            <a:ext cx="3838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winkl SemiBold" pitchFamily="2" charset="0"/>
              </a:rPr>
              <a:t>Habitat</a:t>
            </a:r>
          </a:p>
          <a:p>
            <a:r>
              <a:rPr lang="en-GB" sz="2000" dirty="0" smtClean="0">
                <a:latin typeface="+mj-lt"/>
              </a:rPr>
              <a:t>____________________________________________________________________________________________________________________________________________</a:t>
            </a:r>
            <a:endParaRPr lang="en-GB" sz="2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6064" y="329609"/>
            <a:ext cx="3838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winkl SemiBold" pitchFamily="2" charset="0"/>
              </a:rPr>
              <a:t>It is my favourite because </a:t>
            </a:r>
            <a:r>
              <a:rPr lang="en-GB" sz="2000" dirty="0" smtClean="0"/>
              <a:t>____________________________________________________________________________________________________________________________________________</a:t>
            </a:r>
            <a:endParaRPr lang="en-GB" sz="2000" dirty="0"/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1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26"/>
    </mc:Choice>
    <mc:Fallback>
      <p:transition spd="slow" advTm="25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56" y="0"/>
            <a:ext cx="78105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5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4"/>
    </mc:Choice>
    <mc:Fallback>
      <p:transition spd="slow" advTm="8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145" y="226436"/>
            <a:ext cx="9144000" cy="669491"/>
          </a:xfrm>
        </p:spPr>
        <p:txBody>
          <a:bodyPr>
            <a:noAutofit/>
          </a:bodyPr>
          <a:lstStyle/>
          <a:p>
            <a:r>
              <a:rPr lang="en-GB" sz="5400" b="1" dirty="0" smtClean="0"/>
              <a:t>Woodland Habitat</a:t>
            </a:r>
            <a:endParaRPr lang="en-GB" sz="5400" b="1" dirty="0"/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09" y="895927"/>
            <a:ext cx="7818406" cy="452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4146" y="5491072"/>
            <a:ext cx="9134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Which animals would you expect to find living in this woodland habitat?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Why do you think they might live here?</a:t>
            </a:r>
            <a:endParaRPr lang="en-GB" sz="24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5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08"/>
    </mc:Choice>
    <mc:Fallback>
      <p:transition spd="slow" advTm="15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woodland animals free pic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3" y="373640"/>
            <a:ext cx="2919659" cy="18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woodland animals free pictu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6" y="2427932"/>
            <a:ext cx="2427430" cy="18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woodland animals free pictu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27" y="379255"/>
            <a:ext cx="3178500" cy="181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Image result for woodland animals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6" name="Picture 12" descr="Image result for woodland animals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3" y="4354804"/>
            <a:ext cx="1314000" cy="22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mage result for woodland animals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22" y="2427933"/>
            <a:ext cx="2427431" cy="18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Image result for woodland animals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604" y="373640"/>
            <a:ext cx="2354188" cy="18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Image result for woodland fro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31" y="373640"/>
            <a:ext cx="2609487" cy="18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7995" y="2427933"/>
            <a:ext cx="3384213" cy="1820574"/>
          </a:xfrm>
          <a:prstGeom prst="rect">
            <a:avLst/>
          </a:prstGeom>
        </p:spPr>
      </p:pic>
      <p:pic>
        <p:nvPicPr>
          <p:cNvPr id="6166" name="Picture 22" descr="Image result for woodland snak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281" y="2427934"/>
            <a:ext cx="2649946" cy="182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Image result for woodland mous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74" y="4354804"/>
            <a:ext cx="2608575" cy="225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Image result for woodland racco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77" y="4354804"/>
            <a:ext cx="3302837" cy="22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" name="Picture 30" descr="Image result for woodland woodpeck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443" y="4354804"/>
            <a:ext cx="1565085" cy="22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54005" y="4354804"/>
            <a:ext cx="1946222" cy="2245641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0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90"/>
    </mc:Choice>
    <mc:Fallback>
      <p:transition spd="slow" advTm="6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3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04978" y="1365180"/>
            <a:ext cx="76448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333333"/>
                </a:solidFill>
                <a:effectLst/>
                <a:latin typeface="Twinkl SemiBold" pitchFamily="2" charset="0"/>
              </a:rPr>
              <a:t>Animals who live in woodland habitats rely on the trees to give them what they need</a:t>
            </a:r>
            <a:r>
              <a:rPr lang="en-US" sz="2800" b="0" i="0" dirty="0" smtClean="0">
                <a:solidFill>
                  <a:srgbClr val="333333"/>
                </a:solidFill>
                <a:effectLst/>
                <a:latin typeface="Twinkl SemiBold" pitchFamily="2" charset="0"/>
              </a:rPr>
              <a:t> – shelter, food, and protection from other creatures. </a:t>
            </a:r>
          </a:p>
          <a:p>
            <a:endParaRPr lang="en-US" sz="2800" b="0" i="0" dirty="0" smtClean="0">
              <a:solidFill>
                <a:srgbClr val="333333"/>
              </a:solidFill>
              <a:effectLst/>
              <a:latin typeface="Twinkl SemiBold" pitchFamily="2" charset="0"/>
            </a:endParaRPr>
          </a:p>
          <a:p>
            <a:r>
              <a:rPr lang="en-US" sz="2800" b="0" i="0" dirty="0" smtClean="0">
                <a:solidFill>
                  <a:srgbClr val="333333"/>
                </a:solidFill>
                <a:effectLst/>
                <a:latin typeface="Twinkl SemiBold" pitchFamily="2" charset="0"/>
              </a:rPr>
              <a:t>	They also use the streams and ponds to 	get water and (if they’re the sort of 	animal that eats them) fish.</a:t>
            </a:r>
            <a:endParaRPr lang="en-GB" sz="2800" dirty="0">
              <a:latin typeface="Twinkl SemiBold" pitchFamily="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20"/>
    </mc:Choice>
    <mc:Fallback>
      <p:transition spd="slow" advTm="16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922" y="2182662"/>
            <a:ext cx="886433" cy="997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2424" y="2134573"/>
            <a:ext cx="1312141" cy="1000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4397" y="3306903"/>
            <a:ext cx="1971232" cy="9856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8203" y="1198459"/>
            <a:ext cx="5583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Some animals are called </a:t>
            </a:r>
            <a:r>
              <a:rPr lang="en-GB" sz="3200" u="sng" dirty="0" smtClean="0"/>
              <a:t>mammals</a:t>
            </a:r>
            <a:r>
              <a:rPr lang="en-GB" sz="2800" dirty="0" smtClean="0"/>
              <a:t>. 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76388" y="2392855"/>
            <a:ext cx="9439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Mammals are different from fish                     and birds                              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and amphibians                              and invertebrates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717878" y="4181389"/>
            <a:ext cx="75991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</a:t>
            </a:r>
            <a:r>
              <a:rPr lang="en-GB" sz="2000" dirty="0" smtClean="0"/>
              <a:t>ecause: </a:t>
            </a:r>
          </a:p>
          <a:p>
            <a:pPr marL="457200" indent="-457200">
              <a:buAutoNum type="alphaLcParenR"/>
            </a:pPr>
            <a:r>
              <a:rPr lang="en-GB" sz="2000" dirty="0" smtClean="0"/>
              <a:t>They have a backbone (also called a vertebra or spine).</a:t>
            </a:r>
          </a:p>
          <a:p>
            <a:pPr marL="457200" indent="-457200">
              <a:buFontTx/>
              <a:buAutoNum type="alphaLcParenR"/>
            </a:pPr>
            <a:r>
              <a:rPr lang="en-GB" sz="2000" dirty="0" smtClean="0"/>
              <a:t>They give birth to live babies who can breathe and move.</a:t>
            </a:r>
            <a:endParaRPr lang="en-GB" sz="2000" dirty="0"/>
          </a:p>
          <a:p>
            <a:r>
              <a:rPr lang="en-GB" sz="2000" dirty="0" smtClean="0"/>
              <a:t>c)     They make milk to feed their babies when they are born.		</a:t>
            </a:r>
          </a:p>
          <a:p>
            <a:r>
              <a:rPr lang="en-GB" sz="2000" dirty="0" smtClean="0"/>
              <a:t>d)     They have hair or fur.</a:t>
            </a:r>
          </a:p>
        </p:txBody>
      </p:sp>
      <p:sp>
        <p:nvSpPr>
          <p:cNvPr id="14" name="AutoShape 4" descr="Image result for 5 Types of Amphibia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4550" y="3255459"/>
            <a:ext cx="1214708" cy="9773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7812" y="1184830"/>
            <a:ext cx="2699509" cy="151847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07"/>
    </mc:Choice>
    <mc:Fallback>
      <p:transition spd="slow" advTm="29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3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woodland animals free pictu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447" y="1374986"/>
            <a:ext cx="3917860" cy="29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0" descr="Image result for woodland woodpeck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29" y="1374986"/>
            <a:ext cx="2047329" cy="29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39491" y="4608945"/>
            <a:ext cx="687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fox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337428" y="4608945"/>
            <a:ext cx="2444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hummingbird</a:t>
            </a:r>
            <a:endParaRPr lang="en-GB" sz="32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30"/>
    </mc:Choice>
    <mc:Fallback>
      <p:transition spd="slow" advTm="10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3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Image result for woodland animals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730" y="1408113"/>
            <a:ext cx="3470851" cy="268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 descr="Image result for woodland snak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80" y="1408113"/>
            <a:ext cx="3906894" cy="268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4304145"/>
            <a:ext cx="1181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rabbit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505303" y="4294908"/>
            <a:ext cx="1134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snake</a:t>
            </a:r>
            <a:endParaRPr lang="en-GB" sz="32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1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90"/>
    </mc:Choice>
    <mc:Fallback>
      <p:transition spd="slow" advTm="11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813" y="1598473"/>
            <a:ext cx="4274049" cy="2299271"/>
          </a:xfrm>
          <a:prstGeom prst="rect">
            <a:avLst/>
          </a:prstGeom>
        </p:spPr>
      </p:pic>
      <p:pic>
        <p:nvPicPr>
          <p:cNvPr id="4" name="Picture 18" descr="Image result for woodland fr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13" y="1598473"/>
            <a:ext cx="3295619" cy="229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06618" y="4110182"/>
            <a:ext cx="1351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badger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103241" y="4110182"/>
            <a:ext cx="856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frog</a:t>
            </a:r>
            <a:endParaRPr lang="en-GB" sz="32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6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43"/>
    </mc:Choice>
    <mc:Fallback>
      <p:transition spd="slow" advTm="12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3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126" y="1473770"/>
            <a:ext cx="2444986" cy="2821138"/>
          </a:xfrm>
          <a:prstGeom prst="rect">
            <a:avLst/>
          </a:prstGeom>
        </p:spPr>
      </p:pic>
      <p:pic>
        <p:nvPicPr>
          <p:cNvPr id="4" name="Picture 12" descr="Image result for woodland animals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97" y="1439473"/>
            <a:ext cx="1666641" cy="285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3907" y="4294908"/>
            <a:ext cx="732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bat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222836" y="4294908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owl</a:t>
            </a:r>
            <a:endParaRPr lang="en-GB" sz="32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49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54"/>
    </mc:Choice>
    <mc:Fallback>
      <p:transition spd="slow" advTm="17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CAEAE4-DECF-465E-8596-70B37590930C}"/>
</file>

<file path=customXml/itemProps2.xml><?xml version="1.0" encoding="utf-8"?>
<ds:datastoreItem xmlns:ds="http://schemas.openxmlformats.org/officeDocument/2006/customXml" ds:itemID="{F6115FEB-AD96-443E-9317-05591FE01615}"/>
</file>

<file path=customXml/itemProps3.xml><?xml version="1.0" encoding="utf-8"?>
<ds:datastoreItem xmlns:ds="http://schemas.openxmlformats.org/officeDocument/2006/customXml" ds:itemID="{C1EB8D8B-5B74-4EEA-B30A-92209711782A}"/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146</Words>
  <Application>Microsoft Office PowerPoint</Application>
  <PresentationFormat>Widescreen</PresentationFormat>
  <Paragraphs>55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Twinkl SemiBold</vt:lpstr>
      <vt:lpstr>Office Theme</vt:lpstr>
      <vt:lpstr>Y1 Science Monday 25th January</vt:lpstr>
      <vt:lpstr>Woodland Habitat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</dc:creator>
  <cp:lastModifiedBy>Diane</cp:lastModifiedBy>
  <cp:revision>35</cp:revision>
  <dcterms:created xsi:type="dcterms:W3CDTF">2021-01-22T13:58:51Z</dcterms:created>
  <dcterms:modified xsi:type="dcterms:W3CDTF">2021-01-24T10:00:24Z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