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0074F-68EF-4C9B-AA5A-E6F0E505C67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9568C-8B58-45B4-8EA0-85DFD637C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215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Lucida Handwriting" panose="03010101010101010101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ucida Handwriting" panose="03010101010101010101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fld id="{E359CAE0-EA16-4A73-8009-F276364AEB63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fld id="{9F5F8EFF-20DD-44D3-A859-024AD16535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12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CAE0-EA16-4A73-8009-F276364AEB63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EFF-20DD-44D3-A859-024AD1653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88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CAE0-EA16-4A73-8009-F276364AEB63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EFF-20DD-44D3-A859-024AD1653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91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  <a:lvl2pPr>
              <a:defRPr>
                <a:latin typeface="Lucida Handwriting" panose="03010101010101010101" pitchFamily="66" charset="0"/>
              </a:defRPr>
            </a:lvl2pPr>
            <a:lvl3pPr>
              <a:defRPr>
                <a:latin typeface="Lucida Handwriting" panose="03010101010101010101" pitchFamily="66" charset="0"/>
              </a:defRPr>
            </a:lvl3pPr>
            <a:lvl4pPr>
              <a:defRPr>
                <a:latin typeface="Lucida Handwriting" panose="03010101010101010101" pitchFamily="66" charset="0"/>
              </a:defRPr>
            </a:lvl4pPr>
            <a:lvl5pPr>
              <a:defRPr>
                <a:latin typeface="Lucida Handwriting" panose="03010101010101010101" pitchFamily="66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fld id="{E359CAE0-EA16-4A73-8009-F276364AEB63}" type="datetimeFigureOut">
              <a:rPr lang="en-GB" smtClean="0"/>
              <a:pPr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ucida Handwriting" panose="03010101010101010101" pitchFamily="66" charset="0"/>
              </a:defRPr>
            </a:lvl1pPr>
          </a:lstStyle>
          <a:p>
            <a:fld id="{9F5F8EFF-20DD-44D3-A859-024AD16535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CAE0-EA16-4A73-8009-F276364AEB63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EFF-20DD-44D3-A859-024AD1653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31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CAE0-EA16-4A73-8009-F276364AEB63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EFF-20DD-44D3-A859-024AD1653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41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CAE0-EA16-4A73-8009-F276364AEB63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EFF-20DD-44D3-A859-024AD1653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25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CAE0-EA16-4A73-8009-F276364AEB63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EFF-20DD-44D3-A859-024AD1653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2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CAE0-EA16-4A73-8009-F276364AEB63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EFF-20DD-44D3-A859-024AD1653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9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CAE0-EA16-4A73-8009-F276364AEB63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EFF-20DD-44D3-A859-024AD1653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0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CAE0-EA16-4A73-8009-F276364AEB63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F8EFF-20DD-44D3-A859-024AD1653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21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9CAE0-EA16-4A73-8009-F276364AEB63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F8EFF-20DD-44D3-A859-024AD1653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7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hyperlink" Target="https://forms.office.com/Pages/ResponsePage.aspx?id=eCY4lN73r0G0KV1rDWITzRhTQ2IZqpBOsW8cFVoooF9UNVlMS1dCVkdaM0k0WlhFTE9WVFBTWEg1Ti4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24.02.2021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L.O: Create patterns using 2D shapes.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05"/>
    </mc:Choice>
    <mc:Fallback xmlns="">
      <p:transition spd="slow" advTm="14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Challenge 1</a:t>
            </a: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" y="1576387"/>
            <a:ext cx="11382375" cy="370522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0"/>
    </mc:Choice>
    <mc:Fallback xmlns="">
      <p:transition spd="slow" advTm="3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Challenge 2</a:t>
            </a: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49" y="1690688"/>
            <a:ext cx="11258550" cy="496252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4"/>
    </mc:Choice>
    <mc:Fallback xmlns="">
      <p:transition spd="slow" advTm="2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Challenge 3</a:t>
            </a: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565" y="1690688"/>
            <a:ext cx="6898532" cy="493088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2"/>
    </mc:Choice>
    <mc:Fallback xmlns="">
      <p:transition spd="slow" advTm="2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Challenge 1 Answers</a:t>
            </a: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34" y="1690688"/>
            <a:ext cx="11458575" cy="371475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1"/>
    </mc:Choice>
    <mc:Fallback xmlns="">
      <p:transition spd="slow" advTm="2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Challenge 2 - Answers</a:t>
            </a: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66" y="1802758"/>
            <a:ext cx="11249025" cy="486727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"/>
    </mc:Choice>
    <mc:Fallback xmlns="">
      <p:transition spd="slow" advTm="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Challenge 3 Answers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603" y="1496135"/>
            <a:ext cx="7352793" cy="519953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0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"/>
    </mc:Choice>
    <mc:Fallback xmlns="">
      <p:transition spd="slow" advTm="1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Plenary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2616740" y="2178995"/>
            <a:ext cx="7937770" cy="37646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Lucida Handwriting" panose="03010101010101010101" pitchFamily="66" charset="0"/>
              </a:rPr>
              <a:t>What is the difference between a square and a rectangle?</a:t>
            </a:r>
            <a:endParaRPr lang="en-GB" sz="4400" dirty="0">
              <a:latin typeface="Lucida Handwriting" panose="03010101010101010101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8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1"/>
    </mc:Choice>
    <mc:Fallback xmlns="">
      <p:transition spd="slow" advTm="16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Remote Learning Tracking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4"/>
              </a:rPr>
              <a:t>https://forms.office.com/Pages/ResponsePage.aspx?id=eCY4lN73r0G0KV1rDWITzRhTQ2IZqpBOsW8cFVoooF9UNVlMS1dCVkdaM0k0WlhFTE9WVFBTWEg1Ti4u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"/>
    </mc:Choice>
    <mc:Fallback xmlns="">
      <p:transition spd="slow" advTm="1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113" y="129094"/>
            <a:ext cx="10188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GAME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591" y="1572295"/>
            <a:ext cx="10917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When the shape comes up, name the shape and say how many sides and vertices the shape has got.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396" y="3141955"/>
            <a:ext cx="2217906" cy="2256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12728" y="4367639"/>
            <a:ext cx="2286000" cy="22762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9552562" y="2218626"/>
            <a:ext cx="1896893" cy="2256097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379134" y="2519784"/>
            <a:ext cx="4007795" cy="14494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gular Pentagon 10"/>
          <p:cNvSpPr/>
          <p:nvPr/>
        </p:nvSpPr>
        <p:spPr>
          <a:xfrm>
            <a:off x="7305472" y="4367639"/>
            <a:ext cx="2247090" cy="237362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1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5"/>
    </mc:Choice>
    <mc:Fallback xmlns="">
      <p:transition spd="slow" advTm="41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4113" y="129094"/>
            <a:ext cx="10188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GAME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591" y="1572295"/>
            <a:ext cx="1091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ucida Handwriting" panose="03010101010101010101" pitchFamily="66" charset="0"/>
              </a:rPr>
              <a:t>How many did you get right?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3907" y="3123018"/>
            <a:ext cx="2217906" cy="2256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12728" y="4367639"/>
            <a:ext cx="2286000" cy="22762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9552562" y="2218626"/>
            <a:ext cx="1896893" cy="2256097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379134" y="2519784"/>
            <a:ext cx="4007795" cy="14494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gular Pentagon 10"/>
          <p:cNvSpPr/>
          <p:nvPr/>
        </p:nvSpPr>
        <p:spPr>
          <a:xfrm>
            <a:off x="7305472" y="4367639"/>
            <a:ext cx="2247090" cy="237362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720784" y="5194888"/>
            <a:ext cx="1647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ucida Handwriting" panose="03010101010101010101" pitchFamily="66" charset="0"/>
              </a:rPr>
              <a:t>Pentagon</a:t>
            </a:r>
          </a:p>
          <a:p>
            <a:r>
              <a:rPr lang="en-GB" dirty="0" smtClean="0">
                <a:latin typeface="Lucida Handwriting" panose="03010101010101010101" pitchFamily="66" charset="0"/>
              </a:rPr>
              <a:t>5 sides</a:t>
            </a:r>
          </a:p>
          <a:p>
            <a:r>
              <a:rPr lang="en-GB" dirty="0" smtClean="0">
                <a:latin typeface="Lucida Handwriting" panose="03010101010101010101" pitchFamily="66" charset="0"/>
              </a:rPr>
              <a:t>5 vertices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7688" y="2783427"/>
            <a:ext cx="1647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ucida Handwriting" panose="03010101010101010101" pitchFamily="66" charset="0"/>
              </a:rPr>
              <a:t>Rectangle</a:t>
            </a:r>
          </a:p>
          <a:p>
            <a:r>
              <a:rPr lang="en-GB" dirty="0" smtClean="0">
                <a:latin typeface="Lucida Handwriting" panose="03010101010101010101" pitchFamily="66" charset="0"/>
              </a:rPr>
              <a:t>4 sides</a:t>
            </a:r>
          </a:p>
          <a:p>
            <a:r>
              <a:rPr lang="en-GB" dirty="0" smtClean="0">
                <a:latin typeface="Lucida Handwriting" panose="03010101010101010101" pitchFamily="66" charset="0"/>
              </a:rPr>
              <a:t>4 vertices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0479" y="5044110"/>
            <a:ext cx="1647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ucida Handwriting" panose="03010101010101010101" pitchFamily="66" charset="0"/>
              </a:rPr>
              <a:t>Circle</a:t>
            </a:r>
          </a:p>
          <a:p>
            <a:r>
              <a:rPr lang="en-GB" dirty="0" smtClean="0">
                <a:latin typeface="Lucida Handwriting" panose="03010101010101010101" pitchFamily="66" charset="0"/>
              </a:rPr>
              <a:t>1 side</a:t>
            </a:r>
          </a:p>
          <a:p>
            <a:r>
              <a:rPr lang="en-GB" dirty="0" smtClean="0">
                <a:latin typeface="Lucida Handwriting" panose="03010101010101010101" pitchFamily="66" charset="0"/>
              </a:rPr>
              <a:t>0 vertices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9339" y="3961098"/>
            <a:ext cx="1647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ucida Handwriting" panose="03010101010101010101" pitchFamily="66" charset="0"/>
              </a:rPr>
              <a:t>Square</a:t>
            </a:r>
          </a:p>
          <a:p>
            <a:r>
              <a:rPr lang="en-GB" dirty="0" smtClean="0">
                <a:latin typeface="Lucida Handwriting" panose="03010101010101010101" pitchFamily="66" charset="0"/>
              </a:rPr>
              <a:t>4 sides</a:t>
            </a:r>
          </a:p>
          <a:p>
            <a:r>
              <a:rPr lang="en-GB" dirty="0" smtClean="0">
                <a:latin typeface="Lucida Handwriting" panose="03010101010101010101" pitchFamily="66" charset="0"/>
              </a:rPr>
              <a:t>4 vertices</a:t>
            </a:r>
            <a:endParaRPr lang="en-GB" dirty="0">
              <a:latin typeface="Lucida Handwriting" panose="030101010101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59926" y="3279099"/>
            <a:ext cx="1647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ucida Handwriting" panose="03010101010101010101" pitchFamily="66" charset="0"/>
              </a:rPr>
              <a:t>Triangle</a:t>
            </a:r>
          </a:p>
          <a:p>
            <a:r>
              <a:rPr lang="en-GB" dirty="0" smtClean="0">
                <a:latin typeface="Lucida Handwriting" panose="03010101010101010101" pitchFamily="66" charset="0"/>
              </a:rPr>
              <a:t>3 sides</a:t>
            </a:r>
          </a:p>
          <a:p>
            <a:r>
              <a:rPr lang="en-GB" dirty="0" smtClean="0">
                <a:latin typeface="Lucida Handwriting" panose="03010101010101010101" pitchFamily="66" charset="0"/>
              </a:rPr>
              <a:t>3 vertices</a:t>
            </a:r>
            <a:endParaRPr lang="en-GB" dirty="0">
              <a:latin typeface="Lucida Handwriting" panose="03010101010101010101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8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5"/>
    </mc:Choice>
    <mc:Fallback xmlns="">
      <p:transition spd="slow" advTm="11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Shape Patterns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Today we are going to be making patterns using different shapes. </a:t>
            </a:r>
          </a:p>
          <a:p>
            <a:r>
              <a:rPr lang="en-GB" dirty="0" smtClean="0"/>
              <a:t>Patterns are something that repeats.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3881336"/>
            <a:ext cx="1272702" cy="12743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55195" y="3881336"/>
            <a:ext cx="1272702" cy="12743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72190" y="3881336"/>
            <a:ext cx="1272702" cy="12743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089185" y="3881336"/>
            <a:ext cx="1272702" cy="12743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506180" y="3881336"/>
            <a:ext cx="1272702" cy="12743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923175" y="3881336"/>
            <a:ext cx="1272702" cy="12743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340170" y="3881336"/>
            <a:ext cx="1272702" cy="1274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657944" y="4001294"/>
            <a:ext cx="1099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?</a:t>
            </a:r>
            <a:endParaRPr lang="en-GB" sz="6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949447" y="5282119"/>
            <a:ext cx="708497" cy="690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85070" y="6041283"/>
            <a:ext cx="369488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Lucida Handwriting" panose="03010101010101010101" pitchFamily="66" charset="0"/>
              </a:rPr>
              <a:t>What colour goes next in the pattern?</a:t>
            </a:r>
            <a:endParaRPr lang="en-GB" dirty="0">
              <a:latin typeface="Lucida Handwriting" panose="03010101010101010101" pitchFamily="66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4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48"/>
    </mc:Choice>
    <mc:Fallback xmlns="">
      <p:transition spd="slow" advTm="28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Our turn:</a:t>
            </a:r>
            <a:br>
              <a:rPr lang="en-GB" u="sng" dirty="0" smtClean="0"/>
            </a:br>
            <a:r>
              <a:rPr lang="en-GB" u="sng" dirty="0" smtClean="0"/>
              <a:t>Shape Patterns</a:t>
            </a:r>
            <a:endParaRPr lang="en-GB" u="sng" dirty="0"/>
          </a:p>
        </p:txBody>
      </p:sp>
      <p:sp>
        <p:nvSpPr>
          <p:cNvPr id="4" name="Isosceles Triangle 3"/>
          <p:cNvSpPr/>
          <p:nvPr/>
        </p:nvSpPr>
        <p:spPr>
          <a:xfrm>
            <a:off x="1021405" y="1770434"/>
            <a:ext cx="1721795" cy="18482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/>
          <p:cNvSpPr/>
          <p:nvPr/>
        </p:nvSpPr>
        <p:spPr>
          <a:xfrm>
            <a:off x="2856691" y="1770434"/>
            <a:ext cx="1721795" cy="184825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4691977" y="1770434"/>
            <a:ext cx="1721795" cy="18482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6527263" y="1770434"/>
            <a:ext cx="1721795" cy="184825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045102" y="2454596"/>
            <a:ext cx="1099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?</a:t>
            </a:r>
            <a:endParaRPr lang="en-GB" sz="6000" dirty="0"/>
          </a:p>
        </p:txBody>
      </p:sp>
      <p:sp>
        <p:nvSpPr>
          <p:cNvPr id="9" name="Isosceles Triangle 8"/>
          <p:cNvSpPr/>
          <p:nvPr/>
        </p:nvSpPr>
        <p:spPr>
          <a:xfrm>
            <a:off x="8362549" y="1798647"/>
            <a:ext cx="1721795" cy="18482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21405" y="4085617"/>
            <a:ext cx="1614791" cy="170234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743200" y="4085616"/>
            <a:ext cx="1614791" cy="170234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464995" y="4085617"/>
            <a:ext cx="1614791" cy="170234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186790" y="4085616"/>
            <a:ext cx="1614791" cy="170234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908585" y="4085616"/>
            <a:ext cx="1614791" cy="170234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9943291" y="4428954"/>
            <a:ext cx="1099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?</a:t>
            </a:r>
            <a:endParaRPr lang="en-GB" sz="6000" dirty="0"/>
          </a:p>
        </p:txBody>
      </p:sp>
      <p:sp>
        <p:nvSpPr>
          <p:cNvPr id="17" name="Oval 16"/>
          <p:cNvSpPr/>
          <p:nvPr/>
        </p:nvSpPr>
        <p:spPr>
          <a:xfrm>
            <a:off x="9630380" y="3968882"/>
            <a:ext cx="1614791" cy="170234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8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16"/>
    </mc:Choice>
    <mc:Fallback xmlns="">
      <p:transition spd="slow" advTm="44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Your turn:</a:t>
            </a:r>
            <a:br>
              <a:rPr lang="en-GB" u="sng" dirty="0" smtClean="0"/>
            </a:br>
            <a:r>
              <a:rPr lang="en-GB" u="sng" dirty="0" smtClean="0"/>
              <a:t>What goes next in the pattern?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749030" y="2052536"/>
            <a:ext cx="2412459" cy="836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333344" y="2052536"/>
            <a:ext cx="2412459" cy="8365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917658" y="2052535"/>
            <a:ext cx="2412459" cy="836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943583" y="3142034"/>
            <a:ext cx="1225685" cy="1254868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2292485" y="3142034"/>
            <a:ext cx="1225685" cy="1254868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>
            <a:off x="3641387" y="3142034"/>
            <a:ext cx="1225685" cy="125486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4922195" y="3142034"/>
            <a:ext cx="1225685" cy="1254868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6271097" y="3142034"/>
            <a:ext cx="1225685" cy="1254868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>
            <a:off x="7619999" y="3142034"/>
            <a:ext cx="1225685" cy="125486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gular Pentagon 12"/>
          <p:cNvSpPr/>
          <p:nvPr/>
        </p:nvSpPr>
        <p:spPr>
          <a:xfrm>
            <a:off x="667966" y="4931924"/>
            <a:ext cx="1624519" cy="1624519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gular Pentagon 13"/>
          <p:cNvSpPr/>
          <p:nvPr/>
        </p:nvSpPr>
        <p:spPr>
          <a:xfrm>
            <a:off x="2425430" y="4931924"/>
            <a:ext cx="1624519" cy="1624519"/>
          </a:xfrm>
          <a:prstGeom prst="pen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gular Pentagon 14"/>
          <p:cNvSpPr/>
          <p:nvPr/>
        </p:nvSpPr>
        <p:spPr>
          <a:xfrm>
            <a:off x="4182894" y="4931924"/>
            <a:ext cx="1624519" cy="16245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gular Pentagon 15"/>
          <p:cNvSpPr/>
          <p:nvPr/>
        </p:nvSpPr>
        <p:spPr>
          <a:xfrm>
            <a:off x="5940358" y="4931924"/>
            <a:ext cx="1624519" cy="1624519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gular Pentagon 16"/>
          <p:cNvSpPr/>
          <p:nvPr/>
        </p:nvSpPr>
        <p:spPr>
          <a:xfrm>
            <a:off x="7697822" y="4931924"/>
            <a:ext cx="1624519" cy="1624519"/>
          </a:xfrm>
          <a:prstGeom prst="pen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8550613" y="2052535"/>
            <a:ext cx="2256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?</a:t>
            </a:r>
            <a:endParaRPr lang="en-GB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9096983" y="3649298"/>
            <a:ext cx="2256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?</a:t>
            </a:r>
            <a:endParaRPr lang="en-GB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9560668" y="5607908"/>
            <a:ext cx="2256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?</a:t>
            </a:r>
            <a:endParaRPr lang="en-GB" sz="4000" dirty="0"/>
          </a:p>
        </p:txBody>
      </p:sp>
      <p:sp>
        <p:nvSpPr>
          <p:cNvPr id="22" name="Rectangle 21"/>
          <p:cNvSpPr/>
          <p:nvPr/>
        </p:nvSpPr>
        <p:spPr>
          <a:xfrm>
            <a:off x="8501972" y="2052534"/>
            <a:ext cx="2412459" cy="8365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Isosceles Triangle 22"/>
          <p:cNvSpPr/>
          <p:nvPr/>
        </p:nvSpPr>
        <p:spPr>
          <a:xfrm>
            <a:off x="8865139" y="3142034"/>
            <a:ext cx="1225685" cy="1254868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gular Pentagon 23"/>
          <p:cNvSpPr/>
          <p:nvPr/>
        </p:nvSpPr>
        <p:spPr>
          <a:xfrm>
            <a:off x="9382326" y="4931923"/>
            <a:ext cx="1624519" cy="16245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86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7"/>
    </mc:Choice>
    <mc:Fallback xmlns="">
      <p:transition spd="slow" advTm="20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Our turn:</a:t>
            </a:r>
            <a:br>
              <a:rPr lang="en-GB" u="sng" dirty="0" smtClean="0"/>
            </a:br>
            <a:r>
              <a:rPr lang="en-GB" u="sng" dirty="0" smtClean="0"/>
              <a:t>Different shape patterns</a:t>
            </a:r>
            <a:endParaRPr lang="en-GB" u="sng" dirty="0"/>
          </a:p>
        </p:txBody>
      </p:sp>
      <p:sp>
        <p:nvSpPr>
          <p:cNvPr id="4" name="Isosceles Triangle 3"/>
          <p:cNvSpPr/>
          <p:nvPr/>
        </p:nvSpPr>
        <p:spPr>
          <a:xfrm>
            <a:off x="1021405" y="1770434"/>
            <a:ext cx="1721795" cy="18482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850205" y="2033081"/>
            <a:ext cx="1614791" cy="170234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>
            <a:off x="4464996" y="1770434"/>
            <a:ext cx="1721795" cy="18482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293796" y="2033081"/>
            <a:ext cx="1614791" cy="170234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50205" y="4951377"/>
            <a:ext cx="2412459" cy="836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gular Pentagon 8"/>
          <p:cNvSpPr/>
          <p:nvPr/>
        </p:nvSpPr>
        <p:spPr>
          <a:xfrm>
            <a:off x="838200" y="4357991"/>
            <a:ext cx="1624519" cy="1624519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gular Pentagon 9"/>
          <p:cNvSpPr/>
          <p:nvPr/>
        </p:nvSpPr>
        <p:spPr>
          <a:xfrm>
            <a:off x="5481536" y="4357990"/>
            <a:ext cx="1624519" cy="1624519"/>
          </a:xfrm>
          <a:prstGeom prst="pent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247433" y="2516507"/>
            <a:ext cx="1099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?</a:t>
            </a:r>
            <a:endParaRPr lang="en-GB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7731870" y="5015484"/>
            <a:ext cx="1178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?</a:t>
            </a:r>
            <a:endParaRPr lang="en-GB" sz="6000" dirty="0"/>
          </a:p>
        </p:txBody>
      </p:sp>
      <p:sp>
        <p:nvSpPr>
          <p:cNvPr id="13" name="Isosceles Triangle 12"/>
          <p:cNvSpPr/>
          <p:nvPr/>
        </p:nvSpPr>
        <p:spPr>
          <a:xfrm>
            <a:off x="7908587" y="1774248"/>
            <a:ext cx="1721795" cy="184825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09752" y="5132217"/>
            <a:ext cx="2412459" cy="836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69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50"/>
    </mc:Choice>
    <mc:Fallback xmlns="">
      <p:transition spd="slow" advTm="37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Your turn:</a:t>
            </a:r>
            <a:br>
              <a:rPr lang="en-GB" u="sng" dirty="0" smtClean="0"/>
            </a:br>
            <a:r>
              <a:rPr lang="en-GB" u="sng" dirty="0" smtClean="0"/>
              <a:t>What goes next in the pattern?</a:t>
            </a:r>
            <a:endParaRPr lang="en-GB" u="sng" dirty="0"/>
          </a:p>
        </p:txBody>
      </p:sp>
      <p:sp>
        <p:nvSpPr>
          <p:cNvPr id="4" name="Rectangle 3"/>
          <p:cNvSpPr/>
          <p:nvPr/>
        </p:nvSpPr>
        <p:spPr>
          <a:xfrm>
            <a:off x="398834" y="2169268"/>
            <a:ext cx="2081719" cy="68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772383" y="2013625"/>
            <a:ext cx="982494" cy="99222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36460" y="2169268"/>
            <a:ext cx="2081719" cy="68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310009" y="2013625"/>
            <a:ext cx="982494" cy="99222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32451" y="2169267"/>
            <a:ext cx="2081719" cy="68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19848" y="3414408"/>
            <a:ext cx="1157591" cy="1206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2106039" y="3348239"/>
            <a:ext cx="1157591" cy="1272399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492230" y="3414408"/>
            <a:ext cx="1157591" cy="1206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>
            <a:off x="4878421" y="3348239"/>
            <a:ext cx="1157591" cy="1272399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91830" y="5369668"/>
            <a:ext cx="2110902" cy="84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55651" y="5301574"/>
            <a:ext cx="1031132" cy="107977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>
            <a:off x="3819728" y="5005790"/>
            <a:ext cx="1157591" cy="1272399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168630" y="5413442"/>
            <a:ext cx="2110902" cy="84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9854118" y="2001903"/>
            <a:ext cx="1099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?</a:t>
            </a:r>
            <a:endParaRPr lang="en-GB" sz="6000" dirty="0"/>
          </a:p>
        </p:txBody>
      </p:sp>
      <p:sp>
        <p:nvSpPr>
          <p:cNvPr id="19" name="TextBox 18"/>
          <p:cNvSpPr txBox="1"/>
          <p:nvPr/>
        </p:nvSpPr>
        <p:spPr>
          <a:xfrm>
            <a:off x="7654047" y="5428471"/>
            <a:ext cx="1099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?</a:t>
            </a:r>
            <a:endParaRPr lang="en-GB" sz="6000" dirty="0"/>
          </a:p>
        </p:txBody>
      </p:sp>
      <p:sp>
        <p:nvSpPr>
          <p:cNvPr id="20" name="TextBox 19"/>
          <p:cNvSpPr txBox="1"/>
          <p:nvPr/>
        </p:nvSpPr>
        <p:spPr>
          <a:xfrm>
            <a:off x="6180311" y="3701812"/>
            <a:ext cx="1099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?</a:t>
            </a:r>
            <a:endParaRPr lang="en-GB" sz="6000" dirty="0"/>
          </a:p>
        </p:txBody>
      </p:sp>
      <p:sp>
        <p:nvSpPr>
          <p:cNvPr id="21" name="Oval 20"/>
          <p:cNvSpPr/>
          <p:nvPr/>
        </p:nvSpPr>
        <p:spPr>
          <a:xfrm>
            <a:off x="9847635" y="1964985"/>
            <a:ext cx="982494" cy="99222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180311" y="3460173"/>
            <a:ext cx="1157591" cy="1206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532450" y="5283133"/>
            <a:ext cx="1031132" cy="107977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/>
          <p:cNvSpPr/>
          <p:nvPr/>
        </p:nvSpPr>
        <p:spPr>
          <a:xfrm>
            <a:off x="8696527" y="4987349"/>
            <a:ext cx="1157591" cy="1272399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21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04"/>
    </mc:Choice>
    <mc:Fallback xmlns="">
      <p:transition spd="slow" advTm="21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Activity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the next 3 shapes in each pattern. </a:t>
            </a:r>
          </a:p>
          <a:p>
            <a:r>
              <a:rPr lang="en-GB" dirty="0" smtClean="0"/>
              <a:t>Think about the colour of the shape that goes next in the pattern.</a:t>
            </a:r>
          </a:p>
          <a:p>
            <a:r>
              <a:rPr lang="en-GB" dirty="0" smtClean="0"/>
              <a:t>When you have finished, create 5 of your own shape patterns.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56"/>
    </mc:Choice>
    <mc:Fallback xmlns="">
      <p:transition spd="slow" advTm="34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5.3|4|4.6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.8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1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5.9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49E7E5-97A5-4E78-8C90-58942C87658C}"/>
</file>

<file path=customXml/itemProps2.xml><?xml version="1.0" encoding="utf-8"?>
<ds:datastoreItem xmlns:ds="http://schemas.openxmlformats.org/officeDocument/2006/customXml" ds:itemID="{43EE9746-3E51-42AB-9B1C-091843215157}"/>
</file>

<file path=customXml/itemProps3.xml><?xml version="1.0" encoding="utf-8"?>
<ds:datastoreItem xmlns:ds="http://schemas.openxmlformats.org/officeDocument/2006/customXml" ds:itemID="{B6537450-C161-449B-9B04-EF1DFD04E1BF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212</Words>
  <Application>Microsoft Office PowerPoint</Application>
  <PresentationFormat>Widescreen</PresentationFormat>
  <Paragraphs>54</Paragraphs>
  <Slides>17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Handwriting</vt:lpstr>
      <vt:lpstr>Office Theme</vt:lpstr>
      <vt:lpstr>Maths 24.02.2021</vt:lpstr>
      <vt:lpstr>PowerPoint Presentation</vt:lpstr>
      <vt:lpstr>PowerPoint Presentation</vt:lpstr>
      <vt:lpstr>Shape Patterns</vt:lpstr>
      <vt:lpstr>Our turn: Shape Patterns</vt:lpstr>
      <vt:lpstr>Your turn: What goes next in the pattern?</vt:lpstr>
      <vt:lpstr>Our turn: Different shape patterns</vt:lpstr>
      <vt:lpstr>Your turn: What goes next in the pattern?</vt:lpstr>
      <vt:lpstr>Activity</vt:lpstr>
      <vt:lpstr>Challenge 1</vt:lpstr>
      <vt:lpstr>Challenge 2</vt:lpstr>
      <vt:lpstr>Challenge 3</vt:lpstr>
      <vt:lpstr>Challenge 1 Answers</vt:lpstr>
      <vt:lpstr>Challenge 2 - Answers</vt:lpstr>
      <vt:lpstr>Challenge 3 Answers</vt:lpstr>
      <vt:lpstr>Plenary</vt:lpstr>
      <vt:lpstr>Remote Learning Tracking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24.02.2021</dc:title>
  <dc:creator>Emma Rushmer</dc:creator>
  <cp:lastModifiedBy>Paula Candish</cp:lastModifiedBy>
  <cp:revision>9</cp:revision>
  <dcterms:created xsi:type="dcterms:W3CDTF">2021-02-16T09:53:08Z</dcterms:created>
  <dcterms:modified xsi:type="dcterms:W3CDTF">2021-02-23T10:21:17Z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