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9" r:id="rId2"/>
    <p:sldId id="271" r:id="rId3"/>
    <p:sldId id="256" r:id="rId4"/>
    <p:sldId id="311" r:id="rId5"/>
    <p:sldId id="331" r:id="rId6"/>
    <p:sldId id="332" r:id="rId7"/>
    <p:sldId id="333" r:id="rId8"/>
    <p:sldId id="334" r:id="rId9"/>
    <p:sldId id="330" r:id="rId10"/>
    <p:sldId id="335" r:id="rId11"/>
    <p:sldId id="336" r:id="rId12"/>
    <p:sldId id="329" r:id="rId13"/>
    <p:sldId id="337" r:id="rId14"/>
    <p:sldId id="339" r:id="rId15"/>
    <p:sldId id="338" r:id="rId16"/>
    <p:sldId id="320" r:id="rId17"/>
    <p:sldId id="326" r:id="rId18"/>
    <p:sldId id="340" r:id="rId19"/>
    <p:sldId id="32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5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9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1924" y="407014"/>
            <a:ext cx="551465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SPAG – Challenge </a:t>
            </a:r>
            <a:r>
              <a:rPr lang="en-US" sz="7200" b="1" cap="none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2</a:t>
            </a:r>
            <a:endParaRPr lang="en-US" sz="72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eestyle Script" panose="030804020302050B0404" pitchFamily="66" charset="0"/>
            </a:endParaRPr>
          </a:p>
          <a:p>
            <a:pPr algn="ctr"/>
            <a:endParaRPr lang="en-US" sz="72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eestyle Script" panose="030804020302050B0404" pitchFamily="66" charset="0"/>
            </a:endParaRPr>
          </a:p>
          <a:p>
            <a:pPr algn="ctr"/>
            <a:r>
              <a:rPr lang="en-US" sz="7200" b="1" cap="none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Friday </a:t>
            </a:r>
            <a:r>
              <a:rPr lang="en-US" sz="7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12</a:t>
            </a:r>
            <a:r>
              <a:rPr lang="en-US" sz="7200" b="1" spc="50" baseline="3000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th</a:t>
            </a:r>
            <a:r>
              <a:rPr lang="en-US" sz="72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 </a:t>
            </a:r>
            <a:r>
              <a:rPr lang="en-US" sz="72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February</a:t>
            </a:r>
            <a:endParaRPr lang="en-US" sz="72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eestyle Script" panose="030804020302050B0404" pitchFamily="66" charset="0"/>
            </a:endParaRPr>
          </a:p>
          <a:p>
            <a:pPr algn="ctr"/>
            <a:endParaRPr lang="en-US" sz="72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eestyle Script" panose="030804020302050B0404" pitchFamily="66" charset="0"/>
            </a:endParaRPr>
          </a:p>
          <a:p>
            <a:pPr algn="ctr"/>
            <a:r>
              <a:rPr lang="en-US" sz="72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reestyle Script" panose="030804020302050B0404" pitchFamily="66" charset="0"/>
              </a:rPr>
              <a:t>by Miss Taylor</a:t>
            </a:r>
            <a:endParaRPr lang="en-US" sz="72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985">
        <p:checker/>
      </p:transition>
    </mc:Choice>
    <mc:Fallback xmlns="">
      <p:transition spd="slow" advTm="698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734291" y="925724"/>
            <a:ext cx="1072341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u="sng" dirty="0">
                <a:latin typeface="Segoe Print" panose="02000600000000000000" pitchFamily="2" charset="0"/>
              </a:rPr>
              <a:t>Personal P</a:t>
            </a:r>
            <a:r>
              <a:rPr lang="en-GB" sz="4400" u="sng" dirty="0" smtClean="0">
                <a:latin typeface="Segoe Print" panose="02000600000000000000" pitchFamily="2" charset="0"/>
              </a:rPr>
              <a:t>ronouns</a:t>
            </a:r>
            <a:endParaRPr lang="en-GB" sz="4400" u="sng" dirty="0">
              <a:latin typeface="Segoe Print" panose="02000600000000000000" pitchFamily="2" charset="0"/>
            </a:endParaRPr>
          </a:p>
          <a:p>
            <a:pPr algn="ctr"/>
            <a:endParaRPr lang="en-GB" sz="2400" dirty="0" smtClean="0">
              <a:latin typeface="Segoe Print" panose="02000600000000000000" pitchFamily="2" charset="0"/>
            </a:endParaRPr>
          </a:p>
          <a:p>
            <a:pPr algn="ctr"/>
            <a:endParaRPr lang="en-GB" sz="2400" dirty="0" smtClean="0">
              <a:latin typeface="Segoe Print" panose="02000600000000000000" pitchFamily="2" charset="0"/>
            </a:endParaRP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</a:t>
            </a:r>
            <a:r>
              <a:rPr lang="en-GB" sz="4800" dirty="0" smtClean="0">
                <a:latin typeface="Segoe Print" panose="02000600000000000000" pitchFamily="2" charset="0"/>
              </a:rPr>
              <a:t>, you, he, she, it, we, they, me, him, her, us, them</a:t>
            </a: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856">
        <p:checker/>
      </p:transition>
    </mc:Choice>
    <mc:Fallback xmlns="">
      <p:transition spd="slow" advTm="1685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734291" y="413106"/>
            <a:ext cx="1072341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u="sng" dirty="0">
                <a:latin typeface="Segoe Print" panose="02000600000000000000" pitchFamily="2" charset="0"/>
              </a:rPr>
              <a:t>Personal P</a:t>
            </a:r>
            <a:r>
              <a:rPr lang="en-GB" sz="4400" u="sng" dirty="0" smtClean="0">
                <a:latin typeface="Segoe Print" panose="02000600000000000000" pitchFamily="2" charset="0"/>
              </a:rPr>
              <a:t>ronouns</a:t>
            </a:r>
            <a:endParaRPr lang="en-GB" sz="4400" u="sng" dirty="0">
              <a:latin typeface="Segoe Print" panose="02000600000000000000" pitchFamily="2" charset="0"/>
            </a:endParaRPr>
          </a:p>
          <a:p>
            <a:pPr algn="ctr"/>
            <a:endParaRPr lang="en-GB" sz="2400" dirty="0" smtClean="0">
              <a:latin typeface="Segoe Print" panose="02000600000000000000" pitchFamily="2" charset="0"/>
            </a:endParaRP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</a:t>
            </a:r>
            <a:r>
              <a:rPr lang="en-GB" sz="4800" dirty="0" smtClean="0">
                <a:latin typeface="Segoe Print" panose="02000600000000000000" pitchFamily="2" charset="0"/>
              </a:rPr>
              <a:t>, you, he, she, it, we, they, me, him, her, us, them</a:t>
            </a: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206" t="53384" r="54825" b="15650"/>
          <a:stretch/>
        </p:blipFill>
        <p:spPr>
          <a:xfrm>
            <a:off x="3726873" y="3337022"/>
            <a:ext cx="4170218" cy="31607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1813">
        <p:checker/>
      </p:transition>
    </mc:Choice>
    <mc:Fallback xmlns="">
      <p:transition spd="slow" advTm="3181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58125"/>
            <a:ext cx="116640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Segoe Print" panose="02000600000000000000" pitchFamily="2" charset="0"/>
              </a:rPr>
              <a:t>Which personal pronoun do you think should be used?</a:t>
            </a:r>
          </a:p>
          <a:p>
            <a:pPr algn="ctr"/>
            <a:endParaRPr lang="en-GB" sz="3200" dirty="0">
              <a:latin typeface="Segoe Print" panose="02000600000000000000" pitchFamily="2" charset="0"/>
            </a:endParaRP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GB" sz="3200" dirty="0">
                <a:solidFill>
                  <a:srgbClr val="0070C0"/>
                </a:solidFill>
                <a:latin typeface="Segoe Print" panose="02000600000000000000" pitchFamily="2" charset="0"/>
              </a:rPr>
              <a:t>, you, he, she, it, we, they, me, him, her, </a:t>
            </a:r>
            <a:endParaRPr lang="en-GB" sz="3200" dirty="0" smtClean="0">
              <a:solidFill>
                <a:srgbClr val="0070C0"/>
              </a:solidFill>
              <a:latin typeface="Segoe Print" panose="02000600000000000000" pitchFamily="2" charset="0"/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us</a:t>
            </a:r>
            <a:r>
              <a:rPr lang="en-GB" sz="3200" dirty="0">
                <a:solidFill>
                  <a:srgbClr val="0070C0"/>
                </a:solidFill>
                <a:latin typeface="Segoe Print" panose="02000600000000000000" pitchFamily="2" charset="0"/>
              </a:rPr>
              <a:t>, </a:t>
            </a:r>
            <a:r>
              <a:rPr lang="en-GB" sz="32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them</a:t>
            </a:r>
            <a:endParaRPr lang="en-GB" sz="32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2489" y="2394040"/>
            <a:ext cx="488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u="sng" dirty="0" smtClean="0">
                <a:latin typeface="Segoe Print" panose="02000600000000000000" pitchFamily="2" charset="0"/>
              </a:rPr>
              <a:t>Mary</a:t>
            </a:r>
            <a:r>
              <a:rPr lang="en-GB" sz="2800" dirty="0" smtClean="0">
                <a:latin typeface="Segoe Print" panose="02000600000000000000" pitchFamily="2" charset="0"/>
              </a:rPr>
              <a:t> is walking to school.</a:t>
            </a:r>
            <a:endParaRPr lang="en-GB" sz="2800" dirty="0">
              <a:latin typeface="Segoe Print" panose="020006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77635" y="1650609"/>
            <a:ext cx="789709" cy="748145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7283" y="1237773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Print" panose="02000600000000000000" pitchFamily="2" charset="0"/>
              </a:rPr>
              <a:t>noun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884332" y="306985"/>
            <a:ext cx="9337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egoe Print" panose="02000600000000000000" pitchFamily="2" charset="0"/>
              </a:rPr>
              <a:t>We are going to replace the noun with a pronoun.</a:t>
            </a:r>
            <a:endParaRPr lang="en-GB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4332">
        <p:checker/>
      </p:transition>
    </mc:Choice>
    <mc:Fallback xmlns="">
      <p:transition spd="slow" advTm="3433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2489" y="2394040"/>
            <a:ext cx="488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u="sng" dirty="0" smtClean="0">
                <a:latin typeface="Segoe Print" panose="02000600000000000000" pitchFamily="2" charset="0"/>
              </a:rPr>
              <a:t>Mary</a:t>
            </a:r>
            <a:r>
              <a:rPr lang="en-GB" sz="2800" dirty="0" smtClean="0">
                <a:latin typeface="Segoe Print" panose="02000600000000000000" pitchFamily="2" charset="0"/>
              </a:rPr>
              <a:t> is walking to school.</a:t>
            </a:r>
            <a:endParaRPr lang="en-GB" sz="2800" dirty="0">
              <a:latin typeface="Segoe Print" panose="020006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77635" y="1650609"/>
            <a:ext cx="789709" cy="748145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7283" y="1237773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Print" panose="02000600000000000000" pitchFamily="2" charset="0"/>
              </a:rPr>
              <a:t>noun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014023" y="286462"/>
            <a:ext cx="392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egoe Print" panose="02000600000000000000" pitchFamily="2" charset="0"/>
              </a:rPr>
              <a:t>Did you get it right?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572489" y="4730214"/>
            <a:ext cx="457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u="sng" dirty="0" smtClean="0">
                <a:latin typeface="Segoe Print" panose="02000600000000000000" pitchFamily="2" charset="0"/>
              </a:rPr>
              <a:t>She</a:t>
            </a:r>
            <a:r>
              <a:rPr lang="en-GB" sz="2800" dirty="0" smtClean="0">
                <a:latin typeface="Segoe Print" panose="02000600000000000000" pitchFamily="2" charset="0"/>
              </a:rPr>
              <a:t> is walking to school.</a:t>
            </a:r>
            <a:endParaRPr lang="en-GB" sz="2800" dirty="0">
              <a:latin typeface="Segoe Print" panose="020006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83805" y="3966843"/>
            <a:ext cx="789709" cy="748145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7457" y="3459892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pronoun</a:t>
            </a:r>
            <a:endParaRPr lang="en-GB" sz="2800" b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854">
        <p:checker/>
      </p:transition>
    </mc:Choice>
    <mc:Fallback xmlns="">
      <p:transition spd="slow" advTm="785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095" y="206237"/>
            <a:ext cx="10661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Segoe Print" panose="02000600000000000000" pitchFamily="2" charset="0"/>
              </a:rPr>
              <a:t>Can you change the noun in each sentence to a pronoun?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252064" y="2901325"/>
            <a:ext cx="4703532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Tom</a:t>
            </a:r>
            <a:r>
              <a:rPr lang="en-GB" sz="2800" dirty="0" smtClean="0">
                <a:latin typeface="Segoe Print" panose="02000600000000000000" pitchFamily="2" charset="0"/>
              </a:rPr>
              <a:t> is fishing.</a:t>
            </a:r>
          </a:p>
          <a:p>
            <a:endParaRPr lang="en-GB" sz="2800" dirty="0">
              <a:latin typeface="Segoe Print" panose="02000600000000000000" pitchFamily="2" charset="0"/>
            </a:endParaRPr>
          </a:p>
          <a:p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GB" sz="2800" dirty="0" smtClean="0">
                <a:latin typeface="Segoe Print" panose="02000600000000000000" pitchFamily="2" charset="0"/>
              </a:rPr>
              <a:t>The </a:t>
            </a:r>
            <a:r>
              <a:rPr lang="en-GB" sz="2800" b="1" dirty="0" smtClean="0">
                <a:latin typeface="Segoe Print" panose="02000600000000000000" pitchFamily="2" charset="0"/>
              </a:rPr>
              <a:t>children</a:t>
            </a:r>
            <a:r>
              <a:rPr lang="en-GB" sz="2800" dirty="0" smtClean="0">
                <a:latin typeface="Segoe Print" panose="02000600000000000000" pitchFamily="2" charset="0"/>
              </a:rPr>
              <a:t> are playing.</a:t>
            </a:r>
          </a:p>
          <a:p>
            <a:endParaRPr lang="en-GB" sz="2800" dirty="0">
              <a:latin typeface="Segoe Print" panose="02000600000000000000" pitchFamily="2" charset="0"/>
            </a:endParaRPr>
          </a:p>
          <a:p>
            <a:endParaRPr lang="en-GB" sz="2800" dirty="0">
              <a:latin typeface="Segoe Print" panose="02000600000000000000" pitchFamily="2" charset="0"/>
            </a:endParaRPr>
          </a:p>
          <a:p>
            <a:r>
              <a:rPr lang="en-GB" sz="2800" dirty="0" smtClean="0">
                <a:latin typeface="Segoe Print" panose="02000600000000000000" pitchFamily="2" charset="0"/>
              </a:rPr>
              <a:t>He has broken his </a:t>
            </a:r>
            <a:r>
              <a:rPr lang="en-GB" sz="2800" b="1" dirty="0" smtClean="0">
                <a:latin typeface="Segoe Print" panose="02000600000000000000" pitchFamily="2" charset="0"/>
              </a:rPr>
              <a:t>pencil</a:t>
            </a:r>
            <a:r>
              <a:rPr lang="en-GB" sz="2800" dirty="0" smtClean="0">
                <a:latin typeface="Segoe Print" panose="02000600000000000000" pitchFamily="2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94765" y="2714700"/>
            <a:ext cx="1039089" cy="262970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16248" y="3790711"/>
            <a:ext cx="1634835" cy="417554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5298" y="5278582"/>
            <a:ext cx="1399760" cy="320572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15623" y="2306534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Print" panose="02000600000000000000" pitchFamily="2" charset="0"/>
              </a:rPr>
              <a:t>noun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615623" y="3422363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Print" panose="02000600000000000000" pitchFamily="2" charset="0"/>
              </a:rPr>
              <a:t>noun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4556156" y="4915648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Segoe Print" panose="02000600000000000000" pitchFamily="2" charset="0"/>
              </a:rPr>
              <a:t>noun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46420" y="764251"/>
            <a:ext cx="11410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Segoe Print" panose="02000600000000000000" pitchFamily="2" charset="0"/>
              </a:rPr>
              <a:t>Which personal pronoun do you think should be used?</a:t>
            </a: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GB" sz="2400" dirty="0">
                <a:solidFill>
                  <a:srgbClr val="0070C0"/>
                </a:solidFill>
                <a:latin typeface="Segoe Print" panose="02000600000000000000" pitchFamily="2" charset="0"/>
              </a:rPr>
              <a:t>, you, he, she, it, we, they, me, him, her, 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Segoe Print" panose="02000600000000000000" pitchFamily="2" charset="0"/>
              </a:rPr>
              <a:t>us, them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9333">
        <p:checker/>
      </p:transition>
    </mc:Choice>
    <mc:Fallback xmlns="">
      <p:transition spd="slow" advTm="3933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2064" y="2901325"/>
            <a:ext cx="3414717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He</a:t>
            </a:r>
            <a:r>
              <a:rPr lang="en-GB" sz="2800" dirty="0" smtClean="0">
                <a:latin typeface="Segoe Print" panose="02000600000000000000" pitchFamily="2" charset="0"/>
              </a:rPr>
              <a:t> is fishing.</a:t>
            </a:r>
          </a:p>
          <a:p>
            <a:endParaRPr lang="en-GB" sz="2800" dirty="0">
              <a:latin typeface="Segoe Print" panose="02000600000000000000" pitchFamily="2" charset="0"/>
            </a:endParaRPr>
          </a:p>
          <a:p>
            <a:endParaRPr lang="en-GB" sz="2800" dirty="0" smtClean="0">
              <a:latin typeface="Segoe Print" panose="02000600000000000000" pitchFamily="2" charset="0"/>
            </a:endParaRPr>
          </a:p>
          <a:p>
            <a:r>
              <a:rPr lang="en-GB" sz="2800" b="1" dirty="0" smtClean="0">
                <a:latin typeface="Segoe Print" panose="02000600000000000000" pitchFamily="2" charset="0"/>
              </a:rPr>
              <a:t>They</a:t>
            </a:r>
            <a:r>
              <a:rPr lang="en-GB" sz="2800" dirty="0" smtClean="0">
                <a:latin typeface="Segoe Print" panose="02000600000000000000" pitchFamily="2" charset="0"/>
              </a:rPr>
              <a:t> are playing.</a:t>
            </a:r>
          </a:p>
          <a:p>
            <a:endParaRPr lang="en-GB" sz="2800" dirty="0">
              <a:latin typeface="Segoe Print" panose="02000600000000000000" pitchFamily="2" charset="0"/>
            </a:endParaRPr>
          </a:p>
          <a:p>
            <a:endParaRPr lang="en-GB" sz="2800" dirty="0">
              <a:latin typeface="Segoe Print" panose="02000600000000000000" pitchFamily="2" charset="0"/>
            </a:endParaRPr>
          </a:p>
          <a:p>
            <a:r>
              <a:rPr lang="en-GB" sz="2800" dirty="0" smtClean="0">
                <a:latin typeface="Segoe Print" panose="02000600000000000000" pitchFamily="2" charset="0"/>
              </a:rPr>
              <a:t>He has broken </a:t>
            </a:r>
            <a:r>
              <a:rPr lang="en-GB" sz="2800" b="1" dirty="0" smtClean="0">
                <a:latin typeface="Segoe Print" panose="02000600000000000000" pitchFamily="2" charset="0"/>
              </a:rPr>
              <a:t>it</a:t>
            </a:r>
            <a:r>
              <a:rPr lang="en-GB" sz="2800" dirty="0" smtClean="0">
                <a:latin typeface="Segoe Print" panose="02000600000000000000" pitchFamily="2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71229" y="2769840"/>
            <a:ext cx="1039089" cy="262970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77347" y="3801035"/>
            <a:ext cx="1634835" cy="417554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66205" y="5189867"/>
            <a:ext cx="1399760" cy="320572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6534" y="2395639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pronoun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19604" y="342675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pronoun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571510" y="4826933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Segoe Print" panose="02000600000000000000" pitchFamily="2" charset="0"/>
              </a:rPr>
              <a:t>pronoun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429547" y="247593"/>
            <a:ext cx="1141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Segoe Print" panose="02000600000000000000" pitchFamily="2" charset="0"/>
              </a:rPr>
              <a:t>Did you get these correct?</a:t>
            </a:r>
            <a:endParaRPr lang="en-GB" sz="2400" dirty="0">
              <a:latin typeface="Segoe Print" panose="02000600000000000000" pitchFamily="2" charset="0"/>
            </a:endParaRP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en-GB" sz="2400" dirty="0">
                <a:solidFill>
                  <a:srgbClr val="0070C0"/>
                </a:solidFill>
                <a:latin typeface="Segoe Print" panose="02000600000000000000" pitchFamily="2" charset="0"/>
              </a:rPr>
              <a:t>, you, he, she, it, we, they, me, him, her, </a:t>
            </a:r>
            <a:r>
              <a:rPr lang="en-GB" sz="2400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us</a:t>
            </a:r>
            <a:r>
              <a:rPr lang="en-GB" sz="2400" dirty="0">
                <a:solidFill>
                  <a:srgbClr val="0070C0"/>
                </a:solidFill>
                <a:latin typeface="Segoe Print" panose="02000600000000000000" pitchFamily="2" charset="0"/>
              </a:rPr>
              <a:t>, them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829">
        <p:checker/>
      </p:transition>
    </mc:Choice>
    <mc:Fallback xmlns="">
      <p:transition spd="slow" advTm="2482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79103-E701-42EA-9FC0-8AF35025A899}"/>
              </a:ext>
            </a:extLst>
          </p:cNvPr>
          <p:cNvSpPr/>
          <p:nvPr/>
        </p:nvSpPr>
        <p:spPr>
          <a:xfrm>
            <a:off x="7772092" y="316900"/>
            <a:ext cx="43075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u="sng" cap="none" spc="0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Friday </a:t>
            </a:r>
            <a:r>
              <a:rPr lang="en-US" sz="3000" u="sng" cap="none" spc="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12</a:t>
            </a:r>
            <a:r>
              <a:rPr lang="en-US" sz="3000" u="sng" cap="none" spc="0" baseline="3000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th</a:t>
            </a:r>
            <a:r>
              <a:rPr lang="en-US" sz="3000" u="sng" cap="none" spc="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sz="3000" u="sng" cap="none" spc="0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February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0128A7-A555-4F94-9525-1DEB19AD3805}"/>
              </a:ext>
            </a:extLst>
          </p:cNvPr>
          <p:cNvSpPr/>
          <p:nvPr/>
        </p:nvSpPr>
        <p:spPr>
          <a:xfrm>
            <a:off x="1091735" y="1276038"/>
            <a:ext cx="101874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u="sng" cap="none" spc="0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L.O.</a:t>
            </a:r>
            <a:r>
              <a:rPr lang="en-GB" sz="3000" u="sng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 Use personal pronouns accurately in sentences.</a:t>
            </a:r>
          </a:p>
          <a:p>
            <a:pPr algn="ctr"/>
            <a:endParaRPr lang="en-US" sz="3000" u="sng" cap="none" spc="0" dirty="0">
              <a:ln w="0"/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600DE-407C-4031-ABD2-8F76BC723E7E}"/>
              </a:ext>
            </a:extLst>
          </p:cNvPr>
          <p:cNvSpPr txBox="1"/>
          <p:nvPr/>
        </p:nvSpPr>
        <p:spPr>
          <a:xfrm>
            <a:off x="412667" y="2291701"/>
            <a:ext cx="11255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Write </a:t>
            </a:r>
            <a:r>
              <a:rPr lang="en-US" sz="2800" dirty="0">
                <a:latin typeface="Segoe Print" panose="02000600000000000000" pitchFamily="2" charset="0"/>
              </a:rPr>
              <a:t>the date and learning objective on your paper.</a:t>
            </a:r>
          </a:p>
          <a:p>
            <a:pPr algn="ctr"/>
            <a:endParaRPr lang="en-US" sz="2800" dirty="0" smtClean="0">
              <a:latin typeface="Segoe Print" panose="02000600000000000000" pitchFamily="2" charset="0"/>
            </a:endParaRPr>
          </a:p>
          <a:p>
            <a:pPr algn="ctr"/>
            <a:endParaRPr lang="en-US" sz="2800" dirty="0">
              <a:latin typeface="Segoe Print" panose="02000600000000000000" pitchFamily="2" charset="0"/>
            </a:endParaRPr>
          </a:p>
          <a:p>
            <a:pPr algn="ctr"/>
            <a:r>
              <a:rPr lang="en-US" sz="2800" dirty="0" smtClean="0">
                <a:latin typeface="Segoe Print" panose="02000600000000000000" pitchFamily="2" charset="0"/>
              </a:rPr>
              <a:t>Look at the next 2 slides and choose the work that you think is the correct level for you.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838">
        <p:checker/>
      </p:transition>
    </mc:Choice>
    <mc:Fallback xmlns="">
      <p:transition spd="slow" advTm="1083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E79B5-A4F0-4E6B-8622-0EC20C4581C1}"/>
              </a:ext>
            </a:extLst>
          </p:cNvPr>
          <p:cNvSpPr txBox="1"/>
          <p:nvPr/>
        </p:nvSpPr>
        <p:spPr>
          <a:xfrm>
            <a:off x="344385" y="364966"/>
            <a:ext cx="11210306" cy="84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Friday </a:t>
            </a:r>
            <a:r>
              <a:rPr lang="en-GB" sz="2000" u="sng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GB" sz="2000" u="sng" baseline="30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u="sng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u="sng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endParaRPr lang="en-GB" sz="20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L.O. </a:t>
            </a:r>
            <a:r>
              <a:rPr lang="en-GB" sz="2000" u="sng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 personal pronouns accurately in sentences.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A4412-A824-4AF2-818C-CC95DE40E969}"/>
              </a:ext>
            </a:extLst>
          </p:cNvPr>
          <p:cNvSpPr txBox="1"/>
          <p:nvPr/>
        </p:nvSpPr>
        <p:spPr>
          <a:xfrm>
            <a:off x="178131" y="1707437"/>
            <a:ext cx="11764488" cy="543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Choose the correct pronoun to replace the red word in the sentence.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the sentence using the pronoun.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played with the kite and the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kite</a:t>
            </a: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got stuck in the tree.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en-GB" sz="2000" dirty="0" smtClean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told the boys that </a:t>
            </a:r>
            <a:r>
              <a:rPr lang="en-GB" sz="2000" b="1" dirty="0" smtClean="0">
                <a:solidFill>
                  <a:srgbClr val="FF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boys </a:t>
            </a:r>
            <a:r>
              <a:rPr lang="en-GB" sz="2000" dirty="0" smtClean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could play with the ball.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goalkeeper said that the ball whizzed by the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goalkeeper.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Sarah wanted to go out so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Sarah </a:t>
            </a: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put her coat on.</a:t>
            </a:r>
          </a:p>
          <a:p>
            <a:pPr marL="4572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en-GB" sz="2000" dirty="0" smtClean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Ali rode his bike and </a:t>
            </a:r>
            <a:r>
              <a:rPr lang="en-GB" sz="2000" b="1" dirty="0" smtClean="0">
                <a:solidFill>
                  <a:srgbClr val="FF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  <a:r>
              <a:rPr lang="en-GB" sz="2000" dirty="0" smtClean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 a puncture.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600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b="1" u="sng" dirty="0" smtClean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4 sentences using these pronouns.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0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            </a:t>
            </a:r>
            <a:r>
              <a:rPr lang="en-GB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him             they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20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ACD19-168B-428A-A305-0F2EDF82649E}"/>
              </a:ext>
            </a:extLst>
          </p:cNvPr>
          <p:cNvSpPr txBox="1"/>
          <p:nvPr/>
        </p:nvSpPr>
        <p:spPr>
          <a:xfrm>
            <a:off x="427512" y="248567"/>
            <a:ext cx="1615044" cy="4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GB" sz="20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GB" sz="20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174" y="1329986"/>
            <a:ext cx="10598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, you, he, she, it, we, they, me, him, her,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us</a:t>
            </a:r>
            <a:r>
              <a:rPr lang="en-GB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, them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4311">
        <p:checker/>
      </p:transition>
    </mc:Choice>
    <mc:Fallback xmlns="">
      <p:transition spd="slow" advTm="4431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E79B5-A4F0-4E6B-8622-0EC20C4581C1}"/>
              </a:ext>
            </a:extLst>
          </p:cNvPr>
          <p:cNvSpPr txBox="1"/>
          <p:nvPr/>
        </p:nvSpPr>
        <p:spPr>
          <a:xfrm>
            <a:off x="344385" y="364966"/>
            <a:ext cx="11210306" cy="84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Friday </a:t>
            </a:r>
            <a:r>
              <a:rPr lang="en-GB" sz="2000" u="sng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GB" sz="2000" u="sng" baseline="30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u="sng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u="sng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endParaRPr lang="en-GB" sz="20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u="sng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L.O. </a:t>
            </a:r>
            <a:r>
              <a:rPr lang="en-GB" sz="2000" u="sng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 personal pronouns accurately in sentences.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A4412-A824-4AF2-818C-CC95DE40E969}"/>
              </a:ext>
            </a:extLst>
          </p:cNvPr>
          <p:cNvSpPr txBox="1"/>
          <p:nvPr/>
        </p:nvSpPr>
        <p:spPr>
          <a:xfrm>
            <a:off x="344385" y="1288856"/>
            <a:ext cx="11764488" cy="78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000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Choose the correct pronoun to complete each sentence.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600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ACD19-168B-428A-A305-0F2EDF82649E}"/>
              </a:ext>
            </a:extLst>
          </p:cNvPr>
          <p:cNvSpPr txBox="1"/>
          <p:nvPr/>
        </p:nvSpPr>
        <p:spPr>
          <a:xfrm>
            <a:off x="427512" y="248567"/>
            <a:ext cx="1615044" cy="41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0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GB" sz="2000" b="1" dirty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2000" b="1" dirty="0"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9924"/>
            <a:ext cx="10598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, you, he, she, it, we, they, me, him, her, </a:t>
            </a:r>
            <a:r>
              <a:rPr lang="en-GB" sz="2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us</a:t>
            </a:r>
            <a:r>
              <a:rPr lang="en-GB" sz="2000" b="1" dirty="0">
                <a:solidFill>
                  <a:srgbClr val="FF0000"/>
                </a:solidFill>
                <a:latin typeface="Segoe Print" panose="02000600000000000000" pitchFamily="2" charset="0"/>
              </a:rPr>
              <a:t>, them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912" t="15246" r="21996" b="18388"/>
          <a:stretch/>
        </p:blipFill>
        <p:spPr>
          <a:xfrm>
            <a:off x="2167247" y="2080034"/>
            <a:ext cx="6727371" cy="3730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512" y="5839177"/>
            <a:ext cx="10746179" cy="78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b="1" u="sng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dirty="0" smtClean="0"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5 of your own sentences, using any of the pronouns above. </a:t>
            </a:r>
            <a:endParaRPr lang="en-GB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266">
        <p:checker/>
      </p:transition>
    </mc:Choice>
    <mc:Fallback xmlns="">
      <p:transition spd="slow" advTm="30266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B7B3469B-6F68-4448-AA04-7D49261756ED}"/>
              </a:ext>
            </a:extLst>
          </p:cNvPr>
          <p:cNvSpPr txBox="1"/>
          <p:nvPr/>
        </p:nvSpPr>
        <p:spPr>
          <a:xfrm>
            <a:off x="3274996" y="465667"/>
            <a:ext cx="69767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sng" strike="noStrike" kern="1200" cap="none" spc="0" baseline="0">
                <a:solidFill>
                  <a:srgbClr val="000000"/>
                </a:solidFill>
                <a:uFillTx/>
                <a:latin typeface="Segoe Print" pitchFamily="2"/>
              </a:rPr>
              <a:t>Remote Learning Tracking</a:t>
            </a:r>
            <a:endParaRPr lang="en-GB" sz="3200" b="0" i="0" u="sng" strike="noStrike" kern="1200" cap="none" spc="0" baseline="0">
              <a:solidFill>
                <a:srgbClr val="000000"/>
              </a:solidFill>
              <a:uFillTx/>
              <a:latin typeface="Segoe Print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151234-EF8A-4DAE-AD4A-96FA2A9A5417}"/>
              </a:ext>
            </a:extLst>
          </p:cNvPr>
          <p:cNvSpPr/>
          <p:nvPr/>
        </p:nvSpPr>
        <p:spPr>
          <a:xfrm>
            <a:off x="870152" y="2828833"/>
            <a:ext cx="10368116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6F43152-425C-4BD9-9969-3F3D1C3E5BA8}"/>
              </a:ext>
            </a:extLst>
          </p:cNvPr>
          <p:cNvSpPr txBox="1"/>
          <p:nvPr/>
        </p:nvSpPr>
        <p:spPr>
          <a:xfrm>
            <a:off x="870152" y="1532470"/>
            <a:ext cx="69767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Segoe Print" pitchFamily="2"/>
              </a:rPr>
              <a:t>Please click on the link below.</a:t>
            </a: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Segoe Print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28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501">
        <p:checker/>
      </p:transition>
    </mc:Choice>
    <mc:Fallback xmlns="">
      <p:transition spd="slow" advTm="8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427" y="620770"/>
            <a:ext cx="115014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This week we are going </a:t>
            </a:r>
            <a:r>
              <a:rPr lang="en-US" sz="2800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to look how we use personal </a:t>
            </a:r>
            <a:r>
              <a:rPr lang="en-US" sz="2800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pronouns </a:t>
            </a:r>
            <a:r>
              <a:rPr lang="en-US" sz="2800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which can be used in place of nouns (names).</a:t>
            </a:r>
            <a:endParaRPr lang="en-GB" sz="2800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DD0D7-AE2A-4354-8264-F8A4DC4530F4}"/>
              </a:ext>
            </a:extLst>
          </p:cNvPr>
          <p:cNvSpPr/>
          <p:nvPr/>
        </p:nvSpPr>
        <p:spPr>
          <a:xfrm>
            <a:off x="428408" y="2249123"/>
            <a:ext cx="115014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u="sng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Challenge </a:t>
            </a:r>
            <a:r>
              <a:rPr lang="en-US" sz="3200" u="sng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2</a:t>
            </a:r>
          </a:p>
          <a:p>
            <a:endParaRPr lang="en-US" sz="3200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egoe Print" panose="02000600000000000000" pitchFamily="2" charset="0"/>
            </a:endParaRPr>
          </a:p>
          <a:p>
            <a:r>
              <a:rPr lang="en-US" sz="3200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egoe Print" panose="02000600000000000000" pitchFamily="2" charset="0"/>
              </a:rPr>
              <a:t>Revising what a personal pronoun is. </a:t>
            </a:r>
            <a:endParaRPr lang="en-US" sz="4400" dirty="0">
              <a:latin typeface="Freestyle Script" panose="030804020302050B04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375">
        <p:checker/>
      </p:transition>
    </mc:Choice>
    <mc:Fallback xmlns="">
      <p:transition spd="slow" advTm="1337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2092" y="316900"/>
            <a:ext cx="43075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u="sng" cap="none" spc="0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Friday </a:t>
            </a:r>
            <a:r>
              <a:rPr lang="en-US" sz="3000" u="sng" cap="none" spc="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12</a:t>
            </a:r>
            <a:r>
              <a:rPr lang="en-US" sz="3000" u="sng" cap="none" spc="0" baseline="3000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th</a:t>
            </a:r>
            <a:r>
              <a:rPr lang="en-US" sz="3000" u="sng" cap="none" spc="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sz="3000" u="sng" cap="none" spc="0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February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1" y="1276038"/>
            <a:ext cx="1166552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u="sng" cap="none" spc="0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L.O.</a:t>
            </a:r>
            <a:r>
              <a:rPr lang="en-GB" sz="3000" u="sng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000" u="sng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Use personal pronouns accurately in sentences.</a:t>
            </a:r>
            <a:endParaRPr lang="en-US" sz="3000" u="sng" cap="none" spc="0" dirty="0">
              <a:ln w="0"/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6067" y="2567687"/>
            <a:ext cx="920087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000" u="sng" cap="none" spc="0" dirty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Success Criteria</a:t>
            </a:r>
          </a:p>
          <a:p>
            <a:endParaRPr lang="en-GB" sz="3000" u="sng" dirty="0">
              <a:ln w="0"/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GB" sz="240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Recognise nouns .</a:t>
            </a:r>
          </a:p>
          <a:p>
            <a:r>
              <a:rPr lang="en-GB" sz="240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Identify pronouns.</a:t>
            </a:r>
          </a:p>
          <a:p>
            <a:r>
              <a:rPr lang="en-GB" sz="2400" cap="none" spc="0" dirty="0" smtClean="0">
                <a:ln w="0"/>
                <a:solidFill>
                  <a:srgbClr val="002060"/>
                </a:solidFill>
                <a:latin typeface="Segoe Print" panose="02000600000000000000" pitchFamily="2" charset="0"/>
              </a:rPr>
              <a:t>Use pronouns in the place of nouns.</a:t>
            </a:r>
            <a:endParaRPr lang="en-US" sz="2400" cap="none" spc="0" dirty="0">
              <a:ln w="0"/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341">
        <p:checker/>
      </p:transition>
    </mc:Choice>
    <mc:Fallback xmlns="">
      <p:transition spd="slow" advTm="1534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803563" y="2394305"/>
            <a:ext cx="107234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atin typeface="Segoe Print" panose="02000600000000000000" pitchFamily="2" charset="0"/>
              </a:rPr>
              <a:t>What is a noun?</a:t>
            </a:r>
          </a:p>
          <a:p>
            <a:pPr algn="ctr"/>
            <a:endParaRPr lang="en-US" sz="3200" dirty="0">
              <a:latin typeface="Segoe Print" panose="02000600000000000000" pitchFamily="2" charset="0"/>
            </a:endParaRPr>
          </a:p>
          <a:p>
            <a:pPr algn="ctr"/>
            <a:endParaRPr lang="en-US" sz="3200" dirty="0">
              <a:latin typeface="Segoe Print" panose="020006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840">
        <p:checker/>
      </p:transition>
    </mc:Choice>
    <mc:Fallback xmlns="">
      <p:transition spd="slow" advTm="284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734291" y="496233"/>
            <a:ext cx="107234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A </a:t>
            </a:r>
            <a:r>
              <a:rPr lang="en-GB" sz="3200" dirty="0">
                <a:latin typeface="Segoe Print" panose="02000600000000000000" pitchFamily="2" charset="0"/>
              </a:rPr>
              <a:t>noun is a naming word. It can name a person, place or thing</a:t>
            </a:r>
            <a:r>
              <a:rPr lang="en-GB" sz="3200" dirty="0" smtClean="0">
                <a:latin typeface="Segoe Print" panose="02000600000000000000" pitchFamily="2" charset="0"/>
              </a:rPr>
              <a:t>.</a:t>
            </a:r>
            <a:endParaRPr lang="en-GB" sz="3200" dirty="0"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309" t="11016" r="8490" b="7784"/>
          <a:stretch/>
        </p:blipFill>
        <p:spPr>
          <a:xfrm>
            <a:off x="401782" y="1717963"/>
            <a:ext cx="4599710" cy="344978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822">
        <p:checker/>
      </p:transition>
    </mc:Choice>
    <mc:Fallback xmlns="">
      <p:transition spd="slow" advTm="6822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734291" y="496233"/>
            <a:ext cx="107234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A </a:t>
            </a:r>
            <a:r>
              <a:rPr lang="en-GB" sz="3200" dirty="0">
                <a:latin typeface="Segoe Print" panose="02000600000000000000" pitchFamily="2" charset="0"/>
              </a:rPr>
              <a:t>noun is a naming word. It can name a person, place or thing</a:t>
            </a:r>
            <a:r>
              <a:rPr lang="en-GB" sz="3200" dirty="0" smtClean="0">
                <a:latin typeface="Segoe Print" panose="02000600000000000000" pitchFamily="2" charset="0"/>
              </a:rPr>
              <a:t>.</a:t>
            </a:r>
            <a:endParaRPr lang="en-GB" sz="3200" dirty="0"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09" t="11016" r="8490" b="7784"/>
          <a:stretch/>
        </p:blipFill>
        <p:spPr>
          <a:xfrm>
            <a:off x="401782" y="1717963"/>
            <a:ext cx="3860802" cy="2895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879" t="8080" r="6376" b="8296"/>
          <a:stretch/>
        </p:blipFill>
        <p:spPr>
          <a:xfrm>
            <a:off x="4142508" y="3338944"/>
            <a:ext cx="4530437" cy="33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435">
        <p:checker/>
      </p:transition>
    </mc:Choice>
    <mc:Fallback xmlns="">
      <p:transition spd="slow" advTm="2443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79" t="8080" r="6376" b="8296"/>
          <a:stretch/>
        </p:blipFill>
        <p:spPr>
          <a:xfrm>
            <a:off x="3449779" y="3380508"/>
            <a:ext cx="4530437" cy="3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682808" y="232996"/>
            <a:ext cx="107234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Segoe Print" panose="02000600000000000000" pitchFamily="2" charset="0"/>
              </a:rPr>
              <a:t>A </a:t>
            </a:r>
            <a:r>
              <a:rPr lang="en-GB" sz="3200" dirty="0">
                <a:latin typeface="Segoe Print" panose="02000600000000000000" pitchFamily="2" charset="0"/>
              </a:rPr>
              <a:t>noun is a naming word. It can name a person, place or thing</a:t>
            </a:r>
            <a:r>
              <a:rPr lang="en-GB" sz="3200" dirty="0" smtClean="0">
                <a:latin typeface="Segoe Print" panose="02000600000000000000" pitchFamily="2" charset="0"/>
              </a:rPr>
              <a:t>.</a:t>
            </a:r>
            <a:endParaRPr lang="en-GB" sz="3200" dirty="0"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309" t="11016" r="8490" b="7784"/>
          <a:stretch/>
        </p:blipFill>
        <p:spPr>
          <a:xfrm>
            <a:off x="393827" y="876779"/>
            <a:ext cx="3860802" cy="2895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188" t="9371" r="5461" b="8620"/>
          <a:stretch/>
        </p:blipFill>
        <p:spPr>
          <a:xfrm>
            <a:off x="7660195" y="876779"/>
            <a:ext cx="4263951" cy="30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435">
        <p:checker/>
      </p:transition>
    </mc:Choice>
    <mc:Fallback xmlns="">
      <p:transition spd="slow" advTm="2443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803563" y="2394305"/>
            <a:ext cx="107234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latin typeface="Segoe Print" panose="02000600000000000000" pitchFamily="2" charset="0"/>
              </a:rPr>
              <a:t>What is a pronoun?</a:t>
            </a:r>
          </a:p>
          <a:p>
            <a:pPr algn="ctr"/>
            <a:endParaRPr lang="en-US" sz="3200" dirty="0">
              <a:latin typeface="Segoe Print" panose="02000600000000000000" pitchFamily="2" charset="0"/>
            </a:endParaRPr>
          </a:p>
          <a:p>
            <a:pPr algn="ctr"/>
            <a:endParaRPr lang="en-US" sz="3200" dirty="0">
              <a:latin typeface="Segoe Print" panose="020006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328">
        <p:checker/>
      </p:transition>
    </mc:Choice>
    <mc:Fallback xmlns="">
      <p:transition spd="slow" advTm="432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559-7B88-46AB-94B5-06B3404CB868}"/>
              </a:ext>
            </a:extLst>
          </p:cNvPr>
          <p:cNvSpPr txBox="1"/>
          <p:nvPr/>
        </p:nvSpPr>
        <p:spPr>
          <a:xfrm>
            <a:off x="595746" y="1244378"/>
            <a:ext cx="1072341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u="sng" dirty="0">
                <a:latin typeface="Segoe Print" panose="02000600000000000000" pitchFamily="2" charset="0"/>
              </a:rPr>
              <a:t>Personal P</a:t>
            </a:r>
            <a:r>
              <a:rPr lang="en-GB" sz="3200" u="sng" dirty="0" smtClean="0">
                <a:latin typeface="Segoe Print" panose="02000600000000000000" pitchFamily="2" charset="0"/>
              </a:rPr>
              <a:t>ronouns</a:t>
            </a:r>
            <a:endParaRPr lang="en-GB" sz="3200" u="sng" dirty="0">
              <a:latin typeface="Segoe Print" panose="02000600000000000000" pitchFamily="2" charset="0"/>
            </a:endParaRPr>
          </a:p>
          <a:p>
            <a:pPr algn="ctr"/>
            <a:endParaRPr lang="en-GB" sz="2400" dirty="0" smtClean="0">
              <a:latin typeface="Segoe Print" panose="02000600000000000000" pitchFamily="2" charset="0"/>
            </a:endParaRPr>
          </a:p>
          <a:p>
            <a:pPr algn="ctr"/>
            <a:endParaRPr lang="en-GB" sz="2400" dirty="0" smtClean="0">
              <a:latin typeface="Segoe Print" panose="02000600000000000000" pitchFamily="2" charset="0"/>
            </a:endParaRP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  <a:p>
            <a:pPr algn="ctr"/>
            <a:r>
              <a:rPr lang="en-GB" sz="3600" dirty="0" smtClean="0">
                <a:latin typeface="Segoe Print" panose="02000600000000000000" pitchFamily="2" charset="0"/>
              </a:rPr>
              <a:t>Personal pronouns refer to people or objects. They can replace the noun in a sentence.</a:t>
            </a:r>
          </a:p>
          <a:p>
            <a:pPr algn="ctr"/>
            <a:endParaRPr lang="en-GB" sz="2400" dirty="0">
              <a:latin typeface="Segoe Print" panose="020006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348">
        <p:checker/>
      </p:transition>
    </mc:Choice>
    <mc:Fallback xmlns="">
      <p:transition spd="slow" advTm="834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6B16C-A07B-4F4D-8B10-5FE0D409E408}"/>
</file>

<file path=customXml/itemProps2.xml><?xml version="1.0" encoding="utf-8"?>
<ds:datastoreItem xmlns:ds="http://schemas.openxmlformats.org/officeDocument/2006/customXml" ds:itemID="{DF557CB9-D2EE-4CC9-A142-43D2C6F8EF53}"/>
</file>

<file path=customXml/itemProps3.xml><?xml version="1.0" encoding="utf-8"?>
<ds:datastoreItem xmlns:ds="http://schemas.openxmlformats.org/officeDocument/2006/customXml" ds:itemID="{A4C2C3E3-EE55-4AA9-915C-82C7788CE1DD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745</TotalTime>
  <Words>625</Words>
  <Application>Microsoft Office PowerPoint</Application>
  <PresentationFormat>Widescreen</PresentationFormat>
  <Paragraphs>107</Paragraphs>
  <Slides>19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Century Gothic</vt:lpstr>
      <vt:lpstr>Comic Sans MS</vt:lpstr>
      <vt:lpstr>Freestyle Script</vt:lpstr>
      <vt:lpstr>Segoe Print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Sharon</dc:creator>
  <cp:lastModifiedBy>Paula Candish</cp:lastModifiedBy>
  <cp:revision>84</cp:revision>
  <dcterms:created xsi:type="dcterms:W3CDTF">2021-01-05T15:11:33Z</dcterms:created>
  <dcterms:modified xsi:type="dcterms:W3CDTF">2021-02-11T08:59:07Z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