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1" r:id="rId2"/>
    <p:sldId id="256" r:id="rId3"/>
    <p:sldId id="257" r:id="rId4"/>
    <p:sldId id="263" r:id="rId5"/>
    <p:sldId id="259" r:id="rId6"/>
    <p:sldId id="260" r:id="rId7"/>
    <p:sldId id="258" r:id="rId8"/>
    <p:sldId id="261" r:id="rId9"/>
    <p:sldId id="262" r:id="rId10"/>
    <p:sldId id="264" r:id="rId11"/>
    <p:sldId id="265" r:id="rId12"/>
    <p:sldId id="268" r:id="rId13"/>
    <p:sldId id="267" r:id="rId14"/>
    <p:sldId id="269" r:id="rId15"/>
    <p:sldId id="270" r:id="rId16"/>
    <p:sldId id="271" r:id="rId17"/>
    <p:sldId id="32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p:cNvSpPr txBox="1">
            <a:spLocks noGrp="1"/>
          </p:cNvSpPr>
          <p:nvPr>
            <p:ph type="dt" sz="half" idx="7"/>
          </p:nvPr>
        </p:nvSpPr>
        <p:spPr/>
        <p:txBody>
          <a:bodyPr/>
          <a:lstStyle>
            <a:lvl1pPr>
              <a:defRPr/>
            </a:lvl1pPr>
          </a:lstStyle>
          <a:p>
            <a:pPr lvl="0"/>
            <a:fld id="{3ABE857D-DC4A-4EA4-BCE7-3F50602D213A}" type="datetime1">
              <a:rPr lang="en-GB"/>
              <a:pPr lvl="0"/>
              <a:t>05/02/2021</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B27730DA-5C79-48ED-A4DD-DEEB075CB47F}" type="slidenum">
              <a:t>‹#›</a:t>
            </a:fld>
            <a:endParaRPr lang="en-GB"/>
          </a:p>
        </p:txBody>
      </p:sp>
    </p:spTree>
    <p:extLst>
      <p:ext uri="{BB962C8B-B14F-4D97-AF65-F5344CB8AC3E}">
        <p14:creationId xmlns:p14="http://schemas.microsoft.com/office/powerpoint/2010/main" val="4406966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fld id="{FBF0A60A-D466-4BD0-92D3-0C08840E883A}" type="datetime1">
              <a:rPr lang="en-GB"/>
              <a:pPr lvl="0"/>
              <a:t>05/02/2021</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1A96BF67-1470-4291-ADCA-EC4287A4F999}" type="slidenum">
              <a:t>‹#›</a:t>
            </a:fld>
            <a:endParaRPr lang="en-GB"/>
          </a:p>
        </p:txBody>
      </p:sp>
    </p:spTree>
    <p:extLst>
      <p:ext uri="{BB962C8B-B14F-4D97-AF65-F5344CB8AC3E}">
        <p14:creationId xmlns:p14="http://schemas.microsoft.com/office/powerpoint/2010/main" val="3481060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fld id="{9482DB3B-3D41-4768-B70A-10C76DA81B91}" type="datetime1">
              <a:rPr lang="en-GB"/>
              <a:pPr lvl="0"/>
              <a:t>05/02/2021</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7F17C9AC-B63A-41A4-982B-433032CD2135}" type="slidenum">
              <a:t>‹#›</a:t>
            </a:fld>
            <a:endParaRPr lang="en-GB"/>
          </a:p>
        </p:txBody>
      </p:sp>
    </p:spTree>
    <p:extLst>
      <p:ext uri="{BB962C8B-B14F-4D97-AF65-F5344CB8AC3E}">
        <p14:creationId xmlns:p14="http://schemas.microsoft.com/office/powerpoint/2010/main" val="39760355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fld id="{93C1341E-A4C5-4C96-B7D8-5D913DB18A08}" type="datetime1">
              <a:rPr lang="en-GB"/>
              <a:pPr lvl="0"/>
              <a:t>05/02/2021</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E28579A1-D8C3-43C6-84EB-504E12A8400B}" type="slidenum">
              <a:t>‹#›</a:t>
            </a:fld>
            <a:endParaRPr lang="en-GB"/>
          </a:p>
        </p:txBody>
      </p:sp>
    </p:spTree>
    <p:extLst>
      <p:ext uri="{BB962C8B-B14F-4D97-AF65-F5344CB8AC3E}">
        <p14:creationId xmlns:p14="http://schemas.microsoft.com/office/powerpoint/2010/main" val="23019833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fld id="{86A2B78E-FEB8-440F-A575-83D60E407D28}" type="datetime1">
              <a:rPr lang="en-GB"/>
              <a:pPr lvl="0"/>
              <a:t>05/02/2021</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E4D2EDA7-D676-45FD-80B3-259B37C10E88}" type="slidenum">
              <a:t>‹#›</a:t>
            </a:fld>
            <a:endParaRPr lang="en-GB"/>
          </a:p>
        </p:txBody>
      </p:sp>
    </p:spTree>
    <p:extLst>
      <p:ext uri="{BB962C8B-B14F-4D97-AF65-F5344CB8AC3E}">
        <p14:creationId xmlns:p14="http://schemas.microsoft.com/office/powerpoint/2010/main" val="10713531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txBox="1">
            <a:spLocks noGrp="1"/>
          </p:cNvSpPr>
          <p:nvPr>
            <p:ph type="dt" sz="half" idx="7"/>
          </p:nvPr>
        </p:nvSpPr>
        <p:spPr/>
        <p:txBody>
          <a:bodyPr/>
          <a:lstStyle>
            <a:lvl1pPr>
              <a:defRPr/>
            </a:lvl1pPr>
          </a:lstStyle>
          <a:p>
            <a:pPr lvl="0"/>
            <a:fld id="{9D8C571C-0E02-438D-A144-F953B071AF6D}" type="datetime1">
              <a:rPr lang="en-GB"/>
              <a:pPr lvl="0"/>
              <a:t>05/02/2021</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1E5518C0-7488-4C5D-BAAC-11D06CA88781}" type="slidenum">
              <a:t>‹#›</a:t>
            </a:fld>
            <a:endParaRPr lang="en-GB"/>
          </a:p>
        </p:txBody>
      </p:sp>
    </p:spTree>
    <p:extLst>
      <p:ext uri="{BB962C8B-B14F-4D97-AF65-F5344CB8AC3E}">
        <p14:creationId xmlns:p14="http://schemas.microsoft.com/office/powerpoint/2010/main" val="15817509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txBox="1">
            <a:spLocks noGrp="1"/>
          </p:cNvSpPr>
          <p:nvPr>
            <p:ph type="dt" sz="half" idx="7"/>
          </p:nvPr>
        </p:nvSpPr>
        <p:spPr/>
        <p:txBody>
          <a:bodyPr/>
          <a:lstStyle>
            <a:lvl1pPr>
              <a:defRPr/>
            </a:lvl1pPr>
          </a:lstStyle>
          <a:p>
            <a:pPr lvl="0"/>
            <a:fld id="{7D379EC2-FD16-4D4B-A8D7-D327B0405E89}" type="datetime1">
              <a:rPr lang="en-GB"/>
              <a:pPr lvl="0"/>
              <a:t>05/02/2021</a:t>
            </a:fld>
            <a:endParaRPr lang="en-GB"/>
          </a:p>
        </p:txBody>
      </p:sp>
      <p:sp>
        <p:nvSpPr>
          <p:cNvPr id="8" name="Footer Placeholder 7"/>
          <p:cNvSpPr txBox="1">
            <a:spLocks noGrp="1"/>
          </p:cNvSpPr>
          <p:nvPr>
            <p:ph type="ftr" sz="quarter" idx="9"/>
          </p:nvPr>
        </p:nvSpPr>
        <p:spPr/>
        <p:txBody>
          <a:bodyPr/>
          <a:lstStyle>
            <a:lvl1pPr>
              <a:defRPr/>
            </a:lvl1pPr>
          </a:lstStyle>
          <a:p>
            <a:pPr lvl="0"/>
            <a:endParaRPr lang="en-GB"/>
          </a:p>
        </p:txBody>
      </p:sp>
      <p:sp>
        <p:nvSpPr>
          <p:cNvPr id="9" name="Slide Number Placeholder 8"/>
          <p:cNvSpPr txBox="1">
            <a:spLocks noGrp="1"/>
          </p:cNvSpPr>
          <p:nvPr>
            <p:ph type="sldNum" sz="quarter" idx="8"/>
          </p:nvPr>
        </p:nvSpPr>
        <p:spPr/>
        <p:txBody>
          <a:bodyPr/>
          <a:lstStyle>
            <a:lvl1pPr>
              <a:defRPr/>
            </a:lvl1pPr>
          </a:lstStyle>
          <a:p>
            <a:pPr lvl="0"/>
            <a:fld id="{7B33A255-9823-4B7B-9A24-BFF1B5E0B939}" type="slidenum">
              <a:t>‹#›</a:t>
            </a:fld>
            <a:endParaRPr lang="en-GB"/>
          </a:p>
        </p:txBody>
      </p:sp>
    </p:spTree>
    <p:extLst>
      <p:ext uri="{BB962C8B-B14F-4D97-AF65-F5344CB8AC3E}">
        <p14:creationId xmlns:p14="http://schemas.microsoft.com/office/powerpoint/2010/main" val="17329821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p:cNvSpPr txBox="1">
            <a:spLocks noGrp="1"/>
          </p:cNvSpPr>
          <p:nvPr>
            <p:ph type="dt" sz="half" idx="7"/>
          </p:nvPr>
        </p:nvSpPr>
        <p:spPr/>
        <p:txBody>
          <a:bodyPr/>
          <a:lstStyle>
            <a:lvl1pPr>
              <a:defRPr/>
            </a:lvl1pPr>
          </a:lstStyle>
          <a:p>
            <a:pPr lvl="0"/>
            <a:fld id="{324D0592-0DE7-4ACB-8148-D49604EBB050}" type="datetime1">
              <a:rPr lang="en-GB"/>
              <a:pPr lvl="0"/>
              <a:t>05/02/2021</a:t>
            </a:fld>
            <a:endParaRPr lang="en-GB"/>
          </a:p>
        </p:txBody>
      </p:sp>
      <p:sp>
        <p:nvSpPr>
          <p:cNvPr id="4" name="Footer Placeholder 3"/>
          <p:cNvSpPr txBox="1">
            <a:spLocks noGrp="1"/>
          </p:cNvSpPr>
          <p:nvPr>
            <p:ph type="ftr" sz="quarter" idx="9"/>
          </p:nvPr>
        </p:nvSpPr>
        <p:spPr/>
        <p:txBody>
          <a:bodyPr/>
          <a:lstStyle>
            <a:lvl1pPr>
              <a:defRPr/>
            </a:lvl1pPr>
          </a:lstStyle>
          <a:p>
            <a:pPr lvl="0"/>
            <a:endParaRPr lang="en-GB"/>
          </a:p>
        </p:txBody>
      </p:sp>
      <p:sp>
        <p:nvSpPr>
          <p:cNvPr id="5" name="Slide Number Placeholder 4"/>
          <p:cNvSpPr txBox="1">
            <a:spLocks noGrp="1"/>
          </p:cNvSpPr>
          <p:nvPr>
            <p:ph type="sldNum" sz="quarter" idx="8"/>
          </p:nvPr>
        </p:nvSpPr>
        <p:spPr/>
        <p:txBody>
          <a:bodyPr/>
          <a:lstStyle>
            <a:lvl1pPr>
              <a:defRPr/>
            </a:lvl1pPr>
          </a:lstStyle>
          <a:p>
            <a:pPr lvl="0"/>
            <a:fld id="{7A66C43C-A4A0-4F7C-B6EB-F2DAC889F83D}" type="slidenum">
              <a:t>‹#›</a:t>
            </a:fld>
            <a:endParaRPr lang="en-GB"/>
          </a:p>
        </p:txBody>
      </p:sp>
    </p:spTree>
    <p:extLst>
      <p:ext uri="{BB962C8B-B14F-4D97-AF65-F5344CB8AC3E}">
        <p14:creationId xmlns:p14="http://schemas.microsoft.com/office/powerpoint/2010/main" val="25124590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8B5DA7AC-10C2-4768-9DF7-16BEAF87BE52}" type="datetime1">
              <a:rPr lang="en-GB"/>
              <a:pPr lvl="0"/>
              <a:t>05/02/2021</a:t>
            </a:fld>
            <a:endParaRPr lang="en-GB"/>
          </a:p>
        </p:txBody>
      </p:sp>
      <p:sp>
        <p:nvSpPr>
          <p:cNvPr id="3" name="Footer Placeholder 2"/>
          <p:cNvSpPr txBox="1">
            <a:spLocks noGrp="1"/>
          </p:cNvSpPr>
          <p:nvPr>
            <p:ph type="ftr" sz="quarter" idx="9"/>
          </p:nvPr>
        </p:nvSpPr>
        <p:spPr/>
        <p:txBody>
          <a:bodyPr/>
          <a:lstStyle>
            <a:lvl1pPr>
              <a:defRPr/>
            </a:lvl1pPr>
          </a:lstStyle>
          <a:p>
            <a:pPr lvl="0"/>
            <a:endParaRPr lang="en-GB"/>
          </a:p>
        </p:txBody>
      </p:sp>
      <p:sp>
        <p:nvSpPr>
          <p:cNvPr id="4" name="Slide Number Placeholder 3"/>
          <p:cNvSpPr txBox="1">
            <a:spLocks noGrp="1"/>
          </p:cNvSpPr>
          <p:nvPr>
            <p:ph type="sldNum" sz="quarter" idx="8"/>
          </p:nvPr>
        </p:nvSpPr>
        <p:spPr/>
        <p:txBody>
          <a:bodyPr/>
          <a:lstStyle>
            <a:lvl1pPr>
              <a:defRPr/>
            </a:lvl1pPr>
          </a:lstStyle>
          <a:p>
            <a:pPr lvl="0"/>
            <a:fld id="{0AEA21BA-D154-4A5A-9F3F-656DF1B95DFD}" type="slidenum">
              <a:t>‹#›</a:t>
            </a:fld>
            <a:endParaRPr lang="en-GB"/>
          </a:p>
        </p:txBody>
      </p:sp>
    </p:spTree>
    <p:extLst>
      <p:ext uri="{BB962C8B-B14F-4D97-AF65-F5344CB8AC3E}">
        <p14:creationId xmlns:p14="http://schemas.microsoft.com/office/powerpoint/2010/main" val="2013603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839F1CB1-3D49-4D12-AF54-9DA556DB742C}" type="datetime1">
              <a:rPr lang="en-GB"/>
              <a:pPr lvl="0"/>
              <a:t>05/02/2021</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ADA278D2-04AE-4136-824E-A3F7E77EA94B}" type="slidenum">
              <a:t>‹#›</a:t>
            </a:fld>
            <a:endParaRPr lang="en-GB"/>
          </a:p>
        </p:txBody>
      </p:sp>
    </p:spTree>
    <p:extLst>
      <p:ext uri="{BB962C8B-B14F-4D97-AF65-F5344CB8AC3E}">
        <p14:creationId xmlns:p14="http://schemas.microsoft.com/office/powerpoint/2010/main" val="28908900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p:cNvSpPr txBox="1">
            <a:spLocks noGrp="1"/>
          </p:cNvSpPr>
          <p:nvPr>
            <p:ph type="pic" idx="1"/>
          </p:nvPr>
        </p:nvSpPr>
        <p:spPr>
          <a:xfrm>
            <a:off x="5183184" y="987423"/>
            <a:ext cx="6172200" cy="4873623"/>
          </a:xfrm>
        </p:spPr>
        <p:txBody>
          <a:bodyPr/>
          <a:lstStyle>
            <a:lvl1pPr marL="0" indent="0">
              <a:buNone/>
              <a:defRPr lang="en-GB" sz="3200"/>
            </a:lvl1pPr>
          </a:lstStyle>
          <a:p>
            <a:pPr lvl="0"/>
            <a:endParaRPr lang="en-GB"/>
          </a:p>
        </p:txBody>
      </p:sp>
      <p:sp>
        <p:nvSpPr>
          <p:cNvPr id="4" name="Text Placeholder 3"/>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A3FE5607-4630-4662-A2A1-CC0C1BF3381B}" type="datetime1">
              <a:rPr lang="en-GB"/>
              <a:pPr lvl="0"/>
              <a:t>05/02/2021</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3E2A373F-177B-4026-B251-69961AE70611}" type="slidenum">
              <a:t>‹#›</a:t>
            </a:fld>
            <a:endParaRPr lang="en-GB"/>
          </a:p>
        </p:txBody>
      </p:sp>
    </p:spTree>
    <p:extLst>
      <p:ext uri="{BB962C8B-B14F-4D97-AF65-F5344CB8AC3E}">
        <p14:creationId xmlns:p14="http://schemas.microsoft.com/office/powerpoint/2010/main" val="23754451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6F8FC"/>
            </a:gs>
            <a:gs pos="100000">
              <a:srgbClr val="ABC0E4"/>
            </a:gs>
          </a:gsLst>
          <a:lin ang="5400000"/>
        </a:gra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1EF2F141-1BE8-4C71-B891-9C1C9478B038}" type="datetime1">
              <a:rPr lang="en-GB"/>
              <a:pPr lvl="0"/>
              <a:t>05/02/2021</a:t>
            </a:fld>
            <a:endParaRPr lang="en-GB"/>
          </a:p>
        </p:txBody>
      </p:sp>
      <p:sp>
        <p:nvSpPr>
          <p:cNvPr id="5" name="Footer Placeholder 4"/>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F461E7AD-8224-402C-985B-20F5E69F6E1C}"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1.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1.png"/><Relationship Id="rId4" Type="http://schemas.openxmlformats.org/officeDocument/2006/relationships/hyperlink" Target="https://www.bbc.co.uk/bitesize/clips/zc2pvcw" TargetMode="Externa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1.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5.m4a"/><Relationship Id="rId1" Type="http://schemas.microsoft.com/office/2007/relationships/media" Target="../media/media15.m4a"/><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6.m4a"/><Relationship Id="rId1" Type="http://schemas.microsoft.com/office/2007/relationships/media" Target="../media/media16.m4a"/><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hyperlink" Target="https://forms.office.com/Pages/ResponsePage.aspx?id=eCY4lN73r0G0KV1rDWITzRhTQ2IZqpBOsW8cFVoooF9UNVlMS1dCVkdaM0k0WlhFTE9WVFBTWEg1Ti4u"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1.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name="Slide66">
    <p:spTree>
      <p:nvGrpSpPr>
        <p:cNvPr id="1" name=""/>
        <p:cNvGrpSpPr/>
        <p:nvPr/>
      </p:nvGrpSpPr>
      <p:grpSpPr>
        <a:xfrm>
          <a:off x="0" y="0"/>
          <a:ext cx="0" cy="0"/>
          <a:chOff x="0" y="0"/>
          <a:chExt cx="0" cy="0"/>
        </a:xfrm>
      </p:grpSpPr>
      <p:sp>
        <p:nvSpPr>
          <p:cNvPr id="2" name="Rectangle 3"/>
          <p:cNvSpPr/>
          <p:nvPr/>
        </p:nvSpPr>
        <p:spPr>
          <a:xfrm>
            <a:off x="2888232" y="1241773"/>
            <a:ext cx="6415540" cy="3416317"/>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400" b="1" i="0" u="none" strike="noStrike" kern="1200" cap="none" spc="0" baseline="0">
                <a:solidFill>
                  <a:srgbClr val="F8CBAD"/>
                </a:solidFill>
                <a:uFillTx/>
                <a:latin typeface="Bradley Hand ITC" pitchFamily="66"/>
              </a:rPr>
              <a:t>Year 3</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400" b="1" i="0" u="none" strike="noStrike" kern="1200" cap="none" spc="0" baseline="0">
                <a:solidFill>
                  <a:srgbClr val="F8CBAD"/>
                </a:solidFill>
                <a:uFillTx/>
                <a:latin typeface="Bradley Hand ITC" pitchFamily="66"/>
              </a:rPr>
              <a:t>Geography</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400" b="1" i="0" u="none" strike="noStrike" kern="1200" cap="none" spc="0" baseline="0">
              <a:solidFill>
                <a:srgbClr val="F8CBAD"/>
              </a:solidFill>
              <a:uFillTx/>
              <a:latin typeface="Bradley Hand ITC" pitchFamily="66"/>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400" b="1" i="0" u="none" strike="noStrike" kern="1200" cap="none" spc="0" baseline="0">
                <a:solidFill>
                  <a:srgbClr val="F8CBAD"/>
                </a:solidFill>
                <a:uFillTx/>
                <a:latin typeface="Bradley Hand ITC" pitchFamily="66"/>
              </a:rPr>
              <a:t>Monday 8</a:t>
            </a:r>
            <a:r>
              <a:rPr lang="en-US" sz="5400" b="1" i="0" u="none" strike="noStrike" kern="1200" cap="none" spc="0" baseline="30000">
                <a:solidFill>
                  <a:srgbClr val="F8CBAD"/>
                </a:solidFill>
                <a:uFillTx/>
                <a:latin typeface="Bradley Hand ITC" pitchFamily="66"/>
              </a:rPr>
              <a:t>th</a:t>
            </a:r>
            <a:r>
              <a:rPr lang="en-US" sz="5400" b="1" i="0" u="none" strike="noStrike" kern="1200" cap="none" spc="0" baseline="0">
                <a:solidFill>
                  <a:srgbClr val="F8CBAD"/>
                </a:solidFill>
                <a:uFillTx/>
                <a:latin typeface="Bradley Hand ITC" pitchFamily="66"/>
              </a:rPr>
              <a:t> February</a:t>
            </a:r>
          </a:p>
        </p:txBody>
      </p:sp>
      <p:pic>
        <p:nvPicPr>
          <p:cNvPr id="3" name="Audio 4">
            <a:extLst>
              <a:ext uri="{FF2B5EF4-FFF2-40B4-BE49-F238E27FC236}">
                <a16:creationId xmlns:a16="http://schemas.microsoft.com/office/drawing/2014/main" id="{00000000-0000-0000-0000-00000000000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4" y="6032497"/>
            <a:ext cx="609603" cy="609603"/>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advTm="8309"/>
    </mc:Choice>
    <mc:Fallback>
      <p:transition spd="slow" advTm="8309"/>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endCondLst>
                    <p:cond evt="onNext" delay="0">
                      <p:tgtEl>
                        <p:sldTgt/>
                      </p:tgtEl>
                    </p:cond>
                    <p:cond evt="onPrev"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000000-0000-0000-0000-000000000000}"/>
              </a:ext>
            </a:extLst>
          </p:cNvPr>
          <p:cNvPicPr>
            <a:picLocks noChangeAspect="1"/>
          </p:cNvPicPr>
          <p:nvPr/>
        </p:nvPicPr>
        <p:blipFill>
          <a:blip r:embed="rId4"/>
          <a:srcRect l="23200" t="3718" r="23500" b="4785"/>
          <a:stretch>
            <a:fillRect/>
          </a:stretch>
        </p:blipFill>
        <p:spPr>
          <a:xfrm>
            <a:off x="1889763" y="414524"/>
            <a:ext cx="8290563" cy="6004041"/>
          </a:xfrm>
          <a:prstGeom prst="rect">
            <a:avLst/>
          </a:prstGeom>
          <a:noFill/>
          <a:ln cap="flat">
            <a:noFill/>
          </a:ln>
        </p:spPr>
      </p:pic>
      <p:pic>
        <p:nvPicPr>
          <p:cNvPr id="3" name="Audio 2">
            <a:extLst>
              <a:ext uri="{FF2B5EF4-FFF2-40B4-BE49-F238E27FC236}">
                <a16:creationId xmlns:a16="http://schemas.microsoft.com/office/drawing/2014/main" id="{00000000-0000-0000-0000-00000000000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4" y="6032497"/>
            <a:ext cx="609603" cy="609603"/>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advTm="17778"/>
    </mc:Choice>
    <mc:Fallback>
      <p:transition spd="slow" advTm="17778"/>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endCondLst>
                    <p:cond evt="onNext" delay="0">
                      <p:tgtEl>
                        <p:sldTgt/>
                      </p:tgtEl>
                    </p:cond>
                    <p:cond evt="onPrev"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Rectangle 1"/>
          <p:cNvSpPr/>
          <p:nvPr/>
        </p:nvSpPr>
        <p:spPr>
          <a:xfrm>
            <a:off x="3047996" y="653256"/>
            <a:ext cx="5981126" cy="2246772"/>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400" b="0" i="0" u="none" strike="noStrike" kern="1200" cap="none" spc="0" baseline="0">
                <a:solidFill>
                  <a:srgbClr val="000000"/>
                </a:solidFill>
                <a:uFillTx/>
                <a:latin typeface="Bradley Hand ITC" pitchFamily="66"/>
              </a:rPr>
              <a:t>What is a coastline?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400" b="0" i="0" u="none" strike="noStrike" kern="1200" cap="none" spc="0" baseline="0">
              <a:solidFill>
                <a:srgbClr val="000000"/>
              </a:solidFill>
              <a:effectLst>
                <a:outerShdw dist="19048" dir="2700000">
                  <a:srgbClr val="000000"/>
                </a:outerShdw>
              </a:effectLst>
              <a:uFillTx/>
              <a:latin typeface="Bradley Hand ITC" pitchFamily="66"/>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0" cap="none" spc="0" baseline="0">
                <a:solidFill>
                  <a:srgbClr val="000000"/>
                </a:solidFill>
                <a:uFillTx/>
                <a:latin typeface="Bradley Hand ITC" pitchFamily="66"/>
              </a:rPr>
              <a:t>Click on the link below.</a:t>
            </a:r>
            <a:endParaRPr lang="en-US" sz="3200" b="1" i="0" u="none" strike="noStrike" kern="1200" cap="none" spc="0" baseline="0">
              <a:solidFill>
                <a:srgbClr val="000000"/>
              </a:solidFill>
              <a:uFillTx/>
              <a:latin typeface="Bradley Hand ITC" pitchFamily="66"/>
            </a:endParaRPr>
          </a:p>
        </p:txBody>
      </p:sp>
      <p:sp>
        <p:nvSpPr>
          <p:cNvPr id="3" name="TextBox 3"/>
          <p:cNvSpPr txBox="1"/>
          <p:nvPr/>
        </p:nvSpPr>
        <p:spPr>
          <a:xfrm>
            <a:off x="3047996" y="3588635"/>
            <a:ext cx="6096003"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hlinkClick r:id="rId4"/>
              </a:rPr>
              <a:t>Coastlines - beach formation - KS2 Geography - BBC Bitesize</a:t>
            </a:r>
            <a:endParaRPr lang="en-GB" sz="1800" b="0" i="0" u="none" strike="noStrike" kern="1200" cap="none" spc="0" baseline="0">
              <a:solidFill>
                <a:srgbClr val="000000"/>
              </a:solidFill>
              <a:uFillTx/>
              <a:latin typeface="Calibri"/>
            </a:endParaRPr>
          </a:p>
        </p:txBody>
      </p:sp>
      <p:pic>
        <p:nvPicPr>
          <p:cNvPr id="4" name="Audio 3">
            <a:extLst>
              <a:ext uri="{FF2B5EF4-FFF2-40B4-BE49-F238E27FC236}">
                <a16:creationId xmlns:a16="http://schemas.microsoft.com/office/drawing/2014/main" id="{00000000-0000-0000-0000-00000000000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4" y="6032497"/>
            <a:ext cx="609603" cy="609603"/>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advTm="13177"/>
    </mc:Choice>
    <mc:Fallback>
      <p:transition spd="slow" advTm="13177"/>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endCondLst>
                    <p:cond evt="onNext" delay="0">
                      <p:tgtEl>
                        <p:sldTgt/>
                      </p:tgtEl>
                    </p:cond>
                    <p:cond evt="onPrev"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TextBox 2"/>
          <p:cNvSpPr txBox="1"/>
          <p:nvPr/>
        </p:nvSpPr>
        <p:spPr>
          <a:xfrm>
            <a:off x="2506086" y="386736"/>
            <a:ext cx="7179813" cy="685059"/>
          </a:xfrm>
          <a:prstGeom prst="rect">
            <a:avLst/>
          </a:prstGeom>
          <a:noFill/>
          <a:ln cap="flat">
            <a:noFill/>
          </a:ln>
        </p:spPr>
        <p:txBody>
          <a:bodyPr vert="horz" wrap="square" lIns="91440" tIns="45720" rIns="91440" bIns="45720" anchor="t" anchorCtr="1" compatLnSpc="1">
            <a:spAutoFit/>
          </a:bodyPr>
          <a:lstStyle/>
          <a:p>
            <a:pPr marL="457200" marR="0" lvl="0" indent="-457200" algn="ctr"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en-GB" sz="1800" b="1" i="0" u="none" strike="noStrike" kern="1200" cap="none" spc="0" baseline="0" dirty="0">
                <a:solidFill>
                  <a:srgbClr val="000000"/>
                </a:solidFill>
                <a:uFillTx/>
                <a:latin typeface="Bradley Hand ITC" pitchFamily="66"/>
                <a:ea typeface="Calibri" pitchFamily="34"/>
                <a:cs typeface="Times New Roman" pitchFamily="18"/>
              </a:rPr>
              <a:t>This is my rough </a:t>
            </a:r>
            <a:r>
              <a:rPr lang="en-GB" sz="1800" b="1" i="0" u="none" strike="noStrike" kern="1200" cap="none" spc="0" baseline="0" dirty="0" smtClean="0">
                <a:solidFill>
                  <a:srgbClr val="000000"/>
                </a:solidFill>
                <a:uFillTx/>
                <a:latin typeface="Bradley Hand ITC" pitchFamily="66"/>
                <a:ea typeface="Calibri" pitchFamily="34"/>
                <a:cs typeface="Times New Roman" pitchFamily="18"/>
              </a:rPr>
              <a:t>sketch. </a:t>
            </a:r>
            <a:r>
              <a:rPr lang="en-GB" sz="1800" b="1" i="0" u="none" strike="noStrike" kern="1200" cap="none" spc="0" baseline="0" dirty="0">
                <a:solidFill>
                  <a:srgbClr val="000000"/>
                </a:solidFill>
                <a:uFillTx/>
                <a:latin typeface="Bradley Hand ITC" pitchFamily="66"/>
                <a:ea typeface="Calibri" pitchFamily="34"/>
                <a:cs typeface="Times New Roman" pitchFamily="18"/>
              </a:rPr>
              <a:t>I’m sure you can do much better than I have and include more detail!</a:t>
            </a:r>
          </a:p>
        </p:txBody>
      </p:sp>
      <p:pic>
        <p:nvPicPr>
          <p:cNvPr id="3" name="Picture 3">
            <a:extLst>
              <a:ext uri="{FF2B5EF4-FFF2-40B4-BE49-F238E27FC236}">
                <a16:creationId xmlns:a16="http://schemas.microsoft.com/office/drawing/2014/main" id="{00000000-0000-0000-0000-000000000000}"/>
              </a:ext>
            </a:extLst>
          </p:cNvPr>
          <p:cNvPicPr>
            <a:picLocks noChangeAspect="1"/>
          </p:cNvPicPr>
          <p:nvPr/>
        </p:nvPicPr>
        <p:blipFill>
          <a:blip r:embed="rId4"/>
          <a:stretch>
            <a:fillRect/>
          </a:stretch>
        </p:blipFill>
        <p:spPr>
          <a:xfrm rot="16200004">
            <a:off x="3524253" y="470512"/>
            <a:ext cx="5143499" cy="6858000"/>
          </a:xfrm>
          <a:prstGeom prst="rect">
            <a:avLst/>
          </a:prstGeom>
          <a:noFill/>
          <a:ln cap="flat">
            <a:noFill/>
          </a:ln>
        </p:spPr>
      </p:pic>
      <p:pic>
        <p:nvPicPr>
          <p:cNvPr id="4" name="Audio 3">
            <a:extLst>
              <a:ext uri="{FF2B5EF4-FFF2-40B4-BE49-F238E27FC236}">
                <a16:creationId xmlns:a16="http://schemas.microsoft.com/office/drawing/2014/main" id="{00000000-0000-0000-0000-00000000000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4" y="6032497"/>
            <a:ext cx="609603" cy="609603"/>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advTm="16753"/>
    </mc:Choice>
    <mc:Fallback>
      <p:transition spd="slow" advTm="16753"/>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endCondLst>
                    <p:cond evt="onNext" delay="0">
                      <p:tgtEl>
                        <p:sldTgt/>
                      </p:tgtEl>
                    </p:cond>
                    <p:cond evt="onPrev"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TextBox 2"/>
          <p:cNvSpPr txBox="1"/>
          <p:nvPr/>
        </p:nvSpPr>
        <p:spPr>
          <a:xfrm>
            <a:off x="417249" y="249960"/>
            <a:ext cx="11416686" cy="6358088"/>
          </a:xfrm>
          <a:prstGeom prst="rect">
            <a:avLst/>
          </a:prstGeom>
          <a:noFill/>
          <a:ln cap="flat">
            <a:noFill/>
          </a:ln>
        </p:spPr>
        <p:txBody>
          <a:bodyPr vert="horz" wrap="square" lIns="91440" tIns="45720" rIns="91440" bIns="45720" anchor="t" anchorCtr="1" compatLnSpc="1">
            <a:spAutoFit/>
          </a:bodyPr>
          <a:lstStyle/>
          <a:p>
            <a:pPr marL="457200" marR="0" lvl="0" indent="-457200" algn="ctr"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en-GB" sz="2400" b="1" i="0" u="none" strike="noStrike" kern="1200" cap="none" spc="0" baseline="0" dirty="0">
                <a:solidFill>
                  <a:srgbClr val="000000"/>
                </a:solidFill>
                <a:uFillTx/>
                <a:latin typeface="Bradley Hand ITC" pitchFamily="66"/>
                <a:ea typeface="Calibri" pitchFamily="34"/>
                <a:cs typeface="Times New Roman" pitchFamily="18"/>
              </a:rPr>
              <a:t>All Groups – to write the names of the seas around the </a:t>
            </a:r>
            <a:r>
              <a:rPr lang="en-GB" sz="2400" b="1" i="0" u="none" strike="noStrike" kern="1200" cap="none" spc="0" baseline="0" dirty="0" smtClean="0">
                <a:solidFill>
                  <a:srgbClr val="000000"/>
                </a:solidFill>
                <a:uFillTx/>
                <a:latin typeface="Bradley Hand ITC" pitchFamily="66"/>
                <a:ea typeface="Calibri" pitchFamily="34"/>
                <a:cs typeface="Times New Roman" pitchFamily="18"/>
              </a:rPr>
              <a:t>UK.</a:t>
            </a:r>
            <a:endParaRPr lang="en-GB" sz="2400" b="1" i="0" u="none" strike="noStrike" kern="1200" cap="none" spc="0" baseline="0" dirty="0">
              <a:solidFill>
                <a:srgbClr val="000000"/>
              </a:solidFill>
              <a:uFillTx/>
              <a:latin typeface="Bradley Hand ITC" pitchFamily="66"/>
              <a:ea typeface="Calibri" pitchFamily="34"/>
              <a:cs typeface="Times New Roman" pitchFamily="18"/>
            </a:endParaRPr>
          </a:p>
          <a:p>
            <a:pPr marL="457200" marR="0" lvl="0" indent="-457200" algn="ctr"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endParaRPr lang="en-GB" sz="2400" b="1" i="0" u="none" strike="noStrike" kern="0" cap="none" spc="0" baseline="0" dirty="0">
              <a:solidFill>
                <a:srgbClr val="000000"/>
              </a:solidFill>
              <a:uFillTx/>
              <a:latin typeface="Bradley Hand ITC" pitchFamily="66"/>
              <a:ea typeface="Calibri" pitchFamily="34"/>
              <a:cs typeface="Times New Roman" pitchFamily="18"/>
            </a:endParaRPr>
          </a:p>
          <a:p>
            <a:pPr marL="457200" marR="0" lvl="0" indent="-457200" algn="ctr"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en-GB" sz="2400" b="1" i="0" u="none" strike="noStrike" kern="1200" cap="none" spc="0" baseline="0" dirty="0">
                <a:solidFill>
                  <a:srgbClr val="000000"/>
                </a:solidFill>
                <a:uFillTx/>
                <a:latin typeface="Bradley Hand ITC" pitchFamily="66"/>
                <a:ea typeface="Calibri" pitchFamily="34"/>
                <a:cs typeface="Times New Roman" pitchFamily="18"/>
              </a:rPr>
              <a:t>Then sketch a map of an imaginary beach, to show the natural features mentioned in the clip.</a:t>
            </a:r>
          </a:p>
          <a:p>
            <a:pPr marL="457200" marR="0" lvl="0" indent="-457200" algn="ctr"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endParaRPr lang="en-GB" sz="2400" b="1" i="0" u="none" strike="noStrike" kern="0" cap="none" spc="0" baseline="0" dirty="0">
              <a:solidFill>
                <a:srgbClr val="000000"/>
              </a:solidFill>
              <a:uFillTx/>
              <a:latin typeface="Bradley Hand ITC" pitchFamily="66"/>
              <a:ea typeface="Calibri" pitchFamily="34"/>
              <a:cs typeface="Times New Roman" pitchFamily="18"/>
            </a:endParaRPr>
          </a:p>
          <a:p>
            <a:pPr marL="457200" marR="0" lvl="0" indent="-457200" algn="ctr"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en-GB" sz="2400" b="1" i="0" u="none" strike="noStrike" kern="1200" cap="none" spc="0" baseline="0" dirty="0">
                <a:solidFill>
                  <a:srgbClr val="000000"/>
                </a:solidFill>
                <a:uFillTx/>
                <a:latin typeface="Bradley Hand ITC" pitchFamily="66"/>
                <a:ea typeface="Calibri" pitchFamily="34"/>
                <a:cs typeface="Times New Roman" pitchFamily="18"/>
              </a:rPr>
              <a:t>Include larger rocks, pebbles, and sand in the correct position of the coast line. </a:t>
            </a:r>
          </a:p>
          <a:p>
            <a:pPr marL="457200" marR="0" lvl="0" indent="-457200" algn="ctr"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endParaRPr lang="en-GB" sz="2400" b="1" i="0" u="none" strike="noStrike" kern="0" cap="none" spc="0" baseline="0" dirty="0">
              <a:solidFill>
                <a:srgbClr val="000000"/>
              </a:solidFill>
              <a:uFillTx/>
              <a:latin typeface="Bradley Hand ITC" pitchFamily="66"/>
              <a:ea typeface="Calibri" pitchFamily="34"/>
              <a:cs typeface="Times New Roman" pitchFamily="18"/>
            </a:endParaRPr>
          </a:p>
          <a:p>
            <a:pPr marL="457200" marR="0" lvl="0" indent="-457200" algn="ctr"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en-GB" sz="2400" b="1" i="0" u="none" strike="noStrike" kern="1200" cap="none" spc="0" baseline="0" dirty="0">
                <a:solidFill>
                  <a:srgbClr val="000000"/>
                </a:solidFill>
                <a:uFillTx/>
                <a:latin typeface="Bradley Hand ITC" pitchFamily="66"/>
                <a:ea typeface="Calibri" pitchFamily="34"/>
                <a:cs typeface="Times New Roman" pitchFamily="18"/>
              </a:rPr>
              <a:t>Include this stage of the Water Cycle.</a:t>
            </a:r>
          </a:p>
          <a:p>
            <a:pPr marL="457200" marR="0" lvl="0" indent="-457200" algn="ctr"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endParaRPr lang="en-GB" sz="2400" b="1" i="0" u="none" strike="noStrike" kern="0" cap="none" spc="0" baseline="0" dirty="0">
              <a:solidFill>
                <a:srgbClr val="000000"/>
              </a:solidFill>
              <a:uFillTx/>
              <a:latin typeface="Bradley Hand ITC" pitchFamily="66"/>
              <a:ea typeface="Calibri" pitchFamily="34"/>
              <a:cs typeface="Times New Roman" pitchFamily="18"/>
            </a:endParaRPr>
          </a:p>
          <a:p>
            <a:pPr marL="457200" marR="0" lvl="0" indent="-457200" algn="ctr"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en-GB" sz="2400" b="1" i="0" u="none" strike="noStrike" kern="1200" cap="none" spc="0" baseline="0" dirty="0">
                <a:solidFill>
                  <a:srgbClr val="000000"/>
                </a:solidFill>
                <a:uFillTx/>
                <a:latin typeface="Bradley Hand ITC" pitchFamily="66"/>
                <a:ea typeface="Calibri" pitchFamily="34"/>
                <a:cs typeface="Times New Roman" pitchFamily="18"/>
              </a:rPr>
              <a:t>Then choose the work from the next few slides which is the appropriate level for </a:t>
            </a:r>
            <a:r>
              <a:rPr lang="en-GB" sz="2400" b="1" i="0" u="none" strike="noStrike" kern="1200" cap="none" spc="0" baseline="0" dirty="0" smtClean="0">
                <a:solidFill>
                  <a:srgbClr val="000000"/>
                </a:solidFill>
                <a:uFillTx/>
                <a:latin typeface="Bradley Hand ITC" pitchFamily="66"/>
                <a:ea typeface="Calibri" pitchFamily="34"/>
                <a:cs typeface="Times New Roman" pitchFamily="18"/>
              </a:rPr>
              <a:t>you.</a:t>
            </a:r>
            <a:endParaRPr lang="en-GB" sz="2400" b="1" i="0" u="none" strike="noStrike" kern="1200" cap="none" spc="0" baseline="0" dirty="0">
              <a:solidFill>
                <a:srgbClr val="000000"/>
              </a:solidFill>
              <a:uFillTx/>
              <a:latin typeface="Bradley Hand ITC" pitchFamily="66"/>
              <a:ea typeface="Calibri" pitchFamily="34"/>
              <a:cs typeface="Times New Roman" pitchFamily="18"/>
            </a:endParaRPr>
          </a:p>
          <a:p>
            <a:pPr marL="457200" marR="0" lvl="0" indent="-457200" algn="ctr"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endParaRPr lang="en-GB" sz="2400" b="1" i="0" u="none" strike="noStrike" kern="1200" cap="none" spc="0" baseline="0" dirty="0">
              <a:solidFill>
                <a:srgbClr val="000000"/>
              </a:solidFill>
              <a:uFillTx/>
              <a:latin typeface="Bradley Hand ITC" pitchFamily="66"/>
              <a:ea typeface="Calibri" pitchFamily="34"/>
              <a:cs typeface="Times New Roman" pitchFamily="18"/>
            </a:endParaRPr>
          </a:p>
          <a:p>
            <a:pPr marL="457200" marR="0" lvl="0" indent="-457200" algn="ctr"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endParaRPr lang="en-GB" sz="2400" b="1" i="0" u="none" strike="noStrike" kern="0" cap="none" spc="0" baseline="0" dirty="0">
              <a:solidFill>
                <a:srgbClr val="000000"/>
              </a:solidFill>
              <a:uFillTx/>
              <a:latin typeface="Bradley Hand ITC" pitchFamily="66"/>
              <a:ea typeface="Calibri" pitchFamily="34"/>
              <a:cs typeface="Times New Roman" pitchFamily="18"/>
            </a:endParaRPr>
          </a:p>
          <a:p>
            <a:pPr marL="457200" marR="0" lvl="0" indent="-457200" algn="ctr"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endParaRPr lang="en-GB" sz="2400" b="1" i="0" u="none" strike="noStrike" kern="1200" cap="none" spc="0" baseline="0" dirty="0">
              <a:solidFill>
                <a:srgbClr val="000000"/>
              </a:solidFill>
              <a:uFillTx/>
              <a:latin typeface="Bradley Hand ITC" pitchFamily="66"/>
              <a:ea typeface="Calibri" pitchFamily="34"/>
              <a:cs typeface="Times New Roman" pitchFamily="18"/>
            </a:endParaRPr>
          </a:p>
        </p:txBody>
      </p:sp>
      <p:pic>
        <p:nvPicPr>
          <p:cNvPr id="3" name="Audio 2">
            <a:extLst>
              <a:ext uri="{FF2B5EF4-FFF2-40B4-BE49-F238E27FC236}">
                <a16:creationId xmlns:a16="http://schemas.microsoft.com/office/drawing/2014/main" id="{00000000-0000-0000-0000-00000000000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4" y="6032497"/>
            <a:ext cx="609603" cy="609603"/>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advTm="32196"/>
    </mc:Choice>
    <mc:Fallback>
      <p:transition spd="slow" advTm="32196"/>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endCondLst>
                    <p:cond evt="onNext" delay="0">
                      <p:tgtEl>
                        <p:sldTgt/>
                      </p:tgtEl>
                    </p:cond>
                    <p:cond evt="onPrev"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TextBox 2"/>
          <p:cNvSpPr txBox="1"/>
          <p:nvPr/>
        </p:nvSpPr>
        <p:spPr>
          <a:xfrm>
            <a:off x="623657" y="431843"/>
            <a:ext cx="6094521" cy="388693"/>
          </a:xfrm>
          <a:prstGeom prst="rect">
            <a:avLst/>
          </a:prstGeom>
          <a:noFill/>
          <a:ln cap="flat">
            <a:noFill/>
          </a:ln>
        </p:spPr>
        <p:txBody>
          <a:bodyPr vert="horz" wrap="square" lIns="91440" tIns="45720" rIns="91440" bIns="45720" anchor="t" anchorCtr="0" compatLnSpc="1">
            <a:spAutoFit/>
          </a:bodyPr>
          <a:lstStyle/>
          <a:p>
            <a:pPr marL="457200" marR="0" lvl="0" indent="-457200" algn="l"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en-GB" sz="1800" b="1" i="0" u="sng" strike="noStrike" kern="1200" cap="none" spc="0" baseline="0">
                <a:solidFill>
                  <a:srgbClr val="000000"/>
                </a:solidFill>
                <a:uFillTx/>
                <a:latin typeface="Bradley Hand ITC" pitchFamily="66"/>
                <a:ea typeface="Calibri" pitchFamily="34"/>
                <a:cs typeface="Times New Roman" pitchFamily="18"/>
              </a:rPr>
              <a:t>Work 1</a:t>
            </a:r>
          </a:p>
        </p:txBody>
      </p:sp>
      <p:sp>
        <p:nvSpPr>
          <p:cNvPr id="3" name="Rectangle 3"/>
          <p:cNvSpPr/>
          <p:nvPr/>
        </p:nvSpPr>
        <p:spPr>
          <a:xfrm>
            <a:off x="7668789" y="148635"/>
            <a:ext cx="3884398" cy="584777"/>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sng" strike="noStrike" kern="1200" cap="none" spc="0" baseline="0">
                <a:solidFill>
                  <a:srgbClr val="FF0000"/>
                </a:solidFill>
                <a:uFillTx/>
                <a:latin typeface="Bradley Hand ITC" pitchFamily="66"/>
              </a:rPr>
              <a:t>Monday 8</a:t>
            </a:r>
            <a:r>
              <a:rPr lang="en-US" sz="3200" b="1" i="0" u="sng" strike="noStrike" kern="1200" cap="none" spc="0" baseline="30000">
                <a:solidFill>
                  <a:srgbClr val="FF0000"/>
                </a:solidFill>
                <a:uFillTx/>
                <a:latin typeface="Bradley Hand ITC" pitchFamily="66"/>
              </a:rPr>
              <a:t>th</a:t>
            </a:r>
            <a:r>
              <a:rPr lang="en-US" sz="3200" b="1" i="0" u="sng" strike="noStrike" kern="1200" cap="none" spc="0" baseline="0">
                <a:solidFill>
                  <a:srgbClr val="FF0000"/>
                </a:solidFill>
                <a:uFillTx/>
                <a:latin typeface="Bradley Hand ITC" pitchFamily="66"/>
              </a:rPr>
              <a:t> February</a:t>
            </a:r>
          </a:p>
        </p:txBody>
      </p:sp>
      <p:sp>
        <p:nvSpPr>
          <p:cNvPr id="4" name="Rectangle 4"/>
          <p:cNvSpPr/>
          <p:nvPr/>
        </p:nvSpPr>
        <p:spPr>
          <a:xfrm>
            <a:off x="203618" y="982257"/>
            <a:ext cx="9203161" cy="584777"/>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sng" strike="noStrike" kern="1200" cap="none" spc="0" baseline="0">
                <a:solidFill>
                  <a:srgbClr val="FF0000"/>
                </a:solidFill>
                <a:uFillTx/>
                <a:latin typeface="Bradley Hand ITC" pitchFamily="66"/>
              </a:rPr>
              <a:t>L.O. Understand key aspects of physical geography.</a:t>
            </a:r>
          </a:p>
        </p:txBody>
      </p:sp>
      <p:sp>
        <p:nvSpPr>
          <p:cNvPr id="5" name="TextBox 6"/>
          <p:cNvSpPr txBox="1"/>
          <p:nvPr/>
        </p:nvSpPr>
        <p:spPr>
          <a:xfrm>
            <a:off x="346228" y="1843439"/>
            <a:ext cx="11292401" cy="1585560"/>
          </a:xfrm>
          <a:prstGeom prst="rect">
            <a:avLst/>
          </a:prstGeom>
          <a:noFill/>
          <a:ln cap="flat">
            <a:noFill/>
          </a:ln>
        </p:spPr>
        <p:txBody>
          <a:bodyPr vert="horz" wrap="square" lIns="91440" tIns="45720" rIns="91440" bIns="45720" anchor="t" anchorCtr="0" compatLnSpc="1">
            <a:spAutoFit/>
          </a:bodyPr>
          <a:lstStyle/>
          <a:p>
            <a:pPr marL="457200" marR="0" lvl="0" indent="-457200" algn="ctr"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en-GB" sz="1800" b="1" i="0" u="sng" strike="noStrike" kern="1200" cap="none" spc="0" baseline="0" dirty="0">
                <a:solidFill>
                  <a:srgbClr val="000000"/>
                </a:solidFill>
                <a:uFillTx/>
                <a:latin typeface="Bradley Hand ITC" pitchFamily="66"/>
                <a:ea typeface="Calibri" pitchFamily="34"/>
                <a:cs typeface="Times New Roman" pitchFamily="18"/>
              </a:rPr>
              <a:t>You should already have completed the work below</a:t>
            </a:r>
          </a:p>
          <a:p>
            <a:pPr marL="457200" marR="0" lvl="0" indent="-457200" algn="l"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en-GB" sz="1800" b="1" i="0" u="none" strike="noStrike" kern="0" cap="none" spc="0" baseline="0" dirty="0">
                <a:solidFill>
                  <a:srgbClr val="000000"/>
                </a:solidFill>
                <a:uFillTx/>
                <a:latin typeface="Bradley Hand ITC" pitchFamily="66"/>
                <a:ea typeface="Calibri" pitchFamily="34"/>
                <a:cs typeface="Times New Roman" pitchFamily="18"/>
              </a:rPr>
              <a:t>Write the names of the seas around the UK. You can draw a map or write them in a </a:t>
            </a:r>
            <a:r>
              <a:rPr lang="en-GB" sz="1800" b="1" i="0" u="none" strike="noStrike" kern="0" cap="none" spc="0" baseline="0" dirty="0" smtClean="0">
                <a:solidFill>
                  <a:srgbClr val="000000"/>
                </a:solidFill>
                <a:uFillTx/>
                <a:latin typeface="Bradley Hand ITC" pitchFamily="66"/>
                <a:ea typeface="Calibri" pitchFamily="34"/>
                <a:cs typeface="Times New Roman" pitchFamily="18"/>
              </a:rPr>
              <a:t>list.</a:t>
            </a:r>
            <a:endParaRPr lang="en-GB" sz="1800" b="1" i="0" u="none" strike="noStrike" kern="0" cap="none" spc="0" baseline="0" dirty="0">
              <a:solidFill>
                <a:srgbClr val="000000"/>
              </a:solidFill>
              <a:uFillTx/>
              <a:latin typeface="Bradley Hand ITC" pitchFamily="66"/>
              <a:ea typeface="Calibri" pitchFamily="34"/>
              <a:cs typeface="Times New Roman" pitchFamily="18"/>
            </a:endParaRPr>
          </a:p>
          <a:p>
            <a:pPr marL="457200" marR="0" lvl="0" indent="-457200" algn="l"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en-GB" sz="1800" b="1" i="0" u="none" strike="noStrike" kern="1200" cap="none" spc="0" baseline="0" dirty="0">
                <a:solidFill>
                  <a:srgbClr val="000000"/>
                </a:solidFill>
                <a:uFillTx/>
                <a:latin typeface="Bradley Hand ITC" pitchFamily="66"/>
                <a:ea typeface="Calibri" pitchFamily="34"/>
                <a:cs typeface="Times New Roman" pitchFamily="18"/>
              </a:rPr>
              <a:t>Sketch a map of an imaginary beach, to show the natural features mentioned in the clip.  Include larger rocks, </a:t>
            </a:r>
          </a:p>
          <a:p>
            <a:pPr marL="457200" marR="0" lvl="0" indent="-457200" algn="l"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en-GB" sz="1800" b="1" i="0" u="none" strike="noStrike" kern="1200" cap="none" spc="0" baseline="0" dirty="0">
                <a:solidFill>
                  <a:srgbClr val="000000"/>
                </a:solidFill>
                <a:uFillTx/>
                <a:latin typeface="Bradley Hand ITC" pitchFamily="66"/>
                <a:ea typeface="Calibri" pitchFamily="34"/>
                <a:cs typeface="Times New Roman" pitchFamily="18"/>
              </a:rPr>
              <a:t>pebbles, and sand in the correct position of the coast line. Include this stage of the Water Cycle</a:t>
            </a:r>
            <a:r>
              <a:rPr lang="en-GB" sz="1800" b="1" i="0" u="none" strike="noStrike" kern="1200" cap="none" spc="0" baseline="0" dirty="0">
                <a:solidFill>
                  <a:srgbClr val="000000"/>
                </a:solidFill>
                <a:uFillTx/>
                <a:latin typeface="Calibri" pitchFamily="34"/>
                <a:ea typeface="Calibri" pitchFamily="34"/>
                <a:cs typeface="Times New Roman" pitchFamily="18"/>
              </a:rPr>
              <a:t>.</a:t>
            </a:r>
          </a:p>
        </p:txBody>
      </p:sp>
      <p:sp>
        <p:nvSpPr>
          <p:cNvPr id="6" name="TextBox 7"/>
          <p:cNvSpPr txBox="1"/>
          <p:nvPr/>
        </p:nvSpPr>
        <p:spPr>
          <a:xfrm>
            <a:off x="346228" y="3940049"/>
            <a:ext cx="11292401" cy="787655"/>
          </a:xfrm>
          <a:prstGeom prst="rect">
            <a:avLst/>
          </a:prstGeom>
          <a:noFill/>
          <a:ln cap="flat">
            <a:noFill/>
          </a:ln>
        </p:spPr>
        <p:txBody>
          <a:bodyPr vert="horz" wrap="square" lIns="91440" tIns="45720" rIns="91440" bIns="45720" anchor="t" anchorCtr="0" compatLnSpc="1">
            <a:spAutoFit/>
          </a:bodyPr>
          <a:lstStyle/>
          <a:p>
            <a:pPr marL="457200" marR="0" lvl="0" indent="-457200" algn="ctr"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en-GB" sz="1800" b="1" i="0" u="sng" strike="noStrike" kern="1200" cap="none" spc="0" baseline="0">
                <a:solidFill>
                  <a:srgbClr val="000000"/>
                </a:solidFill>
                <a:uFillTx/>
                <a:latin typeface="Bradley Hand ITC" pitchFamily="66"/>
                <a:ea typeface="Calibri" pitchFamily="34"/>
                <a:cs typeface="Times New Roman" pitchFamily="18"/>
              </a:rPr>
              <a:t>Next Step</a:t>
            </a:r>
          </a:p>
          <a:p>
            <a:pPr marL="457200" marR="0" lvl="0" indent="-457200" algn="l"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en-US" sz="1800" b="0" i="0" u="none" strike="noStrike" kern="0" cap="none" spc="0" baseline="0">
                <a:solidFill>
                  <a:srgbClr val="000000"/>
                </a:solidFill>
                <a:uFillTx/>
                <a:latin typeface="Bradley Hand ITC" pitchFamily="66"/>
                <a:ea typeface="Calibri" pitchFamily="34"/>
                <a:cs typeface="Times New Roman" pitchFamily="18"/>
              </a:rPr>
              <a:t>label the different parts of their picture. Draw arrows to show what happens in the Water Cycle.</a:t>
            </a:r>
            <a:endParaRPr lang="en-GB" sz="1800" b="0" i="0" u="none" strike="noStrike" kern="1200" cap="none" spc="0" baseline="0">
              <a:solidFill>
                <a:srgbClr val="000000"/>
              </a:solidFill>
              <a:uFillTx/>
              <a:latin typeface="Calibri" pitchFamily="34"/>
              <a:ea typeface="Calibri" pitchFamily="34"/>
              <a:cs typeface="Times New Roman" pitchFamily="18"/>
            </a:endParaRPr>
          </a:p>
        </p:txBody>
      </p:sp>
      <p:pic>
        <p:nvPicPr>
          <p:cNvPr id="7" name="Audio 6">
            <a:extLst>
              <a:ext uri="{FF2B5EF4-FFF2-40B4-BE49-F238E27FC236}">
                <a16:creationId xmlns:a16="http://schemas.microsoft.com/office/drawing/2014/main" id="{00000000-0000-0000-0000-00000000000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4" y="6032497"/>
            <a:ext cx="609603" cy="609603"/>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advTm="36265"/>
    </mc:Choice>
    <mc:Fallback>
      <p:transition spd="slow" advTm="36265"/>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endCondLst>
                    <p:cond evt="onNext" delay="0">
                      <p:tgtEl>
                        <p:sldTgt/>
                      </p:tgtEl>
                    </p:cond>
                    <p:cond evt="onPrev"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TextBox 2"/>
          <p:cNvSpPr txBox="1"/>
          <p:nvPr/>
        </p:nvSpPr>
        <p:spPr>
          <a:xfrm>
            <a:off x="623657" y="431843"/>
            <a:ext cx="6094521" cy="388693"/>
          </a:xfrm>
          <a:prstGeom prst="rect">
            <a:avLst/>
          </a:prstGeom>
          <a:noFill/>
          <a:ln cap="flat">
            <a:noFill/>
          </a:ln>
        </p:spPr>
        <p:txBody>
          <a:bodyPr vert="horz" wrap="square" lIns="91440" tIns="45720" rIns="91440" bIns="45720" anchor="t" anchorCtr="0" compatLnSpc="1">
            <a:spAutoFit/>
          </a:bodyPr>
          <a:lstStyle/>
          <a:p>
            <a:pPr marL="457200" marR="0" lvl="0" indent="-457200" algn="l"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en-GB" sz="1800" b="1" i="0" u="sng" strike="noStrike" kern="1200" cap="none" spc="0" baseline="0">
                <a:solidFill>
                  <a:srgbClr val="000000"/>
                </a:solidFill>
                <a:uFillTx/>
                <a:latin typeface="Bradley Hand ITC" pitchFamily="66"/>
                <a:ea typeface="Calibri" pitchFamily="34"/>
                <a:cs typeface="Times New Roman" pitchFamily="18"/>
              </a:rPr>
              <a:t>Work 2</a:t>
            </a:r>
          </a:p>
        </p:txBody>
      </p:sp>
      <p:sp>
        <p:nvSpPr>
          <p:cNvPr id="3" name="Rectangle 3"/>
          <p:cNvSpPr/>
          <p:nvPr/>
        </p:nvSpPr>
        <p:spPr>
          <a:xfrm>
            <a:off x="7668789" y="148635"/>
            <a:ext cx="3884398" cy="584777"/>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sng" strike="noStrike" kern="1200" cap="none" spc="0" baseline="0">
                <a:solidFill>
                  <a:srgbClr val="FF0000"/>
                </a:solidFill>
                <a:uFillTx/>
                <a:latin typeface="Bradley Hand ITC" pitchFamily="66"/>
              </a:rPr>
              <a:t>Monday 8</a:t>
            </a:r>
            <a:r>
              <a:rPr lang="en-US" sz="3200" b="1" i="0" u="sng" strike="noStrike" kern="1200" cap="none" spc="0" baseline="30000">
                <a:solidFill>
                  <a:srgbClr val="FF0000"/>
                </a:solidFill>
                <a:uFillTx/>
                <a:latin typeface="Bradley Hand ITC" pitchFamily="66"/>
              </a:rPr>
              <a:t>th</a:t>
            </a:r>
            <a:r>
              <a:rPr lang="en-US" sz="3200" b="1" i="0" u="sng" strike="noStrike" kern="1200" cap="none" spc="0" baseline="0">
                <a:solidFill>
                  <a:srgbClr val="FF0000"/>
                </a:solidFill>
                <a:uFillTx/>
                <a:latin typeface="Bradley Hand ITC" pitchFamily="66"/>
              </a:rPr>
              <a:t> February</a:t>
            </a:r>
          </a:p>
        </p:txBody>
      </p:sp>
      <p:sp>
        <p:nvSpPr>
          <p:cNvPr id="4" name="Rectangle 4"/>
          <p:cNvSpPr/>
          <p:nvPr/>
        </p:nvSpPr>
        <p:spPr>
          <a:xfrm>
            <a:off x="203618" y="982257"/>
            <a:ext cx="9203161" cy="584777"/>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sng" strike="noStrike" kern="1200" cap="none" spc="0" baseline="0">
                <a:solidFill>
                  <a:srgbClr val="FF0000"/>
                </a:solidFill>
                <a:uFillTx/>
                <a:latin typeface="Bradley Hand ITC" pitchFamily="66"/>
              </a:rPr>
              <a:t>L.O. Understand key aspects of physical geography.</a:t>
            </a:r>
          </a:p>
        </p:txBody>
      </p:sp>
      <p:sp>
        <p:nvSpPr>
          <p:cNvPr id="5" name="TextBox 6"/>
          <p:cNvSpPr txBox="1"/>
          <p:nvPr/>
        </p:nvSpPr>
        <p:spPr>
          <a:xfrm>
            <a:off x="346228" y="1843439"/>
            <a:ext cx="11292401" cy="1585560"/>
          </a:xfrm>
          <a:prstGeom prst="rect">
            <a:avLst/>
          </a:prstGeom>
          <a:noFill/>
          <a:ln cap="flat">
            <a:noFill/>
          </a:ln>
        </p:spPr>
        <p:txBody>
          <a:bodyPr vert="horz" wrap="square" lIns="91440" tIns="45720" rIns="91440" bIns="45720" anchor="t" anchorCtr="0" compatLnSpc="1">
            <a:spAutoFit/>
          </a:bodyPr>
          <a:lstStyle/>
          <a:p>
            <a:pPr marL="457200" marR="0" lvl="0" indent="-457200" algn="ctr"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en-GB" sz="1800" b="1" i="0" u="sng" strike="noStrike" kern="1200" cap="none" spc="0" baseline="0" dirty="0">
                <a:solidFill>
                  <a:srgbClr val="000000"/>
                </a:solidFill>
                <a:uFillTx/>
                <a:latin typeface="Bradley Hand ITC" pitchFamily="66"/>
                <a:ea typeface="Calibri" pitchFamily="34"/>
                <a:cs typeface="Times New Roman" pitchFamily="18"/>
              </a:rPr>
              <a:t>You should already have completed the work below</a:t>
            </a:r>
          </a:p>
          <a:p>
            <a:pPr marL="457200" marR="0" lvl="0" indent="-457200" algn="l"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en-GB" sz="1800" b="0" i="0" u="none" strike="noStrike" kern="0" cap="none" spc="0" baseline="0" dirty="0">
                <a:solidFill>
                  <a:srgbClr val="000000"/>
                </a:solidFill>
                <a:uFillTx/>
                <a:latin typeface="Bradley Hand ITC" pitchFamily="66"/>
                <a:ea typeface="Calibri" pitchFamily="34"/>
                <a:cs typeface="Times New Roman" pitchFamily="18"/>
              </a:rPr>
              <a:t>Write the names of the seas around the UK. You can draw a map or write them in a </a:t>
            </a:r>
            <a:r>
              <a:rPr lang="en-GB" sz="1800" b="0" i="0" u="none" strike="noStrike" kern="0" cap="none" spc="0" baseline="0" dirty="0" smtClean="0">
                <a:solidFill>
                  <a:srgbClr val="000000"/>
                </a:solidFill>
                <a:uFillTx/>
                <a:latin typeface="Bradley Hand ITC" pitchFamily="66"/>
                <a:ea typeface="Calibri" pitchFamily="34"/>
                <a:cs typeface="Times New Roman" pitchFamily="18"/>
              </a:rPr>
              <a:t>list.</a:t>
            </a:r>
            <a:endParaRPr lang="en-GB" sz="1800" b="0" i="0" u="none" strike="noStrike" kern="0" cap="none" spc="0" baseline="0" dirty="0">
              <a:solidFill>
                <a:srgbClr val="000000"/>
              </a:solidFill>
              <a:uFillTx/>
              <a:latin typeface="Bradley Hand ITC" pitchFamily="66"/>
              <a:ea typeface="Calibri" pitchFamily="34"/>
              <a:cs typeface="Times New Roman" pitchFamily="18"/>
            </a:endParaRPr>
          </a:p>
          <a:p>
            <a:pPr marL="457200" marR="0" lvl="0" indent="-457200" algn="l"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en-GB" sz="1800" b="0" i="0" u="none" strike="noStrike" kern="1200" cap="none" spc="0" baseline="0" dirty="0">
                <a:solidFill>
                  <a:srgbClr val="000000"/>
                </a:solidFill>
                <a:uFillTx/>
                <a:latin typeface="Bradley Hand ITC" pitchFamily="66"/>
                <a:ea typeface="Calibri" pitchFamily="34"/>
                <a:cs typeface="Times New Roman" pitchFamily="18"/>
              </a:rPr>
              <a:t>Sketch a map of an imaginary </a:t>
            </a:r>
            <a:r>
              <a:rPr lang="en-GB" sz="1800" b="0" i="0" u="none" strike="noStrike" kern="1200" cap="none" spc="0" baseline="0" dirty="0" smtClean="0">
                <a:solidFill>
                  <a:srgbClr val="000000"/>
                </a:solidFill>
                <a:uFillTx/>
                <a:latin typeface="Bradley Hand ITC" pitchFamily="66"/>
                <a:ea typeface="Calibri" pitchFamily="34"/>
                <a:cs typeface="Times New Roman" pitchFamily="18"/>
              </a:rPr>
              <a:t>beach </a:t>
            </a:r>
            <a:r>
              <a:rPr lang="en-GB" sz="1800" b="0" i="0" u="none" strike="noStrike" kern="1200" cap="none" spc="0" baseline="0" dirty="0">
                <a:solidFill>
                  <a:srgbClr val="000000"/>
                </a:solidFill>
                <a:uFillTx/>
                <a:latin typeface="Bradley Hand ITC" pitchFamily="66"/>
                <a:ea typeface="Calibri" pitchFamily="34"/>
                <a:cs typeface="Times New Roman" pitchFamily="18"/>
              </a:rPr>
              <a:t>to show the natural features mentioned in the clip.  Include larger rocks, </a:t>
            </a:r>
          </a:p>
          <a:p>
            <a:pPr marL="457200" marR="0" lvl="0" indent="-457200" algn="l"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en-GB" sz="1800" b="0" i="0" u="none" strike="noStrike" kern="1200" cap="none" spc="0" baseline="0" dirty="0">
                <a:solidFill>
                  <a:srgbClr val="000000"/>
                </a:solidFill>
                <a:uFillTx/>
                <a:latin typeface="Bradley Hand ITC" pitchFamily="66"/>
                <a:ea typeface="Calibri" pitchFamily="34"/>
                <a:cs typeface="Times New Roman" pitchFamily="18"/>
              </a:rPr>
              <a:t>pebbles, and sand in the correct position of the coast line. Include this stage of the Water Cycle</a:t>
            </a:r>
            <a:r>
              <a:rPr lang="en-GB" sz="1800" b="0" i="0" u="none" strike="noStrike" kern="1200" cap="none" spc="0" baseline="0" dirty="0">
                <a:solidFill>
                  <a:srgbClr val="000000"/>
                </a:solidFill>
                <a:uFillTx/>
                <a:latin typeface="Calibri" pitchFamily="34"/>
                <a:ea typeface="Calibri" pitchFamily="34"/>
                <a:cs typeface="Times New Roman" pitchFamily="18"/>
              </a:rPr>
              <a:t>.</a:t>
            </a:r>
          </a:p>
        </p:txBody>
      </p:sp>
      <p:sp>
        <p:nvSpPr>
          <p:cNvPr id="6" name="TextBox 7"/>
          <p:cNvSpPr txBox="1"/>
          <p:nvPr/>
        </p:nvSpPr>
        <p:spPr>
          <a:xfrm>
            <a:off x="346228" y="3940049"/>
            <a:ext cx="11292401" cy="1186607"/>
          </a:xfrm>
          <a:prstGeom prst="rect">
            <a:avLst/>
          </a:prstGeom>
          <a:noFill/>
          <a:ln cap="flat">
            <a:noFill/>
          </a:ln>
        </p:spPr>
        <p:txBody>
          <a:bodyPr vert="horz" wrap="square" lIns="91440" tIns="45720" rIns="91440" bIns="45720" anchor="t" anchorCtr="0" compatLnSpc="1">
            <a:spAutoFit/>
          </a:bodyPr>
          <a:lstStyle/>
          <a:p>
            <a:pPr marL="457200" marR="0" lvl="0" indent="-457200" algn="ctr"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en-GB" sz="1800" b="1" i="0" u="sng" strike="noStrike" kern="1200" cap="none" spc="0" baseline="0">
                <a:solidFill>
                  <a:srgbClr val="000000"/>
                </a:solidFill>
                <a:uFillTx/>
                <a:latin typeface="Bradley Hand ITC" pitchFamily="66"/>
                <a:ea typeface="Calibri" pitchFamily="34"/>
                <a:cs typeface="Times New Roman" pitchFamily="18"/>
              </a:rPr>
              <a:t>Next Step</a:t>
            </a:r>
          </a:p>
          <a:p>
            <a:pPr marL="457200" marR="0" lvl="0" indent="-457200" algn="l"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en-US" sz="1800" b="0" i="0" u="none" strike="noStrike" kern="0" cap="none" spc="0" baseline="0">
                <a:solidFill>
                  <a:srgbClr val="000000"/>
                </a:solidFill>
                <a:uFillTx/>
                <a:latin typeface="Bradley Hand ITC" pitchFamily="66"/>
                <a:ea typeface="Calibri" pitchFamily="34"/>
                <a:cs typeface="Times New Roman" pitchFamily="18"/>
              </a:rPr>
              <a:t>label the different parts of their picture. Describe the stage of the Water Cycle occurring, using correct </a:t>
            </a:r>
          </a:p>
          <a:p>
            <a:pPr marL="457200" marR="0" lvl="0" indent="-457200" algn="l"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en-US" sz="1800" b="0" i="0" u="none" strike="noStrike" kern="0" cap="none" spc="0" baseline="0">
                <a:solidFill>
                  <a:srgbClr val="000000"/>
                </a:solidFill>
                <a:uFillTx/>
                <a:latin typeface="Bradley Hand ITC" pitchFamily="66"/>
                <a:ea typeface="Calibri" pitchFamily="34"/>
                <a:cs typeface="Times New Roman" pitchFamily="18"/>
              </a:rPr>
              <a:t>terminology.</a:t>
            </a:r>
          </a:p>
        </p:txBody>
      </p:sp>
      <p:pic>
        <p:nvPicPr>
          <p:cNvPr id="7" name="Audio 6">
            <a:extLst>
              <a:ext uri="{FF2B5EF4-FFF2-40B4-BE49-F238E27FC236}">
                <a16:creationId xmlns:a16="http://schemas.microsoft.com/office/drawing/2014/main" id="{00000000-0000-0000-0000-00000000000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4" y="6032497"/>
            <a:ext cx="609603" cy="609603"/>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advTm="17637"/>
    </mc:Choice>
    <mc:Fallback>
      <p:transition spd="slow" advTm="17637"/>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endCondLst>
                    <p:cond evt="onNext" delay="0">
                      <p:tgtEl>
                        <p:sldTgt/>
                      </p:tgtEl>
                    </p:cond>
                    <p:cond evt="onPrev" delay="0">
                      <p:tgtEl>
                        <p:sldTgt/>
                      </p:tgtEl>
                    </p:cond>
                  </p:endCondLst>
                </p:cTn>
                <p:tgtEl>
                  <p:spTgt spid="7"/>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TextBox 2"/>
          <p:cNvSpPr txBox="1"/>
          <p:nvPr/>
        </p:nvSpPr>
        <p:spPr>
          <a:xfrm>
            <a:off x="623657" y="431843"/>
            <a:ext cx="6094521" cy="388693"/>
          </a:xfrm>
          <a:prstGeom prst="rect">
            <a:avLst/>
          </a:prstGeom>
          <a:noFill/>
          <a:ln cap="flat">
            <a:noFill/>
          </a:ln>
        </p:spPr>
        <p:txBody>
          <a:bodyPr vert="horz" wrap="square" lIns="91440" tIns="45720" rIns="91440" bIns="45720" anchor="t" anchorCtr="0" compatLnSpc="1">
            <a:spAutoFit/>
          </a:bodyPr>
          <a:lstStyle/>
          <a:p>
            <a:pPr marL="457200" marR="0" lvl="0" indent="-457200" algn="l"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en-GB" sz="1800" b="1" i="0" u="sng" strike="noStrike" kern="1200" cap="none" spc="0" baseline="0">
                <a:solidFill>
                  <a:srgbClr val="000000"/>
                </a:solidFill>
                <a:uFillTx/>
                <a:latin typeface="Bradley Hand ITC" pitchFamily="66"/>
                <a:ea typeface="Calibri" pitchFamily="34"/>
                <a:cs typeface="Times New Roman" pitchFamily="18"/>
              </a:rPr>
              <a:t>Work 3</a:t>
            </a:r>
          </a:p>
        </p:txBody>
      </p:sp>
      <p:sp>
        <p:nvSpPr>
          <p:cNvPr id="3" name="Rectangle 3"/>
          <p:cNvSpPr/>
          <p:nvPr/>
        </p:nvSpPr>
        <p:spPr>
          <a:xfrm>
            <a:off x="7668789" y="148635"/>
            <a:ext cx="3884398" cy="584777"/>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sng" strike="noStrike" kern="1200" cap="none" spc="0" baseline="0">
                <a:solidFill>
                  <a:srgbClr val="FF0000"/>
                </a:solidFill>
                <a:uFillTx/>
                <a:latin typeface="Bradley Hand ITC" pitchFamily="66"/>
              </a:rPr>
              <a:t>Monday 8</a:t>
            </a:r>
            <a:r>
              <a:rPr lang="en-US" sz="3200" b="1" i="0" u="sng" strike="noStrike" kern="1200" cap="none" spc="0" baseline="30000">
                <a:solidFill>
                  <a:srgbClr val="FF0000"/>
                </a:solidFill>
                <a:uFillTx/>
                <a:latin typeface="Bradley Hand ITC" pitchFamily="66"/>
              </a:rPr>
              <a:t>th</a:t>
            </a:r>
            <a:r>
              <a:rPr lang="en-US" sz="3200" b="1" i="0" u="sng" strike="noStrike" kern="1200" cap="none" spc="0" baseline="0">
                <a:solidFill>
                  <a:srgbClr val="FF0000"/>
                </a:solidFill>
                <a:uFillTx/>
                <a:latin typeface="Bradley Hand ITC" pitchFamily="66"/>
              </a:rPr>
              <a:t> February</a:t>
            </a:r>
          </a:p>
        </p:txBody>
      </p:sp>
      <p:sp>
        <p:nvSpPr>
          <p:cNvPr id="4" name="Rectangle 4"/>
          <p:cNvSpPr/>
          <p:nvPr/>
        </p:nvSpPr>
        <p:spPr>
          <a:xfrm>
            <a:off x="203618" y="982257"/>
            <a:ext cx="9203161" cy="584777"/>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sng" strike="noStrike" kern="1200" cap="none" spc="0" baseline="0">
                <a:solidFill>
                  <a:srgbClr val="FF0000"/>
                </a:solidFill>
                <a:uFillTx/>
                <a:latin typeface="Bradley Hand ITC" pitchFamily="66"/>
              </a:rPr>
              <a:t>L.O. Understand key aspects of physical geography.</a:t>
            </a:r>
          </a:p>
        </p:txBody>
      </p:sp>
      <p:sp>
        <p:nvSpPr>
          <p:cNvPr id="5" name="TextBox 6"/>
          <p:cNvSpPr txBox="1"/>
          <p:nvPr/>
        </p:nvSpPr>
        <p:spPr>
          <a:xfrm>
            <a:off x="346228" y="1843439"/>
            <a:ext cx="11292401" cy="1585560"/>
          </a:xfrm>
          <a:prstGeom prst="rect">
            <a:avLst/>
          </a:prstGeom>
          <a:noFill/>
          <a:ln cap="flat">
            <a:noFill/>
          </a:ln>
        </p:spPr>
        <p:txBody>
          <a:bodyPr vert="horz" wrap="square" lIns="91440" tIns="45720" rIns="91440" bIns="45720" anchor="t" anchorCtr="0" compatLnSpc="1">
            <a:spAutoFit/>
          </a:bodyPr>
          <a:lstStyle/>
          <a:p>
            <a:pPr marL="457200" marR="0" lvl="0" indent="-457200" algn="ctr"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en-GB" sz="1800" b="1" i="0" u="sng" strike="noStrike" kern="1200" cap="none" spc="0" baseline="0" dirty="0">
                <a:solidFill>
                  <a:srgbClr val="000000"/>
                </a:solidFill>
                <a:uFillTx/>
                <a:latin typeface="Bradley Hand ITC" pitchFamily="66"/>
                <a:ea typeface="Calibri" pitchFamily="34"/>
                <a:cs typeface="Times New Roman" pitchFamily="18"/>
              </a:rPr>
              <a:t>You should already have completed the work below</a:t>
            </a:r>
          </a:p>
          <a:p>
            <a:pPr marL="457200" marR="0" lvl="0" indent="-457200" algn="l"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en-GB" sz="1800" b="0" i="0" u="none" strike="noStrike" kern="0" cap="none" spc="0" baseline="0" dirty="0">
                <a:solidFill>
                  <a:srgbClr val="000000"/>
                </a:solidFill>
                <a:uFillTx/>
                <a:latin typeface="Bradley Hand ITC" pitchFamily="66"/>
                <a:ea typeface="Calibri" pitchFamily="34"/>
                <a:cs typeface="Times New Roman" pitchFamily="18"/>
              </a:rPr>
              <a:t>Write the names of the seas around the UK</a:t>
            </a:r>
            <a:r>
              <a:rPr lang="en-GB" sz="1800" b="0" i="0" u="none" strike="noStrike" kern="1200" cap="none" spc="0" baseline="0" dirty="0">
                <a:solidFill>
                  <a:srgbClr val="000000"/>
                </a:solidFill>
                <a:uFillTx/>
                <a:latin typeface="Bradley Hand ITC" pitchFamily="66"/>
                <a:ea typeface="Calibri" pitchFamily="34"/>
                <a:cs typeface="Times New Roman" pitchFamily="18"/>
              </a:rPr>
              <a:t>. You can draw a map or write them in a list.  </a:t>
            </a:r>
          </a:p>
          <a:p>
            <a:pPr marL="457200" marR="0" lvl="0" indent="-457200" algn="l"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en-GB" sz="1800" b="0" i="0" u="none" strike="noStrike" kern="1200" cap="none" spc="0" baseline="0" dirty="0">
                <a:solidFill>
                  <a:srgbClr val="000000"/>
                </a:solidFill>
                <a:uFillTx/>
                <a:latin typeface="Bradley Hand ITC" pitchFamily="66"/>
                <a:ea typeface="Calibri" pitchFamily="34"/>
                <a:cs typeface="Times New Roman" pitchFamily="18"/>
              </a:rPr>
              <a:t>Sketch a map of an imaginary </a:t>
            </a:r>
            <a:r>
              <a:rPr lang="en-GB" sz="1800" b="0" i="0" u="none" strike="noStrike" kern="1200" cap="none" spc="0" baseline="0" dirty="0" smtClean="0">
                <a:solidFill>
                  <a:srgbClr val="000000"/>
                </a:solidFill>
                <a:uFillTx/>
                <a:latin typeface="Bradley Hand ITC" pitchFamily="66"/>
                <a:ea typeface="Calibri" pitchFamily="34"/>
                <a:cs typeface="Times New Roman" pitchFamily="18"/>
              </a:rPr>
              <a:t>beach </a:t>
            </a:r>
            <a:r>
              <a:rPr lang="en-GB" sz="1800" b="0" i="0" u="none" strike="noStrike" kern="1200" cap="none" spc="0" baseline="0" dirty="0">
                <a:solidFill>
                  <a:srgbClr val="000000"/>
                </a:solidFill>
                <a:uFillTx/>
                <a:latin typeface="Bradley Hand ITC" pitchFamily="66"/>
                <a:ea typeface="Calibri" pitchFamily="34"/>
                <a:cs typeface="Times New Roman" pitchFamily="18"/>
              </a:rPr>
              <a:t>to show the natural features mentioned in the clip.  Include larger rocks, </a:t>
            </a:r>
          </a:p>
          <a:p>
            <a:pPr marL="457200" marR="0" lvl="0" indent="-457200" algn="l"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en-GB" sz="1800" b="0" i="0" u="none" strike="noStrike" kern="1200" cap="none" spc="0" baseline="0" dirty="0">
                <a:solidFill>
                  <a:srgbClr val="000000"/>
                </a:solidFill>
                <a:uFillTx/>
                <a:latin typeface="Bradley Hand ITC" pitchFamily="66"/>
                <a:ea typeface="Calibri" pitchFamily="34"/>
                <a:cs typeface="Times New Roman" pitchFamily="18"/>
              </a:rPr>
              <a:t>pebbles, and sand in the correct position of the coast line. Include this stage of the Water Cycle</a:t>
            </a:r>
            <a:r>
              <a:rPr lang="en-GB" sz="1800" b="0" i="0" u="none" strike="noStrike" kern="1200" cap="none" spc="0" baseline="0" dirty="0">
                <a:solidFill>
                  <a:srgbClr val="000000"/>
                </a:solidFill>
                <a:uFillTx/>
                <a:latin typeface="Calibri" pitchFamily="34"/>
                <a:ea typeface="Calibri" pitchFamily="34"/>
                <a:cs typeface="Times New Roman" pitchFamily="18"/>
              </a:rPr>
              <a:t>.</a:t>
            </a:r>
          </a:p>
        </p:txBody>
      </p:sp>
      <p:sp>
        <p:nvSpPr>
          <p:cNvPr id="6" name="TextBox 7"/>
          <p:cNvSpPr txBox="1"/>
          <p:nvPr/>
        </p:nvSpPr>
        <p:spPr>
          <a:xfrm>
            <a:off x="346228" y="3940049"/>
            <a:ext cx="11292401" cy="1186607"/>
          </a:xfrm>
          <a:prstGeom prst="rect">
            <a:avLst/>
          </a:prstGeom>
          <a:noFill/>
          <a:ln cap="flat">
            <a:noFill/>
          </a:ln>
        </p:spPr>
        <p:txBody>
          <a:bodyPr vert="horz" wrap="square" lIns="91440" tIns="45720" rIns="91440" bIns="45720" anchor="t" anchorCtr="0" compatLnSpc="1">
            <a:spAutoFit/>
          </a:bodyPr>
          <a:lstStyle/>
          <a:p>
            <a:pPr marL="457200" marR="0" lvl="0" indent="-457200" algn="ctr"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en-GB" sz="1800" b="1" i="0" u="sng" strike="noStrike" kern="1200" cap="none" spc="0" baseline="0">
                <a:solidFill>
                  <a:srgbClr val="000000"/>
                </a:solidFill>
                <a:uFillTx/>
                <a:latin typeface="Bradley Hand ITC" pitchFamily="66"/>
                <a:ea typeface="Calibri" pitchFamily="34"/>
                <a:cs typeface="Times New Roman" pitchFamily="18"/>
              </a:rPr>
              <a:t>Next Step</a:t>
            </a:r>
          </a:p>
          <a:p>
            <a:pPr marL="457200" marR="0" lvl="0" indent="-457200" algn="l"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en-US" sz="1800" b="0" i="0" u="none" strike="noStrike" kern="0" cap="none" spc="0" baseline="0">
                <a:solidFill>
                  <a:srgbClr val="000000"/>
                </a:solidFill>
                <a:uFillTx/>
                <a:latin typeface="Bradley Hand ITC" pitchFamily="66"/>
                <a:ea typeface="Calibri" pitchFamily="34"/>
                <a:cs typeface="Times New Roman" pitchFamily="18"/>
              </a:rPr>
              <a:t>Describe the formation of their beach, using terms such as ‘at first’, ‘because of that’ and ‘eventually’, as </a:t>
            </a:r>
          </a:p>
          <a:p>
            <a:pPr marL="457200" marR="0" lvl="0" indent="-457200" algn="l"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en-US" sz="1800" b="0" i="0" u="none" strike="noStrike" kern="0" cap="none" spc="0" baseline="0">
                <a:solidFill>
                  <a:srgbClr val="000000"/>
                </a:solidFill>
                <a:uFillTx/>
                <a:latin typeface="Bradley Hand ITC" pitchFamily="66"/>
                <a:ea typeface="Calibri" pitchFamily="34"/>
                <a:cs typeface="Times New Roman" pitchFamily="18"/>
              </a:rPr>
              <a:t>they saw in the clip. Draw and describe the stage of the Water Cycle occurring, using correct terminology.</a:t>
            </a:r>
          </a:p>
        </p:txBody>
      </p:sp>
      <p:pic>
        <p:nvPicPr>
          <p:cNvPr id="7" name="Audio 6">
            <a:extLst>
              <a:ext uri="{FF2B5EF4-FFF2-40B4-BE49-F238E27FC236}">
                <a16:creationId xmlns:a16="http://schemas.microsoft.com/office/drawing/2014/main" id="{00000000-0000-0000-0000-00000000000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4" y="6032497"/>
            <a:ext cx="609603" cy="609603"/>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advTm="24212"/>
    </mc:Choice>
    <mc:Fallback>
      <p:transition spd="slow" advTm="24212"/>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endCondLst>
                    <p:cond evt="onNext" delay="0">
                      <p:tgtEl>
                        <p:sldTgt/>
                      </p:tgtEl>
                    </p:cond>
                    <p:cond evt="onPrev" delay="0">
                      <p:tgtEl>
                        <p:sldTgt/>
                      </p:tgtEl>
                    </p:cond>
                  </p:endCondLst>
                </p:cTn>
                <p:tgtEl>
                  <p:spTgt spid="7"/>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name="Slide65">
    <p:spTree>
      <p:nvGrpSpPr>
        <p:cNvPr id="1" name=""/>
        <p:cNvGrpSpPr/>
        <p:nvPr/>
      </p:nvGrpSpPr>
      <p:grpSpPr>
        <a:xfrm>
          <a:off x="0" y="0"/>
          <a:ext cx="0" cy="0"/>
          <a:chOff x="0" y="0"/>
          <a:chExt cx="0" cy="0"/>
        </a:xfrm>
      </p:grpSpPr>
      <p:sp>
        <p:nvSpPr>
          <p:cNvPr id="2" name="TextBox 2"/>
          <p:cNvSpPr txBox="1"/>
          <p:nvPr/>
        </p:nvSpPr>
        <p:spPr>
          <a:xfrm>
            <a:off x="1271336" y="3737353"/>
            <a:ext cx="9649324" cy="92333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000000"/>
                </a:solidFill>
                <a:uFillTx/>
                <a:latin typeface="Calibri"/>
                <a:hlinkClick r:id="rId2"/>
              </a:rPr>
              <a:t>https://forms.office.com/Pages/ResponsePage.aspx?id=eCY4lN73r0G0KV1rDWITzRhTQ2IZqpBOsW8cFVoooF9UNVlMS1dCVkdaM0k0WlhFTE9WVFBTWEg1Ti4u</a:t>
            </a:r>
            <a:endParaRPr lang="en-GB"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p:txBody>
      </p:sp>
      <p:sp>
        <p:nvSpPr>
          <p:cNvPr id="3" name="Rectangle 3"/>
          <p:cNvSpPr/>
          <p:nvPr/>
        </p:nvSpPr>
        <p:spPr>
          <a:xfrm>
            <a:off x="1736930" y="1222753"/>
            <a:ext cx="7779696" cy="1877436"/>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400" b="0" i="0" u="sng" strike="noStrike" kern="1200" cap="none" spc="0" baseline="0">
                <a:solidFill>
                  <a:srgbClr val="000000"/>
                </a:solidFill>
                <a:uFillTx/>
                <a:latin typeface="Segoe Print" pitchFamily="2"/>
              </a:rPr>
              <a:t>Remote Learning Tracking</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4400" b="0" i="0" u="sng" strike="noStrike" kern="1200" cap="none" spc="0" baseline="0">
              <a:solidFill>
                <a:srgbClr val="000000"/>
              </a:solidFill>
              <a:uFillTx/>
              <a:latin typeface="Segoe Print"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Segoe Print" pitchFamily="2"/>
              </a:rPr>
              <a:t>Please click on the link below</a:t>
            </a:r>
          </a:p>
        </p:txBody>
      </p:sp>
    </p:spTree>
  </p:cSld>
  <p:clrMapOvr>
    <a:masterClrMapping/>
  </p:clrMapOvr>
  <mc:AlternateContent xmlns:mc="http://schemas.openxmlformats.org/markup-compatibility/2006">
    <mc:Choice xmlns:p14="http://schemas.microsoft.com/office/powerpoint/2010/main" Requires="p14">
      <p:transition spd="slow" p14:dur="2000" advTm="8405"/>
    </mc:Choice>
    <mc:Fallback>
      <p:transition spd="slow" advTm="8405"/>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Rectangle 3"/>
          <p:cNvSpPr/>
          <p:nvPr/>
        </p:nvSpPr>
        <p:spPr>
          <a:xfrm>
            <a:off x="7207127" y="148635"/>
            <a:ext cx="4807723" cy="707882"/>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1" i="0" u="sng" strike="noStrike" kern="1200" cap="none" spc="0" baseline="0">
                <a:solidFill>
                  <a:srgbClr val="FF0000"/>
                </a:solidFill>
                <a:uFillTx/>
                <a:latin typeface="Bradley Hand ITC" pitchFamily="66"/>
              </a:rPr>
              <a:t>Monday 8</a:t>
            </a:r>
            <a:r>
              <a:rPr lang="en-US" sz="4000" b="1" i="0" u="sng" strike="noStrike" kern="1200" cap="none" spc="0" baseline="30000">
                <a:solidFill>
                  <a:srgbClr val="FF0000"/>
                </a:solidFill>
                <a:uFillTx/>
                <a:latin typeface="Bradley Hand ITC" pitchFamily="66"/>
              </a:rPr>
              <a:t>th</a:t>
            </a:r>
            <a:r>
              <a:rPr lang="en-US" sz="4000" b="1" i="0" u="sng" strike="noStrike" kern="1200" cap="none" spc="0" baseline="0">
                <a:solidFill>
                  <a:srgbClr val="FF0000"/>
                </a:solidFill>
                <a:uFillTx/>
                <a:latin typeface="Bradley Hand ITC" pitchFamily="66"/>
              </a:rPr>
              <a:t> February</a:t>
            </a:r>
          </a:p>
        </p:txBody>
      </p:sp>
      <p:sp>
        <p:nvSpPr>
          <p:cNvPr id="3" name="Rectangle 4"/>
          <p:cNvSpPr/>
          <p:nvPr/>
        </p:nvSpPr>
        <p:spPr>
          <a:xfrm>
            <a:off x="250161" y="2154106"/>
            <a:ext cx="11453774" cy="707882"/>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1" i="0" u="sng" strike="noStrike" kern="1200" cap="none" spc="0" baseline="0">
                <a:solidFill>
                  <a:srgbClr val="FF0000"/>
                </a:solidFill>
                <a:uFillTx/>
                <a:latin typeface="Bradley Hand ITC" pitchFamily="66"/>
              </a:rPr>
              <a:t>L.O. Understand key aspects of physical geography.</a:t>
            </a:r>
          </a:p>
        </p:txBody>
      </p:sp>
      <p:pic>
        <p:nvPicPr>
          <p:cNvPr id="4" name="Audio 3">
            <a:extLst>
              <a:ext uri="{FF2B5EF4-FFF2-40B4-BE49-F238E27FC236}">
                <a16:creationId xmlns:a16="http://schemas.microsoft.com/office/drawing/2014/main" id="{00000000-0000-0000-0000-00000000000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4" y="6032497"/>
            <a:ext cx="609603" cy="609603"/>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advTm="18169"/>
    </mc:Choice>
    <mc:Fallback>
      <p:transition spd="slow" advTm="18169"/>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022"/>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endCondLst>
                    <p:cond evt="onNext" delay="0">
                      <p:tgtEl>
                        <p:sldTgt/>
                      </p:tgtEl>
                    </p:cond>
                    <p:cond evt="onPrev"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000000-0000-0000-0000-000000000000}"/>
              </a:ext>
            </a:extLst>
          </p:cNvPr>
          <p:cNvPicPr>
            <a:picLocks noChangeAspect="1"/>
          </p:cNvPicPr>
          <p:nvPr/>
        </p:nvPicPr>
        <p:blipFill>
          <a:blip r:embed="rId4"/>
          <a:srcRect l="31300" t="20786" r="32800" b="16874"/>
          <a:stretch>
            <a:fillRect/>
          </a:stretch>
        </p:blipFill>
        <p:spPr>
          <a:xfrm>
            <a:off x="2194560" y="347545"/>
            <a:ext cx="8412480" cy="6162900"/>
          </a:xfrm>
          <a:prstGeom prst="rect">
            <a:avLst/>
          </a:prstGeom>
          <a:noFill/>
          <a:ln cap="flat">
            <a:noFill/>
          </a:ln>
        </p:spPr>
      </p:pic>
      <p:pic>
        <p:nvPicPr>
          <p:cNvPr id="3" name="Audio 2">
            <a:extLst>
              <a:ext uri="{FF2B5EF4-FFF2-40B4-BE49-F238E27FC236}">
                <a16:creationId xmlns:a16="http://schemas.microsoft.com/office/drawing/2014/main" id="{00000000-0000-0000-0000-00000000000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4" y="6032497"/>
            <a:ext cx="609603" cy="609603"/>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advTm="17791"/>
    </mc:Choice>
    <mc:Fallback>
      <p:transition spd="slow" advTm="17791"/>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endCondLst>
                    <p:cond evt="onNext" delay="0">
                      <p:tgtEl>
                        <p:sldTgt/>
                      </p:tgtEl>
                    </p:cond>
                    <p:cond evt="onPrev"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000000-0000-0000-0000-000000000000}"/>
              </a:ext>
            </a:extLst>
          </p:cNvPr>
          <p:cNvPicPr>
            <a:picLocks noChangeAspect="1"/>
          </p:cNvPicPr>
          <p:nvPr/>
        </p:nvPicPr>
        <p:blipFill>
          <a:blip r:embed="rId4"/>
          <a:srcRect l="7700" t="21259" r="57800" b="42000"/>
          <a:stretch>
            <a:fillRect/>
          </a:stretch>
        </p:blipFill>
        <p:spPr>
          <a:xfrm>
            <a:off x="1299042" y="963164"/>
            <a:ext cx="10149245" cy="4559811"/>
          </a:xfrm>
          <a:prstGeom prst="rect">
            <a:avLst/>
          </a:prstGeom>
          <a:noFill/>
          <a:ln cap="flat">
            <a:noFill/>
          </a:ln>
        </p:spPr>
      </p:pic>
      <p:pic>
        <p:nvPicPr>
          <p:cNvPr id="3" name="Audio 2">
            <a:extLst>
              <a:ext uri="{FF2B5EF4-FFF2-40B4-BE49-F238E27FC236}">
                <a16:creationId xmlns:a16="http://schemas.microsoft.com/office/drawing/2014/main" id="{00000000-0000-0000-0000-00000000000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4" y="6032497"/>
            <a:ext cx="609603" cy="609603"/>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advTm="19779"/>
    </mc:Choice>
    <mc:Fallback>
      <p:transition spd="slow" advTm="19779"/>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endCondLst>
                    <p:cond evt="onNext" delay="0">
                      <p:tgtEl>
                        <p:sldTgt/>
                      </p:tgtEl>
                    </p:cond>
                    <p:cond evt="onPrev"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extBox 5"/>
          <p:cNvSpPr txBox="1"/>
          <p:nvPr/>
        </p:nvSpPr>
        <p:spPr>
          <a:xfrm>
            <a:off x="341372" y="2535932"/>
            <a:ext cx="11850624" cy="212365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400" b="1" i="0" u="none" strike="noStrike" kern="1200" cap="none" spc="0" baseline="0">
                <a:solidFill>
                  <a:srgbClr val="333333"/>
                </a:solidFill>
                <a:uFillTx/>
                <a:latin typeface="Bradley Hand ITC" pitchFamily="66"/>
              </a:rPr>
              <a:t>The water cycle sounds like it is describing how water moves above, on, and through the Earth... and it does. </a:t>
            </a:r>
          </a:p>
        </p:txBody>
      </p:sp>
      <p:pic>
        <p:nvPicPr>
          <p:cNvPr id="3" name="Audio 2">
            <a:extLst>
              <a:ext uri="{FF2B5EF4-FFF2-40B4-BE49-F238E27FC236}">
                <a16:creationId xmlns:a16="http://schemas.microsoft.com/office/drawing/2014/main" id="{00000000-0000-0000-0000-00000000000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4" y="6032497"/>
            <a:ext cx="609603" cy="609603"/>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advTm="11656"/>
    </mc:Choice>
    <mc:Fallback>
      <p:transition spd="slow" advTm="11656"/>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endCondLst>
                    <p:cond evt="onNext" delay="0">
                      <p:tgtEl>
                        <p:sldTgt/>
                      </p:tgtEl>
                    </p:cond>
                    <p:cond evt="onPrev"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extBox 7"/>
          <p:cNvSpPr txBox="1"/>
          <p:nvPr/>
        </p:nvSpPr>
        <p:spPr>
          <a:xfrm>
            <a:off x="304796" y="1905289"/>
            <a:ext cx="11582403" cy="255454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1" i="0" u="none" strike="noStrike" kern="1200" cap="none" spc="0" baseline="0">
                <a:solidFill>
                  <a:srgbClr val="333333"/>
                </a:solidFill>
                <a:uFillTx/>
                <a:latin typeface="Bradley Hand ITC" pitchFamily="66"/>
              </a:rPr>
              <a:t>But, in fact, much more water is "in storage" for long periods of time than is actually moving through the cycle. The storehouses for the vast majority of all water on Earth are the oceans.</a:t>
            </a:r>
            <a:endParaRPr lang="en-GB" sz="4000" b="1" i="0" u="none" strike="noStrike" kern="1200" cap="none" spc="0" baseline="0">
              <a:solidFill>
                <a:srgbClr val="000000"/>
              </a:solidFill>
              <a:uFillTx/>
              <a:latin typeface="Bradley Hand ITC" pitchFamily="66"/>
            </a:endParaRPr>
          </a:p>
        </p:txBody>
      </p:sp>
      <p:pic>
        <p:nvPicPr>
          <p:cNvPr id="3" name="Audio 2">
            <a:extLst>
              <a:ext uri="{FF2B5EF4-FFF2-40B4-BE49-F238E27FC236}">
                <a16:creationId xmlns:a16="http://schemas.microsoft.com/office/drawing/2014/main" id="{00000000-0000-0000-0000-00000000000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4" y="6032497"/>
            <a:ext cx="609603" cy="609603"/>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advTm="18155"/>
    </mc:Choice>
    <mc:Fallback>
      <p:transition spd="slow" advTm="18155"/>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endCondLst>
                    <p:cond evt="onNext" delay="0">
                      <p:tgtEl>
                        <p:sldTgt/>
                      </p:tgtEl>
                    </p:cond>
                    <p:cond evt="onPrev"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extBox 5"/>
          <p:cNvSpPr txBox="1"/>
          <p:nvPr/>
        </p:nvSpPr>
        <p:spPr>
          <a:xfrm>
            <a:off x="1231395" y="2084832"/>
            <a:ext cx="10363196" cy="1938994"/>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1" i="0" u="none" strike="noStrike" kern="1200" cap="none" spc="0" baseline="0">
                <a:solidFill>
                  <a:srgbClr val="2F5597"/>
                </a:solidFill>
                <a:uFillTx/>
                <a:latin typeface="Bradley Hand ITC" pitchFamily="66"/>
              </a:rPr>
              <a:t>The oceans are the largest reservoir of water on earth – over 96 % of all water exists in the oceans</a:t>
            </a:r>
            <a:r>
              <a:rPr lang="en-US" sz="4000" b="0" i="0" u="none" strike="noStrike" kern="1200" cap="none" spc="0" baseline="0">
                <a:solidFill>
                  <a:srgbClr val="2F5597"/>
                </a:solidFill>
                <a:uFillTx/>
                <a:latin typeface="Bradley Hand ITC" pitchFamily="66"/>
              </a:rPr>
              <a:t>.</a:t>
            </a:r>
            <a:endParaRPr lang="en-GB" sz="4000" b="0" i="0" u="none" strike="noStrike" kern="1200" cap="none" spc="0" baseline="0">
              <a:solidFill>
                <a:srgbClr val="2F5597"/>
              </a:solidFill>
              <a:uFillTx/>
              <a:latin typeface="Bradley Hand ITC" pitchFamily="66"/>
            </a:endParaRPr>
          </a:p>
        </p:txBody>
      </p:sp>
      <p:pic>
        <p:nvPicPr>
          <p:cNvPr id="3" name="Audio 2">
            <a:extLst>
              <a:ext uri="{FF2B5EF4-FFF2-40B4-BE49-F238E27FC236}">
                <a16:creationId xmlns:a16="http://schemas.microsoft.com/office/drawing/2014/main" id="{00000000-0000-0000-0000-00000000000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4" y="6032497"/>
            <a:ext cx="609603" cy="609603"/>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advTm="12659"/>
    </mc:Choice>
    <mc:Fallback>
      <p:transition spd="slow" advTm="12659"/>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endCondLst>
                    <p:cond evt="onNext" delay="0">
                      <p:tgtEl>
                        <p:sldTgt/>
                      </p:tgtEl>
                    </p:cond>
                    <p:cond evt="onPrev"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Rectangle 5"/>
          <p:cNvSpPr/>
          <p:nvPr/>
        </p:nvSpPr>
        <p:spPr>
          <a:xfrm>
            <a:off x="1981286" y="2052937"/>
            <a:ext cx="8741497" cy="1754326"/>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400" b="1" i="0" u="none" strike="noStrike" kern="1200" cap="none" spc="0" baseline="0" dirty="0" smtClean="0">
                <a:solidFill>
                  <a:srgbClr val="000000"/>
                </a:solidFill>
                <a:uFillTx/>
                <a:latin typeface="Bradley Hand ITC" pitchFamily="66"/>
              </a:rPr>
              <a:t>Let’s </a:t>
            </a:r>
            <a:r>
              <a:rPr lang="en-US" sz="5400" b="1" i="0" u="none" strike="noStrike" kern="1200" cap="none" spc="0" baseline="0" dirty="0">
                <a:solidFill>
                  <a:srgbClr val="000000"/>
                </a:solidFill>
                <a:uFillTx/>
                <a:latin typeface="Bradley Hand ITC" pitchFamily="66"/>
              </a:rPr>
              <a:t>look at Coastal Regions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400" b="1" i="0" u="none" strike="noStrike" kern="1200" cap="none" spc="0" baseline="0" dirty="0">
                <a:solidFill>
                  <a:srgbClr val="000000"/>
                </a:solidFill>
                <a:uFillTx/>
                <a:latin typeface="Bradley Hand ITC" pitchFamily="66"/>
              </a:rPr>
              <a:t>around the UK</a:t>
            </a:r>
          </a:p>
        </p:txBody>
      </p:sp>
      <p:pic>
        <p:nvPicPr>
          <p:cNvPr id="3" name="Audio 2">
            <a:extLst>
              <a:ext uri="{FF2B5EF4-FFF2-40B4-BE49-F238E27FC236}">
                <a16:creationId xmlns:a16="http://schemas.microsoft.com/office/drawing/2014/main" id="{00000000-0000-0000-0000-00000000000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4" y="6032497"/>
            <a:ext cx="609603" cy="609603"/>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advTm="5613"/>
    </mc:Choice>
    <mc:Fallback>
      <p:transition spd="slow" advTm="5613"/>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endCondLst>
                    <p:cond evt="onNext" delay="0">
                      <p:tgtEl>
                        <p:sldTgt/>
                      </p:tgtEl>
                    </p:cond>
                    <p:cond evt="onPrev"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00000000-0000-0000-0000-000000000000}"/>
              </a:ext>
            </a:extLst>
          </p:cNvPr>
          <p:cNvPicPr>
            <a:picLocks noChangeAspect="1"/>
          </p:cNvPicPr>
          <p:nvPr/>
        </p:nvPicPr>
        <p:blipFill>
          <a:blip r:embed="rId4"/>
          <a:srcRect l="2537" t="3693" r="3337" b="4225"/>
          <a:stretch>
            <a:fillRect/>
          </a:stretch>
        </p:blipFill>
        <p:spPr>
          <a:xfrm>
            <a:off x="2206748" y="621792"/>
            <a:ext cx="7997955" cy="5868189"/>
          </a:xfrm>
          <a:prstGeom prst="rect">
            <a:avLst/>
          </a:prstGeom>
          <a:noFill/>
          <a:ln cap="flat">
            <a:noFill/>
          </a:ln>
        </p:spPr>
      </p:pic>
      <p:pic>
        <p:nvPicPr>
          <p:cNvPr id="3" name="Audio 2">
            <a:extLst>
              <a:ext uri="{FF2B5EF4-FFF2-40B4-BE49-F238E27FC236}">
                <a16:creationId xmlns:a16="http://schemas.microsoft.com/office/drawing/2014/main" id="{00000000-0000-0000-0000-00000000000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4" y="6032497"/>
            <a:ext cx="609603" cy="609603"/>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advTm="21193"/>
    </mc:Choice>
    <mc:Fallback>
      <p:transition spd="slow" advTm="21193"/>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endCondLst>
                    <p:cond evt="onNext" delay="0">
                      <p:tgtEl>
                        <p:sldTgt/>
                      </p:tgtEl>
                    </p:cond>
                    <p:cond evt="onPrev"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07044A1C68BD4C94A30BCF35C50B21" ma:contentTypeVersion="6" ma:contentTypeDescription="Create a new document." ma:contentTypeScope="" ma:versionID="1b176be6737bea82aa036f5de0ec208a">
  <xsd:schema xmlns:xsd="http://www.w3.org/2001/XMLSchema" xmlns:xs="http://www.w3.org/2001/XMLSchema" xmlns:p="http://schemas.microsoft.com/office/2006/metadata/properties" xmlns:ns2="b56fac23-60d4-4943-8ef5-74c6083a7b6c" targetNamespace="http://schemas.microsoft.com/office/2006/metadata/properties" ma:root="true" ma:fieldsID="a849d26107bce6f199e44061d0f19b66" ns2:_="">
    <xsd:import namespace="b56fac23-60d4-4943-8ef5-74c6083a7b6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6fac23-60d4-4943-8ef5-74c6083a7b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F29A7BC-18A9-482C-94D0-0F988D91AEA1}"/>
</file>

<file path=customXml/itemProps2.xml><?xml version="1.0" encoding="utf-8"?>
<ds:datastoreItem xmlns:ds="http://schemas.openxmlformats.org/officeDocument/2006/customXml" ds:itemID="{95BC39AE-D5A9-4BAC-9857-DF694A816FCA}"/>
</file>

<file path=customXml/itemProps3.xml><?xml version="1.0" encoding="utf-8"?>
<ds:datastoreItem xmlns:ds="http://schemas.openxmlformats.org/officeDocument/2006/customXml" ds:itemID="{065548CF-C664-4ACC-A254-618AF2C92A3D}"/>
</file>

<file path=docProps/app.xml><?xml version="1.0" encoding="utf-8"?>
<Properties xmlns="http://schemas.openxmlformats.org/officeDocument/2006/extended-properties" xmlns:vt="http://schemas.openxmlformats.org/officeDocument/2006/docPropsVTypes">
  <TotalTime>175</TotalTime>
  <Words>593</Words>
  <Application>Microsoft Office PowerPoint</Application>
  <PresentationFormat>Widescreen</PresentationFormat>
  <Paragraphs>59</Paragraphs>
  <Slides>17</Slides>
  <Notes>0</Notes>
  <HiddenSlides>0</HiddenSlides>
  <MMClips>16</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Bradley Hand ITC</vt:lpstr>
      <vt:lpstr>Calibri</vt:lpstr>
      <vt:lpstr>Calibri Light</vt:lpstr>
      <vt:lpstr>Segoe Print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Taylor</dc:creator>
  <cp:lastModifiedBy>Paula Candish</cp:lastModifiedBy>
  <cp:revision>9</cp:revision>
  <dcterms:created xsi:type="dcterms:W3CDTF">2021-01-02T13:53:38Z</dcterms:created>
  <dcterms:modified xsi:type="dcterms:W3CDTF">2021-02-05T13:24:11Z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0x010100E607044A1C68BD4C94A30BCF35C50B21</vt:lpwstr>
  </property>
</Properties>
</file>