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5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2" r:id="rId17"/>
    <p:sldId id="271" r:id="rId18"/>
    <p:sldId id="272" r:id="rId19"/>
    <p:sldId id="273" r:id="rId20"/>
    <p:sldId id="277" r:id="rId21"/>
    <p:sldId id="279" r:id="rId22"/>
    <p:sldId id="282" r:id="rId23"/>
    <p:sldId id="283" r:id="rId24"/>
    <p:sldId id="284" r:id="rId25"/>
    <p:sldId id="287" r:id="rId26"/>
    <p:sldId id="288" r:id="rId27"/>
    <p:sldId id="291" r:id="rId28"/>
    <p:sldId id="274" r:id="rId29"/>
    <p:sldId id="275" r:id="rId30"/>
    <p:sldId id="276" r:id="rId31"/>
    <p:sldId id="278" r:id="rId32"/>
    <p:sldId id="281" r:id="rId33"/>
    <p:sldId id="285" r:id="rId34"/>
    <p:sldId id="286" r:id="rId35"/>
    <p:sldId id="289" r:id="rId36"/>
    <p:sldId id="290" r:id="rId37"/>
    <p:sldId id="28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7" d="100"/>
          <a:sy n="87" d="100"/>
        </p:scale>
        <p:origin x="38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C2BC-5B07-4B90-9450-1467755BBD8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E70D-D3AB-4F0E-83BA-1958058C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9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C2BC-5B07-4B90-9450-1467755BBD8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E70D-D3AB-4F0E-83BA-1958058C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073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C2BC-5B07-4B90-9450-1467755BBD8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E70D-D3AB-4F0E-83BA-1958058C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717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98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C2BC-5B07-4B90-9450-1467755BBD8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E70D-D3AB-4F0E-83BA-1958058C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03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C2BC-5B07-4B90-9450-1467755BBD8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E70D-D3AB-4F0E-83BA-1958058C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34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C2BC-5B07-4B90-9450-1467755BBD8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E70D-D3AB-4F0E-83BA-1958058C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60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C2BC-5B07-4B90-9450-1467755BBD8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E70D-D3AB-4F0E-83BA-1958058C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0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C2BC-5B07-4B90-9450-1467755BBD8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E70D-D3AB-4F0E-83BA-1958058C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49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C2BC-5B07-4B90-9450-1467755BBD8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E70D-D3AB-4F0E-83BA-1958058C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133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C2BC-5B07-4B90-9450-1467755BBD8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E70D-D3AB-4F0E-83BA-1958058C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85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C2BC-5B07-4B90-9450-1467755BBD8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E70D-D3AB-4F0E-83BA-1958058C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90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CC2BC-5B07-4B90-9450-1467755BBD81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2E70D-D3AB-4F0E-83BA-1958058C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92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33BA71E-3CF0-1E4E-BEEE-6280AD06D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eCY4lN73r0G0KV1rDWITzRhTQ2IZqpBOsW8cFVoooF9UNVlMS1dCVkdaM0k0WlhFTE9WVFBTWEg1Ti4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000" dirty="0">
                <a:solidFill>
                  <a:srgbClr val="FF0066"/>
                </a:solidFill>
              </a:rPr>
              <a:t>Year 3 Maths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500" dirty="0" smtClean="0">
                <a:solidFill>
                  <a:srgbClr val="FF0066"/>
                </a:solidFill>
              </a:rPr>
              <a:t>Friday 5</a:t>
            </a:r>
            <a:r>
              <a:rPr lang="en-GB" sz="3500" baseline="30000" dirty="0" smtClean="0">
                <a:solidFill>
                  <a:srgbClr val="FF0066"/>
                </a:solidFill>
              </a:rPr>
              <a:t>th</a:t>
            </a:r>
            <a:r>
              <a:rPr lang="en-GB" sz="3500" dirty="0" smtClean="0">
                <a:solidFill>
                  <a:srgbClr val="FF0066"/>
                </a:solidFill>
              </a:rPr>
              <a:t> February </a:t>
            </a:r>
            <a:r>
              <a:rPr lang="en-GB" sz="3500" dirty="0">
                <a:solidFill>
                  <a:srgbClr val="FF0066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404066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solidFill>
                  <a:srgbClr val="FF0066"/>
                </a:solidFill>
              </a:rPr>
              <a:t>Let’s try together</a:t>
            </a:r>
            <a:endParaRPr lang="en-GB" u="sng" dirty="0">
              <a:solidFill>
                <a:srgbClr val="FF006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887" r="19918" b="6777"/>
          <a:stretch/>
        </p:blipFill>
        <p:spPr>
          <a:xfrm>
            <a:off x="127146" y="1792678"/>
            <a:ext cx="5244956" cy="4352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7921" t="5090" r="19917" b="10851"/>
          <a:stretch/>
        </p:blipFill>
        <p:spPr>
          <a:xfrm>
            <a:off x="6462345" y="1995855"/>
            <a:ext cx="5187461" cy="394583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539154" y="3015762"/>
            <a:ext cx="694592" cy="17584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6124" y="62468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2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77" y="224448"/>
            <a:ext cx="10515600" cy="1325563"/>
          </a:xfrm>
        </p:spPr>
        <p:txBody>
          <a:bodyPr/>
          <a:lstStyle/>
          <a:p>
            <a:r>
              <a:rPr lang="en-GB" u="sng" dirty="0" smtClean="0">
                <a:solidFill>
                  <a:srgbClr val="FF0066"/>
                </a:solidFill>
              </a:rPr>
              <a:t>You try </a:t>
            </a:r>
            <a:endParaRPr lang="en-GB" u="sng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921" t="5090" r="19917" b="10851"/>
          <a:stretch/>
        </p:blipFill>
        <p:spPr>
          <a:xfrm>
            <a:off x="2022228" y="378586"/>
            <a:ext cx="8275531" cy="629477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1787" y="62530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2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585" y="268410"/>
            <a:ext cx="10515600" cy="1325563"/>
          </a:xfrm>
        </p:spPr>
        <p:txBody>
          <a:bodyPr/>
          <a:lstStyle/>
          <a:p>
            <a:r>
              <a:rPr lang="en-GB" u="sng" dirty="0" smtClean="0">
                <a:solidFill>
                  <a:srgbClr val="FF0066"/>
                </a:solidFill>
              </a:rPr>
              <a:t>Total</a:t>
            </a:r>
            <a:endParaRPr lang="en-GB" u="sng" dirty="0">
              <a:solidFill>
                <a:srgbClr val="FF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382" y="350229"/>
            <a:ext cx="8203926" cy="619164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7248" y="6054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46" y="242033"/>
            <a:ext cx="10515600" cy="1325563"/>
          </a:xfrm>
        </p:spPr>
        <p:txBody>
          <a:bodyPr/>
          <a:lstStyle/>
          <a:p>
            <a:r>
              <a:rPr lang="en-GB" u="sng" dirty="0" smtClean="0">
                <a:solidFill>
                  <a:srgbClr val="FF0066"/>
                </a:solidFill>
              </a:rPr>
              <a:t>What went wrong?</a:t>
            </a:r>
            <a:endParaRPr lang="en-GB" u="sng" dirty="0">
              <a:solidFill>
                <a:srgbClr val="FF006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183" r="20146"/>
          <a:stretch/>
        </p:blipFill>
        <p:spPr>
          <a:xfrm>
            <a:off x="4615395" y="242033"/>
            <a:ext cx="7318697" cy="6365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2853" y="2488224"/>
            <a:ext cx="32619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>
                <a:solidFill>
                  <a:srgbClr val="FF0066"/>
                </a:solidFill>
              </a:rPr>
              <a:t>The girl jumped 7 times, whereas the boy jumped 6 times. </a:t>
            </a:r>
          </a:p>
          <a:p>
            <a:endParaRPr lang="en-GB" sz="2500" dirty="0">
              <a:solidFill>
                <a:srgbClr val="FF0066"/>
              </a:solidFill>
            </a:endParaRPr>
          </a:p>
          <a:p>
            <a:r>
              <a:rPr lang="en-GB" sz="2500" dirty="0" smtClean="0">
                <a:solidFill>
                  <a:srgbClr val="FF0066"/>
                </a:solidFill>
              </a:rPr>
              <a:t>What went wrong with their tally charts?</a:t>
            </a:r>
            <a:endParaRPr lang="en-GB" sz="2500" dirty="0">
              <a:solidFill>
                <a:srgbClr val="FF0066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7587" y="61203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9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7001" t="9772" r="19805" b="9405"/>
          <a:stretch/>
        </p:blipFill>
        <p:spPr>
          <a:xfrm>
            <a:off x="2201008" y="712177"/>
            <a:ext cx="7347438" cy="528592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1209" y="6112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138153"/>
            <a:ext cx="11431496" cy="5281237"/>
          </a:xfrm>
        </p:spPr>
        <p:txBody>
          <a:bodyPr>
            <a:noAutofit/>
          </a:bodyPr>
          <a:lstStyle/>
          <a:p>
            <a:r>
              <a:rPr lang="en-GB" sz="5000" dirty="0">
                <a:solidFill>
                  <a:srgbClr val="FF0066"/>
                </a:solidFill>
                <a:latin typeface="Letter-join No-Lead 36"/>
              </a:rPr>
              <a:t>LO: </a:t>
            </a:r>
            <a:r>
              <a:rPr lang="en-GB" sz="5000" dirty="0" smtClean="0">
                <a:solidFill>
                  <a:srgbClr val="FF0066"/>
                </a:solidFill>
                <a:latin typeface="Letter-join No-Lead 36"/>
              </a:rPr>
              <a:t>Make a tally chart</a:t>
            </a:r>
            <a:br>
              <a:rPr lang="en-GB" sz="5000" dirty="0" smtClean="0">
                <a:solidFill>
                  <a:srgbClr val="FF0066"/>
                </a:solidFill>
                <a:latin typeface="Letter-join No-Lead 36"/>
              </a:rPr>
            </a:br>
            <a:r>
              <a:rPr lang="en-GB" sz="5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5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500" dirty="0" smtClean="0">
                <a:solidFill>
                  <a:srgbClr val="FF0066"/>
                </a:solidFill>
                <a:latin typeface="Letter-join No-Lead 36"/>
              </a:rPr>
              <a:t>-Count how many objects there are</a:t>
            </a:r>
            <a:br>
              <a:rPr lang="en-GB" sz="3500" dirty="0" smtClean="0">
                <a:solidFill>
                  <a:srgbClr val="FF0066"/>
                </a:solidFill>
                <a:latin typeface="Letter-join No-Lead 36"/>
              </a:rPr>
            </a:br>
            <a:r>
              <a:rPr lang="en-GB" sz="3500" dirty="0" smtClean="0">
                <a:solidFill>
                  <a:srgbClr val="FF0066"/>
                </a:solidFill>
                <a:latin typeface="Letter-join No-Lead 36"/>
              </a:rPr>
              <a:t>-Write it using a tally method</a:t>
            </a:r>
            <a:br>
              <a:rPr lang="en-GB" sz="3500" dirty="0" smtClean="0">
                <a:solidFill>
                  <a:srgbClr val="FF0066"/>
                </a:solidFill>
                <a:latin typeface="Letter-join No-Lead 36"/>
              </a:rPr>
            </a:br>
            <a:r>
              <a:rPr lang="en-GB" sz="3500" dirty="0" smtClean="0">
                <a:solidFill>
                  <a:srgbClr val="FF0066"/>
                </a:solidFill>
                <a:latin typeface="Letter-join No-Lead 36"/>
              </a:rPr>
              <a:t>- Fill in the total</a:t>
            </a:r>
            <a:br>
              <a:rPr lang="en-GB" sz="3500" dirty="0" smtClean="0">
                <a:solidFill>
                  <a:srgbClr val="FF0066"/>
                </a:solidFill>
                <a:latin typeface="Letter-join No-Lead 36"/>
              </a:rPr>
            </a:br>
            <a:r>
              <a:rPr lang="en-GB" sz="3500" dirty="0" smtClean="0">
                <a:solidFill>
                  <a:srgbClr val="FF0066"/>
                </a:solidFill>
                <a:latin typeface="Letter-join No-Lead 36"/>
              </a:rPr>
              <a:t>-What does the tally chart show? Most popular? Least popular?</a:t>
            </a:r>
            <a:r>
              <a:rPr lang="en-GB" sz="5000" dirty="0">
                <a:solidFill>
                  <a:srgbClr val="FF0066"/>
                </a:solidFill>
                <a:latin typeface="Letter-join No-Lead 36" panose="02000503000000020003" pitchFamily="50" charset="0"/>
              </a:rPr>
              <a:t/>
            </a:r>
            <a:br>
              <a:rPr lang="en-GB" sz="5000" dirty="0">
                <a:solidFill>
                  <a:srgbClr val="FF0066"/>
                </a:solidFill>
                <a:latin typeface="Letter-join No-Lead 36" panose="02000503000000020003" pitchFamily="50" charset="0"/>
              </a:rPr>
            </a:br>
            <a:r>
              <a:rPr lang="en-GB" sz="5000" dirty="0">
                <a:solidFill>
                  <a:srgbClr val="FF0066"/>
                </a:solidFill>
                <a:latin typeface="Letter-join No-Lead 36" panose="02000503000000020003" pitchFamily="50" charset="0"/>
              </a:rPr>
              <a:t/>
            </a:r>
            <a:br>
              <a:rPr lang="en-GB" sz="5000" dirty="0">
                <a:solidFill>
                  <a:srgbClr val="FF0066"/>
                </a:solidFill>
                <a:latin typeface="Letter-join No-Lead 36" panose="02000503000000020003" pitchFamily="50" charset="0"/>
              </a:rPr>
            </a:br>
            <a:r>
              <a:rPr lang="en-GB" sz="5000" dirty="0">
                <a:solidFill>
                  <a:srgbClr val="FF0066"/>
                </a:solidFill>
                <a:latin typeface="Letter-join No-Lead 36" panose="02000503000000020003" pitchFamily="50" charset="0"/>
              </a:rPr>
              <a:t/>
            </a:r>
            <a:br>
              <a:rPr lang="en-GB" sz="5000" dirty="0">
                <a:solidFill>
                  <a:srgbClr val="FF0066"/>
                </a:solidFill>
                <a:latin typeface="Letter-join No-Lead 36" panose="02000503000000020003" pitchFamily="50" charset="0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 panose="02000503000000020003" pitchFamily="50" charset="0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 panose="02000503000000020003" pitchFamily="50" charset="0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> </a:t>
            </a:r>
            <a:r>
              <a:rPr lang="en-GB" sz="3000" dirty="0">
                <a:solidFill>
                  <a:srgbClr val="FF0066"/>
                </a:solidFill>
                <a:latin typeface="Letter-join No-Lead 36" panose="02000503000000020003" pitchFamily="50" charset="0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 panose="02000503000000020003" pitchFamily="50" charset="0"/>
              </a:rPr>
            </a:br>
            <a:endParaRPr lang="en-GB" sz="3000" dirty="0">
              <a:solidFill>
                <a:srgbClr val="FF0066"/>
              </a:solidFill>
              <a:latin typeface="Letter-join No-Lead 36" panose="02000503000000020003" pitchFamily="50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18339" y="-149469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5500" dirty="0">
                <a:solidFill>
                  <a:srgbClr val="FF0066"/>
                </a:solidFill>
                <a:latin typeface="Letter-join No-Lead 36" panose="02000503000000020003" pitchFamily="50" charset="0"/>
              </a:rPr>
              <a:t>5</a:t>
            </a:r>
            <a:r>
              <a:rPr lang="en-GB" sz="5500" dirty="0" smtClean="0">
                <a:solidFill>
                  <a:srgbClr val="FF0066"/>
                </a:solidFill>
                <a:latin typeface="Letter-join No-Lead 36" panose="02000503000000020003" pitchFamily="50" charset="0"/>
              </a:rPr>
              <a:t>.2.21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1" y="5848718"/>
            <a:ext cx="990600" cy="828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7831" y="6055567"/>
            <a:ext cx="318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2060"/>
                </a:solidFill>
              </a:rPr>
              <a:t>White Rose Resources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1497" y="6138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2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792" y="250825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FF0066"/>
                </a:solidFill>
              </a:rPr>
              <a:t>Work 1 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1.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362" y="2233612"/>
            <a:ext cx="48672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08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2.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789" y="1157288"/>
            <a:ext cx="6057900" cy="50196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86100" y="1186962"/>
            <a:ext cx="589085" cy="6386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753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3. Fill in the totals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080" y="2612415"/>
            <a:ext cx="7171533" cy="263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4.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002" y="171695"/>
            <a:ext cx="3897922" cy="662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84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138153"/>
            <a:ext cx="11431496" cy="5281237"/>
          </a:xfrm>
        </p:spPr>
        <p:txBody>
          <a:bodyPr>
            <a:noAutofit/>
          </a:bodyPr>
          <a:lstStyle/>
          <a:p>
            <a:r>
              <a:rPr lang="en-GB" sz="5000" dirty="0">
                <a:solidFill>
                  <a:srgbClr val="FF0066"/>
                </a:solidFill>
                <a:latin typeface="Letter-join No-Lead 36"/>
              </a:rPr>
              <a:t>LO: </a:t>
            </a:r>
            <a:r>
              <a:rPr lang="en-GB" sz="5000" dirty="0" smtClean="0">
                <a:solidFill>
                  <a:srgbClr val="FF0066"/>
                </a:solidFill>
                <a:latin typeface="Letter-join No-Lead 36"/>
              </a:rPr>
              <a:t>Make a tally chart</a:t>
            </a:r>
            <a:br>
              <a:rPr lang="en-GB" sz="5000" dirty="0" smtClean="0">
                <a:solidFill>
                  <a:srgbClr val="FF0066"/>
                </a:solidFill>
                <a:latin typeface="Letter-join No-Lead 36"/>
              </a:rPr>
            </a:br>
            <a:r>
              <a:rPr lang="en-GB" sz="5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5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500" dirty="0" smtClean="0">
                <a:solidFill>
                  <a:srgbClr val="FF0066"/>
                </a:solidFill>
                <a:latin typeface="Letter-join No-Lead 36"/>
              </a:rPr>
              <a:t>-Count how many objects there are</a:t>
            </a:r>
            <a:br>
              <a:rPr lang="en-GB" sz="3500" dirty="0" smtClean="0">
                <a:solidFill>
                  <a:srgbClr val="FF0066"/>
                </a:solidFill>
                <a:latin typeface="Letter-join No-Lead 36"/>
              </a:rPr>
            </a:br>
            <a:r>
              <a:rPr lang="en-GB" sz="3500" dirty="0" smtClean="0">
                <a:solidFill>
                  <a:srgbClr val="FF0066"/>
                </a:solidFill>
                <a:latin typeface="Letter-join No-Lead 36"/>
              </a:rPr>
              <a:t>-Write it using a tally method</a:t>
            </a:r>
            <a:br>
              <a:rPr lang="en-GB" sz="3500" dirty="0" smtClean="0">
                <a:solidFill>
                  <a:srgbClr val="FF0066"/>
                </a:solidFill>
                <a:latin typeface="Letter-join No-Lead 36"/>
              </a:rPr>
            </a:br>
            <a:r>
              <a:rPr lang="en-GB" sz="3500" dirty="0" smtClean="0">
                <a:solidFill>
                  <a:srgbClr val="FF0066"/>
                </a:solidFill>
                <a:latin typeface="Letter-join No-Lead 36"/>
              </a:rPr>
              <a:t>- Fill in the total</a:t>
            </a:r>
            <a:br>
              <a:rPr lang="en-GB" sz="3500" dirty="0" smtClean="0">
                <a:solidFill>
                  <a:srgbClr val="FF0066"/>
                </a:solidFill>
                <a:latin typeface="Letter-join No-Lead 36"/>
              </a:rPr>
            </a:br>
            <a:r>
              <a:rPr lang="en-GB" sz="3500" dirty="0" smtClean="0">
                <a:solidFill>
                  <a:srgbClr val="FF0066"/>
                </a:solidFill>
                <a:latin typeface="Letter-join No-Lead 36"/>
              </a:rPr>
              <a:t>-What does the tally chart show? Most popular? Least popular?</a:t>
            </a:r>
            <a:r>
              <a:rPr lang="en-GB" sz="5000" dirty="0">
                <a:solidFill>
                  <a:srgbClr val="FF0066"/>
                </a:solidFill>
                <a:latin typeface="Letter-join No-Lead 36" panose="02000503000000020003" pitchFamily="50" charset="0"/>
              </a:rPr>
              <a:t/>
            </a:r>
            <a:br>
              <a:rPr lang="en-GB" sz="5000" dirty="0">
                <a:solidFill>
                  <a:srgbClr val="FF0066"/>
                </a:solidFill>
                <a:latin typeface="Letter-join No-Lead 36" panose="02000503000000020003" pitchFamily="50" charset="0"/>
              </a:rPr>
            </a:br>
            <a:r>
              <a:rPr lang="en-GB" sz="5000" dirty="0">
                <a:solidFill>
                  <a:srgbClr val="FF0066"/>
                </a:solidFill>
                <a:latin typeface="Letter-join No-Lead 36" panose="02000503000000020003" pitchFamily="50" charset="0"/>
              </a:rPr>
              <a:t/>
            </a:r>
            <a:br>
              <a:rPr lang="en-GB" sz="5000" dirty="0">
                <a:solidFill>
                  <a:srgbClr val="FF0066"/>
                </a:solidFill>
                <a:latin typeface="Letter-join No-Lead 36" panose="02000503000000020003" pitchFamily="50" charset="0"/>
              </a:rPr>
            </a:br>
            <a:r>
              <a:rPr lang="en-GB" sz="5000" dirty="0">
                <a:solidFill>
                  <a:srgbClr val="FF0066"/>
                </a:solidFill>
                <a:latin typeface="Letter-join No-Lead 36" panose="02000503000000020003" pitchFamily="50" charset="0"/>
              </a:rPr>
              <a:t/>
            </a:r>
            <a:br>
              <a:rPr lang="en-GB" sz="5000" dirty="0">
                <a:solidFill>
                  <a:srgbClr val="FF0066"/>
                </a:solidFill>
                <a:latin typeface="Letter-join No-Lead 36" panose="02000503000000020003" pitchFamily="50" charset="0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 panose="02000503000000020003" pitchFamily="50" charset="0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 panose="02000503000000020003" pitchFamily="50" charset="0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/>
              </a:rPr>
            </a:br>
            <a:r>
              <a:rPr lang="en-GB" sz="3000" dirty="0">
                <a:solidFill>
                  <a:srgbClr val="FF0066"/>
                </a:solidFill>
                <a:latin typeface="Letter-join No-Lead 36"/>
              </a:rPr>
              <a:t> </a:t>
            </a:r>
            <a:r>
              <a:rPr lang="en-GB" sz="3000" dirty="0">
                <a:solidFill>
                  <a:srgbClr val="FF0066"/>
                </a:solidFill>
                <a:latin typeface="Letter-join No-Lead 36" panose="02000503000000020003" pitchFamily="50" charset="0"/>
              </a:rPr>
              <a:t/>
            </a:r>
            <a:br>
              <a:rPr lang="en-GB" sz="3000" dirty="0">
                <a:solidFill>
                  <a:srgbClr val="FF0066"/>
                </a:solidFill>
                <a:latin typeface="Letter-join No-Lead 36" panose="02000503000000020003" pitchFamily="50" charset="0"/>
              </a:rPr>
            </a:br>
            <a:endParaRPr lang="en-GB" sz="3000" dirty="0">
              <a:solidFill>
                <a:srgbClr val="FF0066"/>
              </a:solidFill>
              <a:latin typeface="Letter-join No-Lead 36" panose="02000503000000020003" pitchFamily="50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18339" y="-149469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5500" dirty="0">
                <a:solidFill>
                  <a:srgbClr val="FF0066"/>
                </a:solidFill>
                <a:latin typeface="Letter-join No-Lead 36" panose="02000503000000020003" pitchFamily="50" charset="0"/>
              </a:rPr>
              <a:t>5</a:t>
            </a:r>
            <a:r>
              <a:rPr lang="en-GB" sz="5500" dirty="0" smtClean="0">
                <a:solidFill>
                  <a:srgbClr val="FF0066"/>
                </a:solidFill>
                <a:latin typeface="Letter-join No-Lead 36" panose="02000503000000020003" pitchFamily="50" charset="0"/>
              </a:rPr>
              <a:t>.2.21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1" y="5848718"/>
            <a:ext cx="990600" cy="828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7831" y="6055567"/>
            <a:ext cx="318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2060"/>
                </a:solidFill>
              </a:rPr>
              <a:t>White Rose Resources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815" y="6138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38" y="224448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FF0066"/>
                </a:solidFill>
              </a:rPr>
              <a:t>Work 2 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1.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49" y="2280871"/>
            <a:ext cx="7504263" cy="249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55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2.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891" y="215656"/>
            <a:ext cx="4340937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27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2.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723" y="365125"/>
            <a:ext cx="4259422" cy="634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88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3.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652" y="365125"/>
            <a:ext cx="4690696" cy="621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08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66"/>
                </a:solidFill>
              </a:rPr>
              <a:t>Work 3 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1.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737" y="295275"/>
            <a:ext cx="4200525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71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2.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4006"/>
          <a:stretch/>
        </p:blipFill>
        <p:spPr>
          <a:xfrm>
            <a:off x="3666391" y="365125"/>
            <a:ext cx="4123592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40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0804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3. You could count things in your kitchen, your toys etc. </a:t>
            </a:r>
          </a:p>
          <a:p>
            <a:pPr marL="0" indent="0">
              <a:buNone/>
            </a:pPr>
            <a:r>
              <a:rPr lang="en-GB" dirty="0" smtClean="0"/>
              <a:t>It’s up to you!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062" y="3214687"/>
            <a:ext cx="50958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24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66"/>
                </a:solidFill>
              </a:rPr>
              <a:t>Work 1 ANSWERS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1.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535" y="2216395"/>
            <a:ext cx="5288529" cy="248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83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2.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128" y="611797"/>
            <a:ext cx="6825395" cy="585655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25615" y="703385"/>
            <a:ext cx="580293" cy="60666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861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543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3.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solidFill>
                  <a:schemeClr val="accent1"/>
                </a:solidFill>
              </a:rPr>
              <a:t>Red is the most popular colour with 12 votes whereas yellow is the least popular.  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080" y="2612415"/>
            <a:ext cx="7171533" cy="26365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2015" y="3420208"/>
            <a:ext cx="10023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accent1"/>
                </a:solidFill>
              </a:rPr>
              <a:t>8</a:t>
            </a:r>
          </a:p>
          <a:p>
            <a:pPr algn="ctr"/>
            <a:r>
              <a:rPr lang="en-GB" sz="2200" dirty="0" smtClean="0">
                <a:solidFill>
                  <a:schemeClr val="accent1"/>
                </a:solidFill>
              </a:rPr>
              <a:t>12</a:t>
            </a:r>
          </a:p>
          <a:p>
            <a:pPr algn="ctr"/>
            <a:r>
              <a:rPr lang="en-GB" sz="2200" dirty="0" smtClean="0">
                <a:solidFill>
                  <a:schemeClr val="accent1"/>
                </a:solidFill>
              </a:rPr>
              <a:t>2</a:t>
            </a:r>
          </a:p>
          <a:p>
            <a:pPr algn="ctr"/>
            <a:r>
              <a:rPr lang="en-GB" sz="2200" dirty="0">
                <a:solidFill>
                  <a:schemeClr val="accent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65916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0" y="0"/>
            <a:ext cx="10515600" cy="1325563"/>
          </a:xfrm>
        </p:spPr>
        <p:txBody>
          <a:bodyPr/>
          <a:lstStyle/>
          <a:p>
            <a:r>
              <a:rPr lang="en-GB" u="sng" dirty="0">
                <a:solidFill>
                  <a:srgbClr val="FF0066"/>
                </a:solidFill>
                <a:latin typeface="Letter-join No-Lead 36" panose="02000503000000020003" pitchFamily="50" charset="0"/>
              </a:rPr>
              <a:t>Warm up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340220" y="738554"/>
            <a:ext cx="1588118" cy="747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0013332" y="5816845"/>
            <a:ext cx="1588118" cy="747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045" y="135477"/>
            <a:ext cx="7924800" cy="633412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29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7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4.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008" y="184639"/>
            <a:ext cx="3909983" cy="657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29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38" y="224448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FF0066"/>
                </a:solidFill>
              </a:rPr>
              <a:t>Work 2 ANSWERS 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1.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49" y="2280871"/>
            <a:ext cx="7504263" cy="2493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154" t="3846"/>
          <a:stretch/>
        </p:blipFill>
        <p:spPr>
          <a:xfrm>
            <a:off x="4967653" y="3527547"/>
            <a:ext cx="1482969" cy="293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622" y="3493110"/>
            <a:ext cx="209550" cy="361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26415" y="3855060"/>
            <a:ext cx="422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22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38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2.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288" y="228600"/>
            <a:ext cx="4210422" cy="623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76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3.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853" y="272562"/>
            <a:ext cx="4824236" cy="640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48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16" y="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FF0066"/>
                </a:solidFill>
              </a:rPr>
              <a:t>Work 3 ANSWERS</a:t>
            </a:r>
            <a:endParaRPr lang="en-GB" dirty="0">
              <a:solidFill>
                <a:srgbClr val="FF006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6710" y="906637"/>
            <a:ext cx="5766613" cy="574914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1</a:t>
            </a:r>
            <a:r>
              <a:rPr lang="en-GB" dirty="0" smtClean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84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2.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52425"/>
            <a:ext cx="62484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66"/>
                </a:solidFill>
              </a:rPr>
              <a:t>Remote Learning Tracking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mtClean="0">
                <a:hlinkClick r:id="rId2"/>
              </a:rPr>
              <a:t>https://forms.office.com/Pages/ResponsePage.aspx?id=eCY4lN73r0G0KV1rDWITzRhTQ2IZqpBOsW8cFVoooF9UNVlMS1dCVkdaM0k0WlhFTE9WVFBTWEg1Ti4u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630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0" y="257175"/>
            <a:ext cx="8191500" cy="63436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379" y="5933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5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solidFill>
                  <a:srgbClr val="FF0066"/>
                </a:solidFill>
              </a:rPr>
              <a:t>Let’s try together </a:t>
            </a:r>
            <a:endParaRPr lang="en-GB" u="sng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>
                <a:solidFill>
                  <a:srgbClr val="FF0066"/>
                </a:solidFill>
              </a:rPr>
              <a:t>What would </a:t>
            </a:r>
          </a:p>
          <a:p>
            <a:pPr marL="0" indent="0">
              <a:buNone/>
            </a:pPr>
            <a:r>
              <a:rPr lang="en-GB" dirty="0">
                <a:solidFill>
                  <a:srgbClr val="FF0066"/>
                </a:solidFill>
              </a:rPr>
              <a:t>y</a:t>
            </a:r>
            <a:r>
              <a:rPr lang="en-GB" dirty="0" smtClean="0">
                <a:solidFill>
                  <a:srgbClr val="FF0066"/>
                </a:solidFill>
              </a:rPr>
              <a:t>ou suggest</a:t>
            </a:r>
          </a:p>
          <a:p>
            <a:pPr marL="0" indent="0">
              <a:buNone/>
            </a:pPr>
            <a:r>
              <a:rPr lang="en-GB" dirty="0">
                <a:solidFill>
                  <a:srgbClr val="FF0066"/>
                </a:solidFill>
              </a:rPr>
              <a:t>t</a:t>
            </a:r>
            <a:r>
              <a:rPr lang="en-GB" dirty="0" smtClean="0">
                <a:solidFill>
                  <a:srgbClr val="FF0066"/>
                </a:solidFill>
              </a:rPr>
              <a:t>o Teddy </a:t>
            </a:r>
          </a:p>
          <a:p>
            <a:pPr marL="0" indent="0">
              <a:buNone/>
            </a:pPr>
            <a:r>
              <a:rPr lang="en-GB" dirty="0">
                <a:solidFill>
                  <a:srgbClr val="FF0066"/>
                </a:solidFill>
              </a:rPr>
              <a:t>a</a:t>
            </a:r>
            <a:r>
              <a:rPr lang="en-GB" dirty="0" smtClean="0">
                <a:solidFill>
                  <a:srgbClr val="FF0066"/>
                </a:solidFill>
              </a:rPr>
              <a:t>bout his </a:t>
            </a:r>
          </a:p>
          <a:p>
            <a:pPr marL="0" indent="0">
              <a:buNone/>
            </a:pPr>
            <a:r>
              <a:rPr lang="en-GB" dirty="0">
                <a:solidFill>
                  <a:srgbClr val="FF0066"/>
                </a:solidFill>
              </a:rPr>
              <a:t>t</a:t>
            </a:r>
            <a:r>
              <a:rPr lang="en-GB" dirty="0" smtClean="0">
                <a:solidFill>
                  <a:srgbClr val="FF0066"/>
                </a:solidFill>
              </a:rPr>
              <a:t>ally chart?</a:t>
            </a:r>
            <a:endParaRPr lang="en-GB" dirty="0">
              <a:solidFill>
                <a:srgbClr val="FF00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637" y="1530428"/>
            <a:ext cx="6868032" cy="494173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8821" y="60682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7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768" y="2140896"/>
            <a:ext cx="6477000" cy="3276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176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6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744"/>
          <a:stretch/>
        </p:blipFill>
        <p:spPr>
          <a:xfrm>
            <a:off x="2136538" y="1690688"/>
            <a:ext cx="7743825" cy="363601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933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0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39" y="70339"/>
            <a:ext cx="10515600" cy="1325563"/>
          </a:xfrm>
        </p:spPr>
        <p:txBody>
          <a:bodyPr/>
          <a:lstStyle/>
          <a:p>
            <a:r>
              <a:rPr lang="en-GB" u="sng" dirty="0" smtClean="0">
                <a:solidFill>
                  <a:srgbClr val="FF0066"/>
                </a:solidFill>
              </a:rPr>
              <a:t>You try </a:t>
            </a:r>
            <a:endParaRPr lang="en-GB" u="sng" dirty="0">
              <a:solidFill>
                <a:srgbClr val="FF0066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773" t="6337" r="25942" b="9606"/>
          <a:stretch/>
        </p:blipFill>
        <p:spPr>
          <a:xfrm>
            <a:off x="2391507" y="967153"/>
            <a:ext cx="6572417" cy="542485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2225" y="62178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075" y="338137"/>
            <a:ext cx="7181850" cy="618172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6193" y="6176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3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et's lear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8575"/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6" ma:contentTypeDescription="Create a new document." ma:contentTypeScope="" ma:versionID="1b176be6737bea82aa036f5de0ec208a">
  <xsd:schema xmlns:xsd="http://www.w3.org/2001/XMLSchema" xmlns:xs="http://www.w3.org/2001/XMLSchema" xmlns:p="http://schemas.microsoft.com/office/2006/metadata/properties" xmlns:ns2="b56fac23-60d4-4943-8ef5-74c6083a7b6c" targetNamespace="http://schemas.microsoft.com/office/2006/metadata/properties" ma:root="true" ma:fieldsID="a849d26107bce6f199e44061d0f19b66" ns2:_="">
    <xsd:import namespace="b56fac23-60d4-4943-8ef5-74c6083a7b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2A1131-E706-4A7E-91F5-CCD6232ADCBF}"/>
</file>

<file path=customXml/itemProps2.xml><?xml version="1.0" encoding="utf-8"?>
<ds:datastoreItem xmlns:ds="http://schemas.openxmlformats.org/officeDocument/2006/customXml" ds:itemID="{3C298267-06C5-409D-9F93-B795D1F40E4C}"/>
</file>

<file path=customXml/itemProps3.xml><?xml version="1.0" encoding="utf-8"?>
<ds:datastoreItem xmlns:ds="http://schemas.openxmlformats.org/officeDocument/2006/customXml" ds:itemID="{F16805D4-6B8D-4B98-857F-F6512D300956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283</Words>
  <Application>Microsoft Office PowerPoint</Application>
  <PresentationFormat>Widescreen</PresentationFormat>
  <Paragraphs>67</Paragraphs>
  <Slides>36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Letter-join No-Lead 36</vt:lpstr>
      <vt:lpstr>Office Theme</vt:lpstr>
      <vt:lpstr>1_Let's learn slides</vt:lpstr>
      <vt:lpstr>Year 3 Maths</vt:lpstr>
      <vt:lpstr>LO: Make a tally chart  -Count how many objects there are -Write it using a tally method - Fill in the total -What does the tally chart show? Most popular? Least popular?              </vt:lpstr>
      <vt:lpstr>Warm up</vt:lpstr>
      <vt:lpstr>PowerPoint Presentation</vt:lpstr>
      <vt:lpstr>Let’s try together </vt:lpstr>
      <vt:lpstr>PowerPoint Presentation</vt:lpstr>
      <vt:lpstr>PowerPoint Presentation</vt:lpstr>
      <vt:lpstr>You try </vt:lpstr>
      <vt:lpstr>PowerPoint Presentation</vt:lpstr>
      <vt:lpstr>Let’s try together</vt:lpstr>
      <vt:lpstr>You try </vt:lpstr>
      <vt:lpstr>Total</vt:lpstr>
      <vt:lpstr>What went wrong?</vt:lpstr>
      <vt:lpstr>PowerPoint Presentation</vt:lpstr>
      <vt:lpstr>LO: Make a tally chart  -Count how many objects there are -Write it using a tally method - Fill in the total -What does the tally chart show? Most popular? Least popular?              </vt:lpstr>
      <vt:lpstr>Work 1 </vt:lpstr>
      <vt:lpstr>PowerPoint Presentation</vt:lpstr>
      <vt:lpstr>PowerPoint Presentation</vt:lpstr>
      <vt:lpstr>PowerPoint Presentation</vt:lpstr>
      <vt:lpstr>Work 2 </vt:lpstr>
      <vt:lpstr>PowerPoint Presentation</vt:lpstr>
      <vt:lpstr>PowerPoint Presentation</vt:lpstr>
      <vt:lpstr>PowerPoint Presentation</vt:lpstr>
      <vt:lpstr>Work 3 </vt:lpstr>
      <vt:lpstr>PowerPoint Presentation</vt:lpstr>
      <vt:lpstr>PowerPoint Presentation</vt:lpstr>
      <vt:lpstr>Work 1 ANSWERS</vt:lpstr>
      <vt:lpstr>PowerPoint Presentation</vt:lpstr>
      <vt:lpstr>PowerPoint Presentation</vt:lpstr>
      <vt:lpstr>PowerPoint Presentation</vt:lpstr>
      <vt:lpstr>Work 2 ANSWERS </vt:lpstr>
      <vt:lpstr>PowerPoint Presentation</vt:lpstr>
      <vt:lpstr>PowerPoint Presentation</vt:lpstr>
      <vt:lpstr>Work 3 ANSWERS</vt:lpstr>
      <vt:lpstr>PowerPoint Presentation</vt:lpstr>
      <vt:lpstr>Remote Learning Tracking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3 Maths</dc:title>
  <dc:creator>Jennie Bolton</dc:creator>
  <cp:lastModifiedBy>Paula Candish</cp:lastModifiedBy>
  <cp:revision>44</cp:revision>
  <dcterms:created xsi:type="dcterms:W3CDTF">2021-02-04T09:30:38Z</dcterms:created>
  <dcterms:modified xsi:type="dcterms:W3CDTF">2021-02-04T15:01:04Z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