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7" r:id="rId2"/>
    <p:sldId id="258" r:id="rId3"/>
    <p:sldId id="380" r:id="rId4"/>
    <p:sldId id="262" r:id="rId5"/>
    <p:sldId id="338" r:id="rId6"/>
    <p:sldId id="339" r:id="rId7"/>
    <p:sldId id="340" r:id="rId8"/>
    <p:sldId id="341" r:id="rId9"/>
    <p:sldId id="342" r:id="rId10"/>
    <p:sldId id="343" r:id="rId11"/>
    <p:sldId id="344" r:id="rId12"/>
    <p:sldId id="345" r:id="rId13"/>
    <p:sldId id="346" r:id="rId14"/>
    <p:sldId id="347" r:id="rId15"/>
    <p:sldId id="348" r:id="rId16"/>
    <p:sldId id="349" r:id="rId17"/>
    <p:sldId id="350" r:id="rId18"/>
    <p:sldId id="352" r:id="rId19"/>
    <p:sldId id="351" r:id="rId20"/>
    <p:sldId id="354" r:id="rId21"/>
    <p:sldId id="356" r:id="rId22"/>
    <p:sldId id="359" r:id="rId23"/>
    <p:sldId id="360" r:id="rId24"/>
    <p:sldId id="363" r:id="rId25"/>
    <p:sldId id="364" r:id="rId26"/>
    <p:sldId id="367" r:id="rId27"/>
    <p:sldId id="370" r:id="rId28"/>
    <p:sldId id="376" r:id="rId29"/>
    <p:sldId id="377" r:id="rId30"/>
    <p:sldId id="378" r:id="rId31"/>
    <p:sldId id="379" r:id="rId32"/>
    <p:sldId id="353" r:id="rId33"/>
    <p:sldId id="355" r:id="rId34"/>
    <p:sldId id="357" r:id="rId35"/>
    <p:sldId id="358" r:id="rId36"/>
    <p:sldId id="361" r:id="rId37"/>
    <p:sldId id="362" r:id="rId38"/>
    <p:sldId id="368" r:id="rId39"/>
    <p:sldId id="369" r:id="rId40"/>
    <p:sldId id="371" r:id="rId41"/>
    <p:sldId id="372" r:id="rId42"/>
    <p:sldId id="373" r:id="rId43"/>
    <p:sldId id="374" r:id="rId44"/>
    <p:sldId id="375" r:id="rId45"/>
    <p:sldId id="261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17ABB7-413A-4E1E-91AE-163458BF91C0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D8F60C-CA72-4198-8A5B-6CCE923EEA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7367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456B1-15C4-4E65-B392-FE8C6901D94A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9E40B-18D2-4211-A161-6FE1992B7D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9368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456B1-15C4-4E65-B392-FE8C6901D94A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9E40B-18D2-4211-A161-6FE1992B7D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8977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456B1-15C4-4E65-B392-FE8C6901D94A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9E40B-18D2-4211-A161-6FE1992B7D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1951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456B1-15C4-4E65-B392-FE8C6901D94A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9E40B-18D2-4211-A161-6FE1992B7D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3465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456B1-15C4-4E65-B392-FE8C6901D94A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9E40B-18D2-4211-A161-6FE1992B7D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0593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456B1-15C4-4E65-B392-FE8C6901D94A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9E40B-18D2-4211-A161-6FE1992B7D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650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456B1-15C4-4E65-B392-FE8C6901D94A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9E40B-18D2-4211-A161-6FE1992B7D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6165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456B1-15C4-4E65-B392-FE8C6901D94A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9E40B-18D2-4211-A161-6FE1992B7D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2334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456B1-15C4-4E65-B392-FE8C6901D94A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9E40B-18D2-4211-A161-6FE1992B7D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1278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456B1-15C4-4E65-B392-FE8C6901D94A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9E40B-18D2-4211-A161-6FE1992B7D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4889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456B1-15C4-4E65-B392-FE8C6901D94A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9E40B-18D2-4211-A161-6FE1992B7D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527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6456B1-15C4-4E65-B392-FE8C6901D94A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D9E40B-18D2-4211-A161-6FE1992B7D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3034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5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5" Type="http://schemas.openxmlformats.org/officeDocument/2006/relationships/image" Target="../media/image2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5" Type="http://schemas.openxmlformats.org/officeDocument/2006/relationships/image" Target="../media/image2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Year%203%20Maths%205.2.21.pptx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7000" dirty="0">
                <a:solidFill>
                  <a:srgbClr val="FF0066"/>
                </a:solidFill>
              </a:rPr>
              <a:t>Year 3 Maths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3500" dirty="0" smtClean="0">
                <a:solidFill>
                  <a:srgbClr val="FF0066"/>
                </a:solidFill>
              </a:rPr>
              <a:t>Friday </a:t>
            </a:r>
            <a:r>
              <a:rPr lang="en-GB" sz="3500" dirty="0">
                <a:solidFill>
                  <a:srgbClr val="FF0066"/>
                </a:solidFill>
              </a:rPr>
              <a:t>5</a:t>
            </a:r>
            <a:r>
              <a:rPr lang="en-GB" sz="3500" baseline="30000" dirty="0" smtClean="0">
                <a:solidFill>
                  <a:srgbClr val="FF0066"/>
                </a:solidFill>
              </a:rPr>
              <a:t>th</a:t>
            </a:r>
            <a:r>
              <a:rPr lang="en-GB" sz="3500" dirty="0" smtClean="0">
                <a:solidFill>
                  <a:srgbClr val="FF0066"/>
                </a:solidFill>
              </a:rPr>
              <a:t> March 2021</a:t>
            </a:r>
            <a:endParaRPr lang="en-GB" sz="3500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4396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273" y="365125"/>
            <a:ext cx="7361230" cy="618724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53800" y="60598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414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67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69182"/>
            <a:ext cx="10515600" cy="1325563"/>
          </a:xfrm>
        </p:spPr>
        <p:txBody>
          <a:bodyPr/>
          <a:lstStyle/>
          <a:p>
            <a:r>
              <a:rPr lang="en-GB" u="sng" dirty="0" smtClean="0">
                <a:solidFill>
                  <a:srgbClr val="FF0066"/>
                </a:solidFill>
              </a:rPr>
              <a:t>You try </a:t>
            </a:r>
            <a:endParaRPr lang="en-GB" u="sng" dirty="0">
              <a:solidFill>
                <a:srgbClr val="FF0066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17313" t="3975" r="22264" b="38085"/>
          <a:stretch/>
        </p:blipFill>
        <p:spPr>
          <a:xfrm>
            <a:off x="1928947" y="1494745"/>
            <a:ext cx="8024950" cy="4326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24502" y="5582518"/>
            <a:ext cx="4467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i="1" dirty="0" smtClean="0">
                <a:solidFill>
                  <a:srgbClr val="FF0066"/>
                </a:solidFill>
              </a:rPr>
              <a:t>Hint: Unit of measure!</a:t>
            </a:r>
            <a:endParaRPr lang="en-GB" sz="2500" i="1" dirty="0">
              <a:solidFill>
                <a:srgbClr val="FF0066"/>
              </a:solidFill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12285" y="60595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202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15456" t="4576" r="23445" b="17671"/>
          <a:stretch/>
        </p:blipFill>
        <p:spPr>
          <a:xfrm>
            <a:off x="1889760" y="587829"/>
            <a:ext cx="8024949" cy="5741606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5348" y="602463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532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08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189" y="169182"/>
            <a:ext cx="10515600" cy="1325563"/>
          </a:xfrm>
        </p:spPr>
        <p:txBody>
          <a:bodyPr/>
          <a:lstStyle/>
          <a:p>
            <a:r>
              <a:rPr lang="en-GB" u="sng" dirty="0" smtClean="0">
                <a:solidFill>
                  <a:srgbClr val="FF0066"/>
                </a:solidFill>
              </a:rPr>
              <a:t>You try </a:t>
            </a:r>
            <a:endParaRPr lang="en-GB" u="sng" dirty="0">
              <a:solidFill>
                <a:srgbClr val="FF0066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17144" t="4876" r="19901" b="22174"/>
          <a:stretch/>
        </p:blipFill>
        <p:spPr>
          <a:xfrm>
            <a:off x="1611873" y="1272676"/>
            <a:ext cx="8132232" cy="5297941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20846" y="60894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840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18157" t="4577" r="20576" b="16170"/>
          <a:stretch/>
        </p:blipFill>
        <p:spPr>
          <a:xfrm>
            <a:off x="1763485" y="470264"/>
            <a:ext cx="8190412" cy="5956662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53800" y="599802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811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7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" y="169182"/>
            <a:ext cx="10515600" cy="1325563"/>
          </a:xfrm>
        </p:spPr>
        <p:txBody>
          <a:bodyPr/>
          <a:lstStyle/>
          <a:p>
            <a:r>
              <a:rPr lang="en-GB" u="sng" dirty="0" smtClean="0">
                <a:solidFill>
                  <a:srgbClr val="FF0066"/>
                </a:solidFill>
              </a:rPr>
              <a:t>You could do…</a:t>
            </a:r>
            <a:endParaRPr lang="en-GB" u="sng" dirty="0">
              <a:solidFill>
                <a:srgbClr val="FF0066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024975" y="1194038"/>
            <a:ext cx="7105961" cy="545094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95166" y="60353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634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308" y="-92075"/>
            <a:ext cx="10515600" cy="1325563"/>
          </a:xfrm>
        </p:spPr>
        <p:txBody>
          <a:bodyPr/>
          <a:lstStyle/>
          <a:p>
            <a:r>
              <a:rPr lang="en-GB" u="sng" dirty="0" smtClean="0">
                <a:solidFill>
                  <a:srgbClr val="FF0066"/>
                </a:solidFill>
              </a:rPr>
              <a:t>You try </a:t>
            </a:r>
            <a:endParaRPr lang="en-GB" u="sng" dirty="0">
              <a:solidFill>
                <a:srgbClr val="FF0066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16975" t="3976" r="20744" b="33582"/>
          <a:stretch/>
        </p:blipFill>
        <p:spPr>
          <a:xfrm>
            <a:off x="1021078" y="953588"/>
            <a:ext cx="9686743" cy="5460275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16788" y="60110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165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4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143" y="534941"/>
            <a:ext cx="9585960" cy="6029879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53800" y="60071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095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2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61" y="6055567"/>
            <a:ext cx="11431496" cy="4226958"/>
          </a:xfrm>
        </p:spPr>
        <p:txBody>
          <a:bodyPr>
            <a:noAutofit/>
          </a:bodyPr>
          <a:lstStyle/>
          <a:p>
            <a:r>
              <a:rPr lang="en-GB" sz="4500" dirty="0" smtClean="0">
                <a:solidFill>
                  <a:srgbClr val="FF0066"/>
                </a:solidFill>
              </a:rPr>
              <a:t>LO: Calculate perimeter</a:t>
            </a:r>
            <a:br>
              <a:rPr lang="en-GB" sz="4500" dirty="0" smtClean="0">
                <a:solidFill>
                  <a:srgbClr val="FF0066"/>
                </a:solidFill>
              </a:rPr>
            </a:br>
            <a:r>
              <a:rPr lang="en-GB" sz="4500" dirty="0">
                <a:solidFill>
                  <a:srgbClr val="FF0066"/>
                </a:solidFill>
              </a:rPr>
              <a:t/>
            </a:r>
            <a:br>
              <a:rPr lang="en-GB" sz="4500" dirty="0">
                <a:solidFill>
                  <a:srgbClr val="FF0066"/>
                </a:solidFill>
              </a:rPr>
            </a:br>
            <a:r>
              <a:rPr lang="en-GB" sz="4500" dirty="0" smtClean="0">
                <a:solidFill>
                  <a:srgbClr val="FF0066"/>
                </a:solidFill>
              </a:rPr>
              <a:t>- What are the missing measurements for the side of the shape?</a:t>
            </a:r>
            <a:br>
              <a:rPr lang="en-GB" sz="4500" dirty="0" smtClean="0">
                <a:solidFill>
                  <a:srgbClr val="FF0066"/>
                </a:solidFill>
              </a:rPr>
            </a:br>
            <a:r>
              <a:rPr lang="en-GB" sz="4500" dirty="0" smtClean="0">
                <a:solidFill>
                  <a:srgbClr val="FF0066"/>
                </a:solidFill>
              </a:rPr>
              <a:t>- Add each of the shape side together</a:t>
            </a:r>
            <a:r>
              <a:rPr lang="en-US" sz="4400" dirty="0">
                <a:solidFill>
                  <a:srgbClr val="FF0066"/>
                </a:solidFill>
              </a:rPr>
              <a:t/>
            </a:r>
            <a:br>
              <a:rPr lang="en-US" sz="4400" dirty="0">
                <a:solidFill>
                  <a:srgbClr val="FF0066"/>
                </a:solidFill>
              </a:rPr>
            </a:br>
            <a:r>
              <a:rPr lang="en-US" sz="4400" dirty="0" smtClean="0">
                <a:solidFill>
                  <a:srgbClr val="FF0066"/>
                </a:solidFill>
              </a:rPr>
              <a:t>- Write the perimeter with the unit of measure</a:t>
            </a:r>
            <a:br>
              <a:rPr lang="en-US" sz="4400" dirty="0" smtClean="0">
                <a:solidFill>
                  <a:srgbClr val="FF0066"/>
                </a:solidFill>
              </a:rPr>
            </a:br>
            <a:r>
              <a:rPr lang="en-GB" sz="4800" dirty="0" smtClean="0">
                <a:solidFill>
                  <a:srgbClr val="FF0066"/>
                </a:solidFill>
              </a:rPr>
              <a:t>- Double the width + the length to find </a:t>
            </a:r>
            <a:r>
              <a:rPr lang="en-GB" sz="4800" dirty="0">
                <a:solidFill>
                  <a:srgbClr val="FF0066"/>
                </a:solidFill>
              </a:rPr>
              <a:t>the perimeter of a rectangle</a:t>
            </a:r>
            <a:r>
              <a:rPr lang="en-GB" sz="4500" dirty="0" smtClean="0">
                <a:solidFill>
                  <a:srgbClr val="FF0066"/>
                </a:solidFill>
              </a:rPr>
              <a:t/>
            </a:r>
            <a:br>
              <a:rPr lang="en-GB" sz="4500" dirty="0" smtClean="0">
                <a:solidFill>
                  <a:srgbClr val="FF0066"/>
                </a:solidFill>
              </a:rPr>
            </a:br>
            <a:r>
              <a:rPr lang="en-GB" sz="4500" dirty="0" smtClean="0">
                <a:solidFill>
                  <a:srgbClr val="FF0066"/>
                </a:solidFill>
              </a:rPr>
              <a:t/>
            </a:r>
            <a:br>
              <a:rPr lang="en-GB" sz="4500" dirty="0" smtClean="0">
                <a:solidFill>
                  <a:srgbClr val="FF0066"/>
                </a:solidFill>
              </a:rPr>
            </a:br>
            <a:r>
              <a:rPr lang="en-GB" sz="4500" dirty="0" smtClean="0">
                <a:solidFill>
                  <a:srgbClr val="FF0066"/>
                </a:solidFill>
              </a:rPr>
              <a:t/>
            </a:r>
            <a:br>
              <a:rPr lang="en-GB" sz="4500" dirty="0" smtClean="0">
                <a:solidFill>
                  <a:srgbClr val="FF0066"/>
                </a:solidFill>
              </a:rPr>
            </a:br>
            <a:r>
              <a:rPr lang="en-GB" sz="4500" dirty="0" smtClean="0">
                <a:solidFill>
                  <a:srgbClr val="FF0066"/>
                </a:solidFill>
              </a:rPr>
              <a:t/>
            </a:r>
            <a:br>
              <a:rPr lang="en-GB" sz="4500" dirty="0" smtClean="0">
                <a:solidFill>
                  <a:srgbClr val="FF0066"/>
                </a:solidFill>
              </a:rPr>
            </a:br>
            <a:r>
              <a:rPr lang="en-GB" sz="4500" dirty="0" smtClean="0">
                <a:solidFill>
                  <a:srgbClr val="FF0066"/>
                </a:solidFill>
              </a:rPr>
              <a:t/>
            </a:r>
            <a:br>
              <a:rPr lang="en-GB" sz="4500" dirty="0" smtClean="0">
                <a:solidFill>
                  <a:srgbClr val="FF0066"/>
                </a:solidFill>
              </a:rPr>
            </a:br>
            <a:r>
              <a:rPr lang="en-GB" sz="4500" dirty="0" smtClean="0">
                <a:solidFill>
                  <a:srgbClr val="FF0066"/>
                </a:solidFill>
              </a:rPr>
              <a:t/>
            </a:r>
            <a:br>
              <a:rPr lang="en-GB" sz="4500" dirty="0" smtClean="0">
                <a:solidFill>
                  <a:srgbClr val="FF0066"/>
                </a:solidFill>
              </a:rPr>
            </a:br>
            <a:r>
              <a:rPr lang="en-GB" sz="4500" dirty="0" smtClean="0">
                <a:solidFill>
                  <a:srgbClr val="FF0066"/>
                </a:solidFill>
              </a:rPr>
              <a:t/>
            </a:r>
            <a:br>
              <a:rPr lang="en-GB" sz="4500" dirty="0" smtClean="0">
                <a:solidFill>
                  <a:srgbClr val="FF0066"/>
                </a:solidFill>
              </a:rPr>
            </a:br>
            <a:r>
              <a:rPr lang="en-GB" sz="4500" dirty="0" smtClean="0">
                <a:solidFill>
                  <a:srgbClr val="FF0066"/>
                </a:solidFill>
              </a:rPr>
              <a:t>  </a:t>
            </a:r>
            <a:endParaRPr lang="en-GB" sz="4500" dirty="0">
              <a:solidFill>
                <a:srgbClr val="FF0066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118339" y="-1494693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5500" dirty="0">
                <a:solidFill>
                  <a:srgbClr val="FF0066"/>
                </a:solidFill>
              </a:rPr>
              <a:t>5</a:t>
            </a:r>
            <a:r>
              <a:rPr lang="en-GB" sz="5500" dirty="0" smtClean="0">
                <a:solidFill>
                  <a:srgbClr val="FF0066"/>
                </a:solidFill>
              </a:rPr>
              <a:t>.3.21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231" y="5848718"/>
            <a:ext cx="990600" cy="8286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07831" y="6055567"/>
            <a:ext cx="3184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rgbClr val="002060"/>
                </a:solidFill>
              </a:rPr>
              <a:t>White Rose Resources</a:t>
            </a: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29851" y="593543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526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7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7389"/>
            <a:ext cx="10515600" cy="1325563"/>
          </a:xfrm>
        </p:spPr>
        <p:txBody>
          <a:bodyPr/>
          <a:lstStyle/>
          <a:p>
            <a:r>
              <a:rPr lang="en-GB" dirty="0" smtClean="0">
                <a:solidFill>
                  <a:srgbClr val="FF0066"/>
                </a:solidFill>
              </a:rPr>
              <a:t>Work 1 </a:t>
            </a:r>
            <a:endParaRPr lang="en-GB" dirty="0">
              <a:solidFill>
                <a:srgbClr val="FF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1.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8331" y="165339"/>
            <a:ext cx="4807132" cy="6631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481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61" y="6055567"/>
            <a:ext cx="11431496" cy="4226958"/>
          </a:xfrm>
        </p:spPr>
        <p:txBody>
          <a:bodyPr>
            <a:noAutofit/>
          </a:bodyPr>
          <a:lstStyle/>
          <a:p>
            <a:r>
              <a:rPr lang="en-GB" sz="4500" dirty="0" smtClean="0">
                <a:solidFill>
                  <a:srgbClr val="FF0066"/>
                </a:solidFill>
              </a:rPr>
              <a:t>LO: Calculate perimeter</a:t>
            </a:r>
            <a:br>
              <a:rPr lang="en-GB" sz="4500" dirty="0" smtClean="0">
                <a:solidFill>
                  <a:srgbClr val="FF0066"/>
                </a:solidFill>
              </a:rPr>
            </a:br>
            <a:r>
              <a:rPr lang="en-GB" sz="4500" dirty="0">
                <a:solidFill>
                  <a:srgbClr val="FF0066"/>
                </a:solidFill>
              </a:rPr>
              <a:t/>
            </a:r>
            <a:br>
              <a:rPr lang="en-GB" sz="4500" dirty="0">
                <a:solidFill>
                  <a:srgbClr val="FF0066"/>
                </a:solidFill>
              </a:rPr>
            </a:br>
            <a:r>
              <a:rPr lang="en-GB" sz="4500" dirty="0" smtClean="0">
                <a:solidFill>
                  <a:srgbClr val="FF0066"/>
                </a:solidFill>
              </a:rPr>
              <a:t>- What are the missing measurements for the side of the shape?</a:t>
            </a:r>
            <a:br>
              <a:rPr lang="en-GB" sz="4500" dirty="0" smtClean="0">
                <a:solidFill>
                  <a:srgbClr val="FF0066"/>
                </a:solidFill>
              </a:rPr>
            </a:br>
            <a:r>
              <a:rPr lang="en-GB" sz="4500" dirty="0" smtClean="0">
                <a:solidFill>
                  <a:srgbClr val="FF0066"/>
                </a:solidFill>
              </a:rPr>
              <a:t>- Add each of the shape side together</a:t>
            </a:r>
            <a:r>
              <a:rPr lang="en-US" sz="4400" dirty="0">
                <a:solidFill>
                  <a:srgbClr val="FF0066"/>
                </a:solidFill>
              </a:rPr>
              <a:t/>
            </a:r>
            <a:br>
              <a:rPr lang="en-US" sz="4400" dirty="0">
                <a:solidFill>
                  <a:srgbClr val="FF0066"/>
                </a:solidFill>
              </a:rPr>
            </a:br>
            <a:r>
              <a:rPr lang="en-US" sz="4400" dirty="0" smtClean="0">
                <a:solidFill>
                  <a:srgbClr val="FF0066"/>
                </a:solidFill>
              </a:rPr>
              <a:t>- Write the perimeter with the unit of measure</a:t>
            </a:r>
            <a:br>
              <a:rPr lang="en-US" sz="4400" dirty="0" smtClean="0">
                <a:solidFill>
                  <a:srgbClr val="FF0066"/>
                </a:solidFill>
              </a:rPr>
            </a:br>
            <a:r>
              <a:rPr lang="en-GB" sz="4800" dirty="0" smtClean="0">
                <a:solidFill>
                  <a:srgbClr val="FF0066"/>
                </a:solidFill>
              </a:rPr>
              <a:t>- Double the width + the length to find </a:t>
            </a:r>
            <a:r>
              <a:rPr lang="en-GB" sz="4800" dirty="0">
                <a:solidFill>
                  <a:srgbClr val="FF0066"/>
                </a:solidFill>
              </a:rPr>
              <a:t>the perimeter of a rectangle</a:t>
            </a:r>
            <a:r>
              <a:rPr lang="en-GB" sz="4500" dirty="0" smtClean="0">
                <a:solidFill>
                  <a:srgbClr val="FF0066"/>
                </a:solidFill>
              </a:rPr>
              <a:t/>
            </a:r>
            <a:br>
              <a:rPr lang="en-GB" sz="4500" dirty="0" smtClean="0">
                <a:solidFill>
                  <a:srgbClr val="FF0066"/>
                </a:solidFill>
              </a:rPr>
            </a:br>
            <a:r>
              <a:rPr lang="en-GB" sz="4500" dirty="0" smtClean="0">
                <a:solidFill>
                  <a:srgbClr val="FF0066"/>
                </a:solidFill>
              </a:rPr>
              <a:t/>
            </a:r>
            <a:br>
              <a:rPr lang="en-GB" sz="4500" dirty="0" smtClean="0">
                <a:solidFill>
                  <a:srgbClr val="FF0066"/>
                </a:solidFill>
              </a:rPr>
            </a:br>
            <a:r>
              <a:rPr lang="en-GB" sz="4500" dirty="0" smtClean="0">
                <a:solidFill>
                  <a:srgbClr val="FF0066"/>
                </a:solidFill>
              </a:rPr>
              <a:t/>
            </a:r>
            <a:br>
              <a:rPr lang="en-GB" sz="4500" dirty="0" smtClean="0">
                <a:solidFill>
                  <a:srgbClr val="FF0066"/>
                </a:solidFill>
              </a:rPr>
            </a:br>
            <a:r>
              <a:rPr lang="en-GB" sz="4500" dirty="0" smtClean="0">
                <a:solidFill>
                  <a:srgbClr val="FF0066"/>
                </a:solidFill>
              </a:rPr>
              <a:t/>
            </a:r>
            <a:br>
              <a:rPr lang="en-GB" sz="4500" dirty="0" smtClean="0">
                <a:solidFill>
                  <a:srgbClr val="FF0066"/>
                </a:solidFill>
              </a:rPr>
            </a:br>
            <a:r>
              <a:rPr lang="en-GB" sz="4500" dirty="0" smtClean="0">
                <a:solidFill>
                  <a:srgbClr val="FF0066"/>
                </a:solidFill>
              </a:rPr>
              <a:t/>
            </a:r>
            <a:br>
              <a:rPr lang="en-GB" sz="4500" dirty="0" smtClean="0">
                <a:solidFill>
                  <a:srgbClr val="FF0066"/>
                </a:solidFill>
              </a:rPr>
            </a:br>
            <a:r>
              <a:rPr lang="en-GB" sz="4500" dirty="0" smtClean="0">
                <a:solidFill>
                  <a:srgbClr val="FF0066"/>
                </a:solidFill>
              </a:rPr>
              <a:t/>
            </a:r>
            <a:br>
              <a:rPr lang="en-GB" sz="4500" dirty="0" smtClean="0">
                <a:solidFill>
                  <a:srgbClr val="FF0066"/>
                </a:solidFill>
              </a:rPr>
            </a:br>
            <a:r>
              <a:rPr lang="en-GB" sz="4500" dirty="0" smtClean="0">
                <a:solidFill>
                  <a:srgbClr val="FF0066"/>
                </a:solidFill>
              </a:rPr>
              <a:t/>
            </a:r>
            <a:br>
              <a:rPr lang="en-GB" sz="4500" dirty="0" smtClean="0">
                <a:solidFill>
                  <a:srgbClr val="FF0066"/>
                </a:solidFill>
              </a:rPr>
            </a:br>
            <a:r>
              <a:rPr lang="en-GB" sz="4500" dirty="0" smtClean="0">
                <a:solidFill>
                  <a:srgbClr val="FF0066"/>
                </a:solidFill>
              </a:rPr>
              <a:t>  </a:t>
            </a:r>
            <a:endParaRPr lang="en-GB" sz="4500" dirty="0">
              <a:solidFill>
                <a:srgbClr val="FF0066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118339" y="-1494693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5500" dirty="0">
                <a:solidFill>
                  <a:srgbClr val="FF0066"/>
                </a:solidFill>
              </a:rPr>
              <a:t>5</a:t>
            </a:r>
            <a:r>
              <a:rPr lang="en-GB" sz="5500" dirty="0" smtClean="0">
                <a:solidFill>
                  <a:srgbClr val="FF0066"/>
                </a:solidFill>
              </a:rPr>
              <a:t>.3.21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231" y="5848718"/>
            <a:ext cx="990600" cy="8286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07831" y="6055567"/>
            <a:ext cx="3184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rgbClr val="002060"/>
                </a:solidFill>
              </a:rPr>
              <a:t>White Rose Resources</a:t>
            </a: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87657" y="58487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024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50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2.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8122" y="365125"/>
            <a:ext cx="7242315" cy="629693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377440" y="365125"/>
            <a:ext cx="744583" cy="69296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66386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3.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5306" y="1038449"/>
            <a:ext cx="7661388" cy="4801367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429691" y="1038449"/>
            <a:ext cx="666206" cy="62053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76177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4.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8242" y="2230574"/>
            <a:ext cx="8605931" cy="3046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7159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66"/>
                </a:solidFill>
              </a:rPr>
              <a:t>Work 2 </a:t>
            </a:r>
            <a:endParaRPr lang="en-GB" dirty="0">
              <a:solidFill>
                <a:srgbClr val="FF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1.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2092" y="2252848"/>
            <a:ext cx="8652745" cy="2201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6060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2. 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4035" y="365124"/>
            <a:ext cx="6893100" cy="6375309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434035" y="365124"/>
            <a:ext cx="635736" cy="66684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99426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3.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7755" y="1027906"/>
            <a:ext cx="7697581" cy="5017011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455817" y="1136469"/>
            <a:ext cx="535577" cy="55421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13496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4.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773" y="492329"/>
            <a:ext cx="7087209" cy="5830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519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66"/>
                </a:solidFill>
              </a:rPr>
              <a:t>Work 3 </a:t>
            </a:r>
            <a:endParaRPr lang="en-GB" dirty="0">
              <a:solidFill>
                <a:srgbClr val="FF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1.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4559" y="2019884"/>
            <a:ext cx="7764080" cy="251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5146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2.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087" y="1249152"/>
            <a:ext cx="5551714" cy="4525489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135087" y="1249152"/>
            <a:ext cx="627016" cy="68415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4327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3.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3312" y="365125"/>
            <a:ext cx="4939534" cy="622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71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46068" y="246703"/>
            <a:ext cx="77859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rgbClr val="FF0066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Maths Word of the Week</a:t>
            </a:r>
            <a:endParaRPr lang="en-GB" sz="4400" b="1" dirty="0">
              <a:solidFill>
                <a:srgbClr val="FF0066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69035" y="1388752"/>
            <a:ext cx="48300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Perimeter</a:t>
            </a:r>
            <a:endParaRPr lang="en-GB" sz="36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717" y="2282334"/>
            <a:ext cx="7974341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/>
              <a:t>D</a:t>
            </a:r>
            <a:r>
              <a:rPr lang="en-GB" sz="2500" dirty="0" smtClean="0"/>
              <a:t>istance </a:t>
            </a:r>
            <a:r>
              <a:rPr lang="en-GB" sz="2500" dirty="0"/>
              <a:t>around the outside of a shape, calculated by</a:t>
            </a:r>
            <a:br>
              <a:rPr lang="en-GB" sz="2500" dirty="0"/>
            </a:br>
            <a:r>
              <a:rPr lang="en-GB" sz="2500" dirty="0"/>
              <a:t>adding the length of all sides together</a:t>
            </a:r>
            <a:r>
              <a:rPr lang="en-GB" sz="2500" dirty="0" smtClean="0"/>
              <a:t>.</a:t>
            </a:r>
          </a:p>
          <a:p>
            <a:pPr algn="ctr"/>
            <a:endParaRPr lang="en-GB" sz="2500" dirty="0"/>
          </a:p>
          <a:p>
            <a:pPr algn="ctr"/>
            <a:r>
              <a:rPr lang="en-GB" sz="2500" dirty="0"/>
              <a:t>To find </a:t>
            </a:r>
            <a:r>
              <a:rPr lang="en-GB" sz="2500" dirty="0" smtClean="0"/>
              <a:t>the </a:t>
            </a:r>
            <a:r>
              <a:rPr lang="en-GB" sz="2500" b="1" dirty="0" smtClean="0"/>
              <a:t>perimeter</a:t>
            </a:r>
            <a:r>
              <a:rPr lang="en-GB" sz="2500" dirty="0"/>
              <a:t> imagine you are walking around the whole shape and add up the length of each </a:t>
            </a:r>
            <a:r>
              <a:rPr lang="en-GB" sz="2500" dirty="0" smtClean="0"/>
              <a:t>line.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211454" y="2975256"/>
            <a:ext cx="364113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Georgia" panose="02040502050405020303" pitchFamily="18" charset="0"/>
              </a:rPr>
              <a:t>Today’s Challenge:</a:t>
            </a:r>
          </a:p>
          <a:p>
            <a:pPr algn="ctr"/>
            <a:endParaRPr lang="en-GB" sz="2400" dirty="0" smtClean="0">
              <a:latin typeface="Georgia" panose="02040502050405020303" pitchFamily="18" charset="0"/>
            </a:endParaRPr>
          </a:p>
          <a:p>
            <a:pPr algn="ctr"/>
            <a:r>
              <a:rPr lang="en-GB" dirty="0" smtClean="0">
                <a:latin typeface="Georgia" panose="02040502050405020303" pitchFamily="18" charset="0"/>
              </a:rPr>
              <a:t>What other length and height words could I have included as our word of the week? What would you have suggested?</a:t>
            </a:r>
            <a:endParaRPr lang="en-GB" dirty="0">
              <a:latin typeface="Georgia" panose="02040502050405020303" pitchFamily="18" charset="0"/>
            </a:endParaRPr>
          </a:p>
          <a:p>
            <a:pPr algn="ctr"/>
            <a:r>
              <a:rPr lang="en-GB" dirty="0" smtClean="0">
                <a:latin typeface="Georgia" panose="02040502050405020303" pitchFamily="18" charset="0"/>
              </a:rPr>
              <a:t> </a:t>
            </a:r>
            <a:endParaRPr lang="en-GB" dirty="0">
              <a:latin typeface="Georgia" panose="02040502050405020303" pitchFamily="18" charset="0"/>
            </a:endParaRPr>
          </a:p>
          <a:p>
            <a:pPr algn="ctr"/>
            <a:endParaRPr lang="en-GB" dirty="0">
              <a:latin typeface="Georgia" panose="02040502050405020303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759" y="4305523"/>
            <a:ext cx="6687297" cy="2325445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21440" y="60213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341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5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4.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9964" y="1690688"/>
            <a:ext cx="4689635" cy="318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2326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5.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9015" y="2506667"/>
            <a:ext cx="6475940" cy="132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4934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805" y="-186824"/>
            <a:ext cx="10515600" cy="1325563"/>
          </a:xfrm>
        </p:spPr>
        <p:txBody>
          <a:bodyPr/>
          <a:lstStyle/>
          <a:p>
            <a:r>
              <a:rPr lang="en-GB" dirty="0" smtClean="0">
                <a:solidFill>
                  <a:srgbClr val="FF0066"/>
                </a:solidFill>
              </a:rPr>
              <a:t>Work 1 ANSWERS</a:t>
            </a:r>
            <a:endParaRPr lang="en-GB" dirty="0">
              <a:solidFill>
                <a:srgbClr val="FF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189" y="146862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1.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6897" y="301677"/>
            <a:ext cx="4623897" cy="6399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3170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2.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2197" y="476551"/>
            <a:ext cx="6461080" cy="5976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0580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3.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8863" y="1297523"/>
            <a:ext cx="7336840" cy="487944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368863" y="1201783"/>
            <a:ext cx="622531" cy="75764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4507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4.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8242" y="2230574"/>
            <a:ext cx="8605931" cy="30468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96343" y="3370217"/>
            <a:ext cx="1593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0066"/>
                </a:solidFill>
              </a:rPr>
              <a:t>16cm</a:t>
            </a:r>
            <a:endParaRPr lang="en-GB" sz="2800" dirty="0">
              <a:solidFill>
                <a:srgbClr val="FF006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14457" y="3478074"/>
            <a:ext cx="1593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0066"/>
                </a:solidFill>
              </a:rPr>
              <a:t>24cm</a:t>
            </a:r>
            <a:endParaRPr lang="en-GB" sz="2800" dirty="0">
              <a:solidFill>
                <a:srgbClr val="FF006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11695" y="3370217"/>
            <a:ext cx="1593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0066"/>
                </a:solidFill>
              </a:rPr>
              <a:t>12cm</a:t>
            </a:r>
            <a:endParaRPr lang="en-GB" sz="2800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764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66"/>
                </a:solidFill>
              </a:rPr>
              <a:t>Work 2 ANSWERS </a:t>
            </a:r>
            <a:endParaRPr lang="en-GB" dirty="0">
              <a:solidFill>
                <a:srgbClr val="FF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1.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0835" y="2083032"/>
            <a:ext cx="9166147" cy="23322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92286" y="3249139"/>
            <a:ext cx="1593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0066"/>
                </a:solidFill>
              </a:rPr>
              <a:t>20cm</a:t>
            </a:r>
            <a:endParaRPr lang="en-GB" sz="2800" dirty="0">
              <a:solidFill>
                <a:srgbClr val="FF006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31578" y="3249139"/>
            <a:ext cx="1593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0066"/>
                </a:solidFill>
              </a:rPr>
              <a:t>40mm</a:t>
            </a:r>
            <a:endParaRPr lang="en-GB" sz="2800" dirty="0">
              <a:solidFill>
                <a:srgbClr val="FF006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76102" y="4672653"/>
            <a:ext cx="82687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 smtClean="0">
                <a:solidFill>
                  <a:srgbClr val="FF0066"/>
                </a:solidFill>
              </a:rPr>
              <a:t>e.g. 5 + 5 + 5 + 5 = 50</a:t>
            </a:r>
          </a:p>
          <a:p>
            <a:endParaRPr lang="en-GB" sz="3000" dirty="0">
              <a:solidFill>
                <a:srgbClr val="FF0066"/>
              </a:solidFill>
            </a:endParaRPr>
          </a:p>
          <a:p>
            <a:r>
              <a:rPr lang="en-GB" sz="3000" dirty="0" smtClean="0">
                <a:solidFill>
                  <a:srgbClr val="FF0066"/>
                </a:solidFill>
              </a:rPr>
              <a:t>10mm x 4 = 40mm</a:t>
            </a:r>
            <a:endParaRPr lang="en-GB" sz="3000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7383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2.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2437" y="365125"/>
            <a:ext cx="6538115" cy="606456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202437" y="365125"/>
            <a:ext cx="606077" cy="66278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56799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3.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9365" y="1142048"/>
            <a:ext cx="7525709" cy="490338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049365" y="1142048"/>
            <a:ext cx="654646" cy="66062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58454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4.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5592" y="600256"/>
            <a:ext cx="7621182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23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31" y="-316186"/>
            <a:ext cx="10515600" cy="1325563"/>
          </a:xfrm>
        </p:spPr>
        <p:txBody>
          <a:bodyPr/>
          <a:lstStyle/>
          <a:p>
            <a:r>
              <a:rPr lang="en-GB" u="sng" dirty="0" smtClean="0">
                <a:solidFill>
                  <a:srgbClr val="FF0066"/>
                </a:solidFill>
              </a:rPr>
              <a:t>Warm up 1</a:t>
            </a:r>
            <a:endParaRPr lang="en-GB" u="sng" dirty="0">
              <a:solidFill>
                <a:srgbClr val="FF0066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5734594" y="470263"/>
            <a:ext cx="692332" cy="53911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0241280" y="6113417"/>
            <a:ext cx="1224180" cy="5878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213822" y="346595"/>
            <a:ext cx="827058" cy="6627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1240971" y="677986"/>
            <a:ext cx="5669280" cy="5499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9496697" y="6181431"/>
            <a:ext cx="1593669" cy="5499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6080760" y="470263"/>
            <a:ext cx="960120" cy="757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10317793" y="5923577"/>
            <a:ext cx="960120" cy="757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7707086" y="4990011"/>
            <a:ext cx="2975897" cy="9335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2326586" y="622255"/>
            <a:ext cx="4833257" cy="6056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7707087" y="5923577"/>
            <a:ext cx="4336868" cy="6056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687" y="735670"/>
            <a:ext cx="9695529" cy="5829034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5408023" y="622255"/>
            <a:ext cx="1345474" cy="2268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10034140" y="5923577"/>
            <a:ext cx="1345474" cy="7456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3329" y="600563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943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3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66"/>
                </a:solidFill>
              </a:rPr>
              <a:t>Work 3 ANSWERS </a:t>
            </a:r>
            <a:endParaRPr lang="en-GB" dirty="0">
              <a:solidFill>
                <a:srgbClr val="FF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1.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4559" y="2019884"/>
            <a:ext cx="7764080" cy="25129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58090" y="4740006"/>
            <a:ext cx="864761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 smtClean="0">
                <a:solidFill>
                  <a:srgbClr val="FF0066"/>
                </a:solidFill>
              </a:rPr>
              <a:t>3cm. </a:t>
            </a:r>
          </a:p>
          <a:p>
            <a:pPr algn="ctr"/>
            <a:r>
              <a:rPr lang="en-GB" sz="2500" dirty="0" smtClean="0">
                <a:solidFill>
                  <a:srgbClr val="FF0066"/>
                </a:solidFill>
              </a:rPr>
              <a:t>Half of 16 is 8 so the length and the side together must equal 8. The side we know is 5 and if we find the difference between 8 and 5 we will find the missing side length. </a:t>
            </a:r>
            <a:endParaRPr lang="en-GB" sz="2500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8634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2.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5480" y="1027906"/>
            <a:ext cx="5693309" cy="474734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575480" y="1027906"/>
            <a:ext cx="637983" cy="66278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65398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3.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157" y="615181"/>
            <a:ext cx="6740345" cy="5727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748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4.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2343" y="1690688"/>
            <a:ext cx="6987313" cy="312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07657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5.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1751" y="2013974"/>
            <a:ext cx="6206935" cy="313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51328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66"/>
                </a:solidFill>
              </a:rPr>
              <a:t>Remote Learning Tracking</a:t>
            </a:r>
            <a:endParaRPr lang="en-GB" dirty="0">
              <a:solidFill>
                <a:srgbClr val="FF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>
                <a:hlinkClick r:id="rId2" action="ppaction://hlinkpres?slideindex=1&amp;slidetitle="/>
              </a:rPr>
              <a:t>https://forms.office.com/Pages/ResponsePage.aspx?id=eCY4lN73r0G0KV1rDWITzRhTQ2IZqpBOsW8cFVoooF9UNVlMS1dCVkdaM0k0WlhFTE9WVFBTWEg1Ti4u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110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00289"/>
            <a:ext cx="10495000" cy="638339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228217" y="5917474"/>
            <a:ext cx="1436914" cy="7837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6085700" y="0"/>
            <a:ext cx="1436914" cy="6270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9247917" y="2460762"/>
            <a:ext cx="21161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Thirty seven minutes past ten</a:t>
            </a:r>
          </a:p>
          <a:p>
            <a:pPr algn="ctr"/>
            <a:endParaRPr lang="en-GB" b="1" dirty="0">
              <a:solidFill>
                <a:srgbClr val="FF0000"/>
              </a:solidFill>
            </a:endParaRPr>
          </a:p>
          <a:p>
            <a:pPr algn="ctr"/>
            <a:r>
              <a:rPr lang="en-GB" b="1" dirty="0" smtClean="0">
                <a:solidFill>
                  <a:srgbClr val="FF0000"/>
                </a:solidFill>
              </a:rPr>
              <a:t>10.37</a:t>
            </a:r>
          </a:p>
          <a:p>
            <a:pPr algn="ctr"/>
            <a:r>
              <a:rPr lang="en-GB" b="1" dirty="0" smtClean="0">
                <a:solidFill>
                  <a:srgbClr val="FF0000"/>
                </a:solidFill>
              </a:rPr>
              <a:t>22.37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94366" y="60045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388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19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96578"/>
            <a:ext cx="10515600" cy="1325563"/>
          </a:xfrm>
        </p:spPr>
        <p:txBody>
          <a:bodyPr/>
          <a:lstStyle/>
          <a:p>
            <a:r>
              <a:rPr lang="en-GB" u="sng" dirty="0" smtClean="0">
                <a:solidFill>
                  <a:srgbClr val="FF0066"/>
                </a:solidFill>
              </a:rPr>
              <a:t>Warm up 2 </a:t>
            </a:r>
            <a:endParaRPr lang="en-GB" u="sng" dirty="0">
              <a:solidFill>
                <a:srgbClr val="FF0066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659907" y="1128985"/>
            <a:ext cx="7722655" cy="5324896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90663" y="614908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979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9720" y="365125"/>
            <a:ext cx="7992291" cy="620915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35294" y="607081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142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95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914" y="0"/>
            <a:ext cx="10515600" cy="1325563"/>
          </a:xfrm>
        </p:spPr>
        <p:txBody>
          <a:bodyPr/>
          <a:lstStyle/>
          <a:p>
            <a:r>
              <a:rPr lang="en-GB" u="sng" dirty="0" smtClean="0">
                <a:solidFill>
                  <a:srgbClr val="FF0066"/>
                </a:solidFill>
              </a:rPr>
              <a:t>Let’s try together</a:t>
            </a:r>
            <a:endParaRPr lang="en-GB" u="sng" dirty="0">
              <a:solidFill>
                <a:srgbClr val="FF0066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16975" t="4576" r="26820" b="15270"/>
          <a:stretch/>
        </p:blipFill>
        <p:spPr>
          <a:xfrm>
            <a:off x="1998618" y="1016552"/>
            <a:ext cx="7106193" cy="5697757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03725" y="593271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536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5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1160" y="258594"/>
            <a:ext cx="7665720" cy="609416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049000" y="57023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604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11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1841</TotalTime>
  <Words>380</Words>
  <Application>Microsoft Office PowerPoint</Application>
  <PresentationFormat>Widescreen</PresentationFormat>
  <Paragraphs>73</Paragraphs>
  <Slides>45</Slides>
  <Notes>0</Notes>
  <HiddenSlides>0</HiddenSlides>
  <MMClips>17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0" baseType="lpstr">
      <vt:lpstr>Arial</vt:lpstr>
      <vt:lpstr>Calibri</vt:lpstr>
      <vt:lpstr>Calibri Light</vt:lpstr>
      <vt:lpstr>Georgia</vt:lpstr>
      <vt:lpstr>Office Theme</vt:lpstr>
      <vt:lpstr>Year 3 Maths</vt:lpstr>
      <vt:lpstr>LO: Calculate perimeter  - What are the missing measurements for the side of the shape? - Add each of the shape side together - Write the perimeter with the unit of measure - Double the width + the length to find the perimeter of a rectangle         </vt:lpstr>
      <vt:lpstr>PowerPoint Presentation</vt:lpstr>
      <vt:lpstr>Warm up 1</vt:lpstr>
      <vt:lpstr>PowerPoint Presentation</vt:lpstr>
      <vt:lpstr>Warm up 2 </vt:lpstr>
      <vt:lpstr>PowerPoint Presentation</vt:lpstr>
      <vt:lpstr>Let’s try together</vt:lpstr>
      <vt:lpstr>PowerPoint Presentation</vt:lpstr>
      <vt:lpstr>PowerPoint Presentation</vt:lpstr>
      <vt:lpstr>You try </vt:lpstr>
      <vt:lpstr>PowerPoint Presentation</vt:lpstr>
      <vt:lpstr>You try </vt:lpstr>
      <vt:lpstr>PowerPoint Presentation</vt:lpstr>
      <vt:lpstr>You could do…</vt:lpstr>
      <vt:lpstr>You try </vt:lpstr>
      <vt:lpstr>PowerPoint Presentation</vt:lpstr>
      <vt:lpstr>LO: Calculate perimeter  - What are the missing measurements for the side of the shape? - Add each of the shape side together - Write the perimeter with the unit of measure - Double the width + the length to find the perimeter of a rectangle         </vt:lpstr>
      <vt:lpstr>Work 1 </vt:lpstr>
      <vt:lpstr>PowerPoint Presentation</vt:lpstr>
      <vt:lpstr>PowerPoint Presentation</vt:lpstr>
      <vt:lpstr>PowerPoint Presentation</vt:lpstr>
      <vt:lpstr>Work 2 </vt:lpstr>
      <vt:lpstr>PowerPoint Presentation</vt:lpstr>
      <vt:lpstr>PowerPoint Presentation</vt:lpstr>
      <vt:lpstr>PowerPoint Presentation</vt:lpstr>
      <vt:lpstr>Work 3 </vt:lpstr>
      <vt:lpstr>PowerPoint Presentation</vt:lpstr>
      <vt:lpstr>PowerPoint Presentation</vt:lpstr>
      <vt:lpstr>PowerPoint Presentation</vt:lpstr>
      <vt:lpstr>PowerPoint Presentation</vt:lpstr>
      <vt:lpstr>Work 1 ANSWERS</vt:lpstr>
      <vt:lpstr>PowerPoint Presentation</vt:lpstr>
      <vt:lpstr>PowerPoint Presentation</vt:lpstr>
      <vt:lpstr>PowerPoint Presentation</vt:lpstr>
      <vt:lpstr>Work 2 ANSWERS </vt:lpstr>
      <vt:lpstr>PowerPoint Presentation</vt:lpstr>
      <vt:lpstr>PowerPoint Presentation</vt:lpstr>
      <vt:lpstr>PowerPoint Presentation</vt:lpstr>
      <vt:lpstr>Work 3 ANSWERS </vt:lpstr>
      <vt:lpstr>PowerPoint Presentation</vt:lpstr>
      <vt:lpstr>PowerPoint Presentation</vt:lpstr>
      <vt:lpstr>PowerPoint Presentation</vt:lpstr>
      <vt:lpstr>PowerPoint Presentation</vt:lpstr>
      <vt:lpstr>Remote Learning Tracking</vt:lpstr>
    </vt:vector>
  </TitlesOfParts>
  <Company>ALT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3 Maths</dc:title>
  <dc:creator>Jennie Bolton</dc:creator>
  <cp:lastModifiedBy>Jennie Bolton</cp:lastModifiedBy>
  <cp:revision>902</cp:revision>
  <dcterms:created xsi:type="dcterms:W3CDTF">2021-02-11T10:31:50Z</dcterms:created>
  <dcterms:modified xsi:type="dcterms:W3CDTF">2021-03-04T15:58:28Z</dcterms:modified>
</cp:coreProperties>
</file>