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6" r:id="rId5"/>
    <p:sldId id="281" r:id="rId6"/>
    <p:sldId id="259" r:id="rId7"/>
    <p:sldId id="299" r:id="rId8"/>
    <p:sldId id="298" r:id="rId9"/>
    <p:sldId id="300" r:id="rId10"/>
    <p:sldId id="301" r:id="rId11"/>
    <p:sldId id="302" r:id="rId12"/>
    <p:sldId id="303" r:id="rId13"/>
    <p:sldId id="287" r:id="rId14"/>
    <p:sldId id="293" r:id="rId15"/>
    <p:sldId id="288" r:id="rId16"/>
    <p:sldId id="291" r:id="rId17"/>
    <p:sldId id="295" r:id="rId18"/>
    <p:sldId id="292" r:id="rId19"/>
    <p:sldId id="294" r:id="rId20"/>
    <p:sldId id="289" r:id="rId21"/>
    <p:sldId id="290" r:id="rId22"/>
    <p:sldId id="296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7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31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985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03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13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9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16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51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88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89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13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41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20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B9AA1-FF0C-4587-B187-E39744DD116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E9A42-B64F-4585-A279-1BFE3927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45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8500" dirty="0" smtClean="0">
                <a:solidFill>
                  <a:srgbClr val="002060"/>
                </a:solidFill>
              </a:rPr>
              <a:t>Year 3 Maths Work 4</a:t>
            </a:r>
            <a:endParaRPr lang="en-GB" sz="85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500" dirty="0" smtClean="0">
                <a:solidFill>
                  <a:srgbClr val="002060"/>
                </a:solidFill>
              </a:rPr>
              <a:t>Monday 18</a:t>
            </a:r>
            <a:r>
              <a:rPr lang="en-GB" sz="3500" baseline="30000" dirty="0" smtClean="0">
                <a:solidFill>
                  <a:srgbClr val="002060"/>
                </a:solidFill>
              </a:rPr>
              <a:t>th</a:t>
            </a:r>
            <a:r>
              <a:rPr lang="en-GB" sz="3500" dirty="0" smtClean="0">
                <a:solidFill>
                  <a:srgbClr val="002060"/>
                </a:solidFill>
              </a:rPr>
              <a:t> January 2021</a:t>
            </a:r>
            <a:endParaRPr lang="en-GB" sz="3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755" t="20263" r="17211" b="35708"/>
          <a:stretch/>
        </p:blipFill>
        <p:spPr>
          <a:xfrm>
            <a:off x="1538653" y="2163034"/>
            <a:ext cx="8894216" cy="4153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5486" y="1348571"/>
            <a:ext cx="7392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Ron is sharing out the strawberries.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How many strawberries will each child get?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1836" y="6176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755" t="64448" r="17211" b="15171"/>
          <a:stretch/>
        </p:blipFill>
        <p:spPr>
          <a:xfrm>
            <a:off x="2954216" y="4281853"/>
            <a:ext cx="6893168" cy="1490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179" t="15127" r="20148" b="35883"/>
          <a:stretch/>
        </p:blipFill>
        <p:spPr>
          <a:xfrm>
            <a:off x="1776045" y="545123"/>
            <a:ext cx="8322321" cy="360179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118" y="6176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261" y="3461117"/>
            <a:ext cx="9144000" cy="321627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LO: Make and share equal groups</a:t>
            </a:r>
            <a:br>
              <a:rPr lang="en-GB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dirty="0">
                <a:solidFill>
                  <a:srgbClr val="002060"/>
                </a:solidFill>
                <a:latin typeface="Letter-join No-Lead 36" panose="02000503000000020003" pitchFamily="50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 Count how many make the whole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 How many groups are you sharing the whole into?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 Share out the whole giving one to each group at a time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-Count how many are in one group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/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endParaRPr lang="en-GB" sz="3300" dirty="0">
              <a:solidFill>
                <a:srgbClr val="002060"/>
              </a:solidFill>
              <a:latin typeface="Letter-join No-Lead 36" panose="02000503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9653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64423" y="-92319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etter-join No-Lead 36" panose="02000503000000020003" pitchFamily="50" charset="0"/>
                <a:ea typeface="+mj-ea"/>
                <a:cs typeface="+mj-cs"/>
              </a:rPr>
              <a:t>18.1.21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etter-join No-Lead 36" panose="02000503000000020003" pitchFamily="50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1" y="5848718"/>
            <a:ext cx="990600" cy="8286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430" y="6093069"/>
            <a:ext cx="487363" cy="4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77" y="-8328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Work 4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0958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313" y="1945665"/>
            <a:ext cx="5328872" cy="229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61486"/>
            <a:ext cx="10515600" cy="1325563"/>
          </a:xfrm>
        </p:spPr>
        <p:txBody>
          <a:bodyPr/>
          <a:lstStyle/>
          <a:p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6700" y="8936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2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31" y="1325563"/>
            <a:ext cx="6334648" cy="5480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579" y="2028092"/>
            <a:ext cx="54006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3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84" y="3045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3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9" y="1396878"/>
            <a:ext cx="5401594" cy="3764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84" y="604837"/>
            <a:ext cx="6171684" cy="57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73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4.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559" y="2727447"/>
            <a:ext cx="5360382" cy="16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5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5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643187"/>
            <a:ext cx="59436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5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77" y="-8328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Work </a:t>
            </a:r>
            <a:r>
              <a:rPr lang="en-GB" dirty="0" smtClean="0">
                <a:solidFill>
                  <a:srgbClr val="002060"/>
                </a:solidFill>
              </a:rPr>
              <a:t>4 ANSWERS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0958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313" y="1945665"/>
            <a:ext cx="5328872" cy="2291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2613" y="2488223"/>
            <a:ext cx="38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8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6767" y="2488223"/>
            <a:ext cx="38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4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26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6" y="127733"/>
            <a:ext cx="10515600" cy="1325563"/>
          </a:xfrm>
        </p:spPr>
        <p:txBody>
          <a:bodyPr/>
          <a:lstStyle/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6" y="1114425"/>
            <a:ext cx="6459416" cy="5580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850" y="1987794"/>
            <a:ext cx="50577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7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261" y="3461117"/>
            <a:ext cx="9144000" cy="321627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LO: Make and share equal groups</a:t>
            </a:r>
            <a:br>
              <a:rPr lang="en-GB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dirty="0">
                <a:solidFill>
                  <a:srgbClr val="002060"/>
                </a:solidFill>
                <a:latin typeface="Letter-join No-Lead 36" panose="02000503000000020003" pitchFamily="50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 Count how many make the whole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 How many groups are you sharing the whole into?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 Share out the whole giving one to each group at a time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-Count how many are in one group</a:t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/>
            </a:r>
            <a:br>
              <a:rPr lang="en-GB" sz="3300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</a:br>
            <a:endParaRPr lang="en-GB" sz="3300" dirty="0">
              <a:solidFill>
                <a:srgbClr val="002060"/>
              </a:solidFill>
              <a:latin typeface="Letter-join No-Lead 36" panose="02000503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9653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64423" y="-92319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18.1.21</a:t>
            </a:r>
            <a:endParaRPr lang="en-GB" dirty="0">
              <a:solidFill>
                <a:srgbClr val="002060"/>
              </a:solidFill>
              <a:latin typeface="Letter-join No-Lead 36" panose="02000503000000020003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1" y="5848718"/>
            <a:ext cx="990600" cy="8286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430" y="6094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7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9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91" y="1330204"/>
            <a:ext cx="5724525" cy="4067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846" y="496033"/>
            <a:ext cx="6114630" cy="5597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5438" y="5996354"/>
            <a:ext cx="486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4 groups of 5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10 groups of 2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50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4.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351" y="1980101"/>
            <a:ext cx="5360382" cy="1624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962" y="3798277"/>
            <a:ext cx="76932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tx2"/>
                </a:solidFill>
              </a:rPr>
              <a:t>8 bananas in each box. </a:t>
            </a:r>
            <a:endParaRPr lang="en-GB" sz="2500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9523" y="4445522"/>
            <a:ext cx="7063031" cy="2263954"/>
            <a:chOff x="401638" y="4256384"/>
            <a:chExt cx="7719646" cy="2459577"/>
          </a:xfrm>
        </p:grpSpPr>
        <p:pic>
          <p:nvPicPr>
            <p:cNvPr id="1026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982" y="4431794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228" y="4879938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069" y="5407041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99" y="4891924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133" y="4468761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379" y="4995864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220" y="5522967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550" y="4928891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01638" y="4256384"/>
              <a:ext cx="7719646" cy="24595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 rot="5400000">
            <a:off x="7156964" y="2316287"/>
            <a:ext cx="6542609" cy="2256739"/>
            <a:chOff x="401638" y="4256384"/>
            <a:chExt cx="7719646" cy="2459577"/>
          </a:xfrm>
        </p:grpSpPr>
        <p:pic>
          <p:nvPicPr>
            <p:cNvPr id="17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982" y="4431794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228" y="4879938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069" y="5407041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99" y="4891924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133" y="4468761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379" y="4995864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220" y="5522967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Bananas Chiquita 1 kg - London Grocery - Online Grocery Shopp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550" y="4928891"/>
              <a:ext cx="1090246" cy="10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01638" y="4256384"/>
              <a:ext cx="7719646" cy="24595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89232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5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5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423" y="642561"/>
            <a:ext cx="5943600" cy="1571625"/>
          </a:xfrm>
          <a:prstGeom prst="rect">
            <a:avLst/>
          </a:prstGeom>
        </p:spPr>
      </p:pic>
      <p:pic>
        <p:nvPicPr>
          <p:cNvPr id="2050" name="Picture 2" descr="6 round-faced cartoon children vector material Download Free  Vector,PSD,FLASH,JPG--www.fordesigner.com | Kreşler, Rehber öğretmen,  Hayvan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3956537"/>
            <a:ext cx="2293152" cy="25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6 round-faced cartoon children vector material Download Free  Vector,PSD,FLASH,JPG--www.fordesigner.com | Kreşler, Rehber öğretmen,  Hayvan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59" y="3956537"/>
            <a:ext cx="2293152" cy="25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6 round-faced cartoon children vector material Download Free  Vector,PSD,FLASH,JPG--www.fordesigner.com | Kreşler, Rehber öğretmen,  Hayvan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67" y="3871545"/>
            <a:ext cx="2293152" cy="25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6 round-faced cartoon children vector material Download Free  Vector,PSD,FLASH,JPG--www.fordesigner.com | Kreşler, Rehber öğretmen,  Hayvan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07" y="3777761"/>
            <a:ext cx="2293152" cy="25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0896" y="3686879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Team 1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9097" y="3707005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Team 2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3267" y="3529276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Team 3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8334" y="3522339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Team 4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1517" y="2424262"/>
            <a:ext cx="3715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24 ÷ 4 = 6</a:t>
            </a:r>
          </a:p>
          <a:p>
            <a:pPr algn="ctr"/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6 children in each team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8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854" y="0"/>
            <a:ext cx="10515600" cy="1325563"/>
          </a:xfrm>
        </p:spPr>
        <p:txBody>
          <a:bodyPr/>
          <a:lstStyle/>
          <a:p>
            <a:r>
              <a:rPr lang="en-GB" u="sng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Warm up</a:t>
            </a:r>
            <a:endParaRPr lang="en-GB" u="sng" dirty="0">
              <a:solidFill>
                <a:srgbClr val="002060"/>
              </a:solidFill>
              <a:latin typeface="Letter-join No-Lead 36" panose="02000503000000020003" pitchFamily="50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366847" y="10404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Let’s Count!</a:t>
            </a:r>
            <a:endParaRPr lang="en-GB" u="sng" dirty="0">
              <a:solidFill>
                <a:srgbClr val="002060"/>
              </a:solidFill>
              <a:latin typeface="Letter-join No-Lead 36" panose="02000503000000020003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1" y="2083129"/>
            <a:ext cx="118065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Letter-join No-Lead 36" panose="02000503000000020003" pitchFamily="50" charset="0"/>
              </a:rPr>
              <a:t>In 2s</a:t>
            </a:r>
          </a:p>
          <a:p>
            <a:endParaRPr lang="en-GB" sz="4000" dirty="0">
              <a:solidFill>
                <a:srgbClr val="FF0000"/>
              </a:solidFill>
              <a:latin typeface="Letter-join No-Lead 36" panose="02000503000000020003" pitchFamily="50" charset="0"/>
            </a:endParaRPr>
          </a:p>
          <a:p>
            <a:r>
              <a:rPr lang="en-GB" sz="4000" dirty="0" smtClean="0">
                <a:solidFill>
                  <a:srgbClr val="FF0000"/>
                </a:solidFill>
                <a:latin typeface="Letter-join No-Lead 36" panose="02000503000000020003" pitchFamily="50" charset="0"/>
              </a:rPr>
              <a:t>0, 2, 4, 6, 8, 10, 12, 14, 16, 18, 20, 22, 24, 26, </a:t>
            </a:r>
            <a:r>
              <a:rPr lang="en-GB" sz="4000" dirty="0" smtClean="0">
                <a:solidFill>
                  <a:srgbClr val="FF0000"/>
                </a:solidFill>
                <a:latin typeface="Letter-join No-Lead 36" panose="02000503000000020003" pitchFamily="50" charset="0"/>
              </a:rPr>
              <a:t>28, 30</a:t>
            </a:r>
            <a:endParaRPr lang="en-GB" sz="4000" dirty="0" smtClean="0">
              <a:solidFill>
                <a:srgbClr val="FF0000"/>
              </a:solidFill>
              <a:latin typeface="Letter-join No-Lead 36" panose="02000503000000020003" pitchFamily="50" charset="0"/>
            </a:endParaRPr>
          </a:p>
          <a:p>
            <a:endParaRPr lang="en-GB" sz="4000" dirty="0">
              <a:solidFill>
                <a:srgbClr val="FF0000"/>
              </a:solidFill>
              <a:latin typeface="Letter-join No-Lead 36" panose="02000503000000020003" pitchFamily="50" charset="0"/>
            </a:endParaRPr>
          </a:p>
          <a:p>
            <a:r>
              <a:rPr lang="en-GB" sz="4000" dirty="0" smtClean="0">
                <a:solidFill>
                  <a:srgbClr val="FF0000"/>
                </a:solidFill>
                <a:latin typeface="Letter-join No-Lead 36" panose="02000503000000020003" pitchFamily="50" charset="0"/>
              </a:rPr>
              <a:t>40, 42, 44, 46, 48, 50, 52, 54, 56, 58, 60, 62</a:t>
            </a:r>
          </a:p>
          <a:p>
            <a:endParaRPr lang="en-GB" sz="4000" dirty="0">
              <a:solidFill>
                <a:srgbClr val="FF0000"/>
              </a:solidFill>
              <a:latin typeface="Letter-join No-Lead 36" panose="02000503000000020003" pitchFamily="50" charset="0"/>
            </a:endParaRPr>
          </a:p>
          <a:p>
            <a:r>
              <a:rPr lang="en-GB" sz="4000" dirty="0" smtClean="0">
                <a:solidFill>
                  <a:srgbClr val="FF0000"/>
                </a:solidFill>
                <a:latin typeface="Letter-join No-Lead 36" panose="02000503000000020003" pitchFamily="50" charset="0"/>
              </a:rPr>
              <a:t>30, 28, 26, 24, 22, 20, 18, 16, 14, 12, 10, 8, 6, 4, </a:t>
            </a:r>
            <a:r>
              <a:rPr lang="en-GB" sz="4000" dirty="0" smtClean="0">
                <a:solidFill>
                  <a:srgbClr val="FF0000"/>
                </a:solidFill>
                <a:latin typeface="Letter-join No-Lead 36" panose="02000503000000020003" pitchFamily="50" charset="0"/>
              </a:rPr>
              <a:t>2, 0</a:t>
            </a:r>
            <a:endParaRPr lang="en-GB" sz="4000" dirty="0">
              <a:solidFill>
                <a:srgbClr val="FF0000"/>
              </a:solidFill>
              <a:latin typeface="Letter-join No-Lead 36" panose="02000503000000020003" pitchFamily="50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4577" y="2753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854" y="0"/>
            <a:ext cx="10515600" cy="1325563"/>
          </a:xfrm>
        </p:spPr>
        <p:txBody>
          <a:bodyPr/>
          <a:lstStyle/>
          <a:p>
            <a:r>
              <a:rPr lang="en-GB" u="sng" dirty="0" smtClean="0">
                <a:solidFill>
                  <a:srgbClr val="002060"/>
                </a:solidFill>
                <a:latin typeface="Letter-join No-Lead 36" panose="02000503000000020003" pitchFamily="50" charset="0"/>
              </a:rPr>
              <a:t>Warm up</a:t>
            </a:r>
            <a:endParaRPr lang="en-GB" u="sng" dirty="0">
              <a:solidFill>
                <a:srgbClr val="002060"/>
              </a:solidFill>
              <a:latin typeface="Letter-join No-Lead 36" panose="02000503000000020003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756" y="492736"/>
            <a:ext cx="7448550" cy="61245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5848" y="6129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333375"/>
            <a:ext cx="8267700" cy="6191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4641" y="6138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137" y="1604962"/>
            <a:ext cx="8239125" cy="4333875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chemeClr val="tx2"/>
                </a:solidFill>
                <a:latin typeface="Letter-join No-Lead 36" panose="02000503000000020003" pitchFamily="50" charset="0"/>
              </a:rPr>
              <a:t>Let’s try together</a:t>
            </a:r>
            <a:endParaRPr lang="en-GB" u="sng" dirty="0">
              <a:solidFill>
                <a:schemeClr val="tx2"/>
              </a:solidFill>
              <a:latin typeface="Letter-join No-Lead 36" panose="02000503000000020003" pitchFamily="50" charset="0"/>
            </a:endParaRPr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0002" y="61475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1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451" y="4598652"/>
            <a:ext cx="7197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There 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are </a:t>
            </a:r>
            <a:r>
              <a:rPr lang="en-GB" sz="28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12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strawberries.  </a:t>
            </a:r>
          </a:p>
          <a:p>
            <a:pPr defTabSz="457200"/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There are</a:t>
            </a:r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3 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children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defTabSz="457200"/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Each child will get </a:t>
            </a:r>
            <a:r>
              <a:rPr lang="en-GB" sz="28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strawberries.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077" t="34618" r="20045" b="32131"/>
          <a:stretch/>
        </p:blipFill>
        <p:spPr>
          <a:xfrm>
            <a:off x="1301261" y="1382089"/>
            <a:ext cx="8459191" cy="2556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18885" y="-96715"/>
            <a:ext cx="1907930" cy="706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2850" y="6121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2083"/>
          <a:stretch/>
        </p:blipFill>
        <p:spPr>
          <a:xfrm>
            <a:off x="832819" y="1040312"/>
            <a:ext cx="9277350" cy="44636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18885" y="-96715"/>
            <a:ext cx="1907930" cy="706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8941" y="6077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528" t="20544" r="20079" b="10343"/>
          <a:stretch/>
        </p:blipFill>
        <p:spPr>
          <a:xfrm>
            <a:off x="2127738" y="1362807"/>
            <a:ext cx="6787662" cy="4162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18885" y="-96715"/>
            <a:ext cx="1907930" cy="706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2850" y="6085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3|1.2|2.3|0.9|0.8|1.4|0.7|0.9|1.6|0.8|0.7|4.5|2.5|3.2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AFED8F-4C1A-470F-A46C-7BF5A526BF0E}"/>
</file>

<file path=customXml/itemProps2.xml><?xml version="1.0" encoding="utf-8"?>
<ds:datastoreItem xmlns:ds="http://schemas.openxmlformats.org/officeDocument/2006/customXml" ds:itemID="{DF4B174D-329F-4F24-A57E-D2A98BD19AF7}"/>
</file>

<file path=customXml/itemProps3.xml><?xml version="1.0" encoding="utf-8"?>
<ds:datastoreItem xmlns:ds="http://schemas.openxmlformats.org/officeDocument/2006/customXml" ds:itemID="{716E0C03-B7F8-442D-BBDD-9A9306C0271B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303</Words>
  <Application>Microsoft Office PowerPoint</Application>
  <PresentationFormat>Widescreen</PresentationFormat>
  <Paragraphs>45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Letter-join No-Lead 36</vt:lpstr>
      <vt:lpstr>Office Theme</vt:lpstr>
      <vt:lpstr>Let's learn slides</vt:lpstr>
      <vt:lpstr>Year 3 Maths Work 4</vt:lpstr>
      <vt:lpstr>LO: Make and share equal groups  - Count how many make the whole - How many groups are you sharing the whole into? - Share out the whole giving one to each group at a time -Count how many are in one group  </vt:lpstr>
      <vt:lpstr>Warm up</vt:lpstr>
      <vt:lpstr>Warm up</vt:lpstr>
      <vt:lpstr>PowerPoint Presentation</vt:lpstr>
      <vt:lpstr>Let’s try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LO: Make and share equal groups  - Count how many make the whole - How many groups are you sharing the whole into? - Share out the whole giving one to each group at a time -Count how many are in one group  </vt:lpstr>
      <vt:lpstr>Work 4 </vt:lpstr>
      <vt:lpstr>PowerPoint Presentation</vt:lpstr>
      <vt:lpstr>PowerPoint Presentation</vt:lpstr>
      <vt:lpstr>PowerPoint Presentation</vt:lpstr>
      <vt:lpstr>PowerPoint Presentation</vt:lpstr>
      <vt:lpstr>Work 4 ANSWERS 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Maths Work 4</dc:title>
  <dc:creator>Jennie Bolton</dc:creator>
  <cp:lastModifiedBy>Jennie Bolton</cp:lastModifiedBy>
  <cp:revision>75</cp:revision>
  <dcterms:created xsi:type="dcterms:W3CDTF">2021-01-14T08:42:11Z</dcterms:created>
  <dcterms:modified xsi:type="dcterms:W3CDTF">2021-01-17T13:30:54Z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