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82" r:id="rId15"/>
    <p:sldId id="286" r:id="rId16"/>
    <p:sldId id="268" r:id="rId17"/>
    <p:sldId id="284" r:id="rId18"/>
    <p:sldId id="269" r:id="rId19"/>
    <p:sldId id="270" r:id="rId20"/>
    <p:sldId id="271" r:id="rId21"/>
    <p:sldId id="279" r:id="rId22"/>
    <p:sldId id="272" r:id="rId23"/>
    <p:sldId id="285" r:id="rId24"/>
    <p:sldId id="273" r:id="rId25"/>
    <p:sldId id="274" r:id="rId26"/>
    <p:sldId id="275" r:id="rId27"/>
    <p:sldId id="280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FC65-FC44-40B8-8412-651B7266DAE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CE9A-40DD-456A-AA41-B5B3116B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46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FC65-FC44-40B8-8412-651B7266DAE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CE9A-40DD-456A-AA41-B5B3116B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9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FC65-FC44-40B8-8412-651B7266DAE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CE9A-40DD-456A-AA41-B5B3116B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FC65-FC44-40B8-8412-651B7266DAE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CE9A-40DD-456A-AA41-B5B3116B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7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FC65-FC44-40B8-8412-651B7266DAE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CE9A-40DD-456A-AA41-B5B3116B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0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FC65-FC44-40B8-8412-651B7266DAE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CE9A-40DD-456A-AA41-B5B3116B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34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FC65-FC44-40B8-8412-651B7266DAE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CE9A-40DD-456A-AA41-B5B3116B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5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FC65-FC44-40B8-8412-651B7266DAE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CE9A-40DD-456A-AA41-B5B3116B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4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FC65-FC44-40B8-8412-651B7266DAE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CE9A-40DD-456A-AA41-B5B3116B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05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FC65-FC44-40B8-8412-651B7266DAE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CE9A-40DD-456A-AA41-B5B3116B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52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FC65-FC44-40B8-8412-651B7266DAE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CE9A-40DD-456A-AA41-B5B3116B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69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CFC65-FC44-40B8-8412-651B7266DAE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4CE9A-40DD-456A-AA41-B5B3116B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3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000" dirty="0">
                <a:solidFill>
                  <a:srgbClr val="FF0066"/>
                </a:solidFill>
              </a:rPr>
              <a:t>Year 3 Maths Work 4 </a:t>
            </a:r>
            <a:endParaRPr lang="en-GB" sz="7000" dirty="0">
              <a:solidFill>
                <a:srgbClr val="FF0066"/>
              </a:solidFill>
              <a:cs typeface="Calibri Ligh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3500" dirty="0" smtClean="0">
                <a:solidFill>
                  <a:srgbClr val="FF0066"/>
                </a:solidFill>
              </a:rPr>
              <a:t>Friday 5</a:t>
            </a:r>
            <a:r>
              <a:rPr lang="en-GB" sz="3500" baseline="30000" dirty="0" smtClean="0">
                <a:solidFill>
                  <a:srgbClr val="FF0066"/>
                </a:solidFill>
              </a:rPr>
              <a:t>th</a:t>
            </a:r>
            <a:r>
              <a:rPr lang="en-GB" sz="3500" dirty="0" smtClean="0">
                <a:solidFill>
                  <a:srgbClr val="FF0066"/>
                </a:solidFill>
              </a:rPr>
              <a:t> February </a:t>
            </a:r>
            <a:r>
              <a:rPr lang="en-GB" sz="3500" dirty="0">
                <a:solidFill>
                  <a:srgbClr val="FF0066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43581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744"/>
          <a:stretch/>
        </p:blipFill>
        <p:spPr>
          <a:xfrm>
            <a:off x="2136538" y="1690688"/>
            <a:ext cx="7743825" cy="363601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2442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9" y="70339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You try 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773" t="6337" r="25942" b="9606"/>
          <a:stretch/>
        </p:blipFill>
        <p:spPr>
          <a:xfrm>
            <a:off x="2391507" y="967153"/>
            <a:ext cx="6572417" cy="542485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4302" y="6148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075" y="338137"/>
            <a:ext cx="7181850" cy="618172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9664" y="60324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4110"/>
            <a:ext cx="10515600" cy="1325563"/>
          </a:xfrm>
        </p:spPr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You try </a:t>
            </a:r>
            <a:endParaRPr lang="en-GB" u="sng" dirty="0">
              <a:solidFill>
                <a:srgbClr val="FF0066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4160" r="22191" b="10212"/>
          <a:stretch/>
        </p:blipFill>
        <p:spPr>
          <a:xfrm>
            <a:off x="2417885" y="585909"/>
            <a:ext cx="7411916" cy="588137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2417" y="60771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4615" t="2497" r="22760" b="11224"/>
          <a:stretch/>
        </p:blipFill>
        <p:spPr>
          <a:xfrm>
            <a:off x="2110153" y="737760"/>
            <a:ext cx="7306408" cy="5662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5592" y="4624754"/>
            <a:ext cx="958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/>
              <a:t>Total</a:t>
            </a:r>
          </a:p>
          <a:p>
            <a:pPr algn="ctr"/>
            <a:r>
              <a:rPr lang="en-GB" sz="3000" b="1" dirty="0" smtClean="0"/>
              <a:t>1</a:t>
            </a:r>
          </a:p>
          <a:p>
            <a:pPr algn="ctr"/>
            <a:r>
              <a:rPr lang="en-GB" sz="3000" b="1" dirty="0"/>
              <a:t>9</a:t>
            </a:r>
          </a:p>
          <a:p>
            <a:endParaRPr lang="en-GB" sz="3000" b="1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8941" y="60763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937" y="4721469"/>
            <a:ext cx="11447585" cy="3275135"/>
          </a:xfrm>
        </p:spPr>
        <p:txBody>
          <a:bodyPr>
            <a:normAutofit fontScale="90000"/>
          </a:bodyPr>
          <a:lstStyle/>
          <a:p>
            <a:r>
              <a:rPr lang="en-GB" sz="6100" dirty="0">
                <a:solidFill>
                  <a:srgbClr val="FF0066"/>
                </a:solidFill>
                <a:latin typeface="Letter-join No-Lead 36"/>
              </a:rPr>
              <a:t>LO: </a:t>
            </a:r>
            <a:r>
              <a:rPr lang="en-GB" sz="6100" dirty="0" smtClean="0">
                <a:solidFill>
                  <a:srgbClr val="FF0066"/>
                </a:solidFill>
                <a:latin typeface="Letter-join No-Lead 36"/>
              </a:rPr>
              <a:t>Make a tally chart</a:t>
            </a:r>
            <a:br>
              <a:rPr lang="en-GB" sz="6100" dirty="0" smtClean="0">
                <a:solidFill>
                  <a:srgbClr val="FF0066"/>
                </a:solidFill>
                <a:latin typeface="Letter-join No-Lead 36"/>
              </a:rPr>
            </a:br>
            <a:r>
              <a:rPr lang="en-GB" sz="6100" dirty="0" smtClean="0">
                <a:solidFill>
                  <a:srgbClr val="FF0066"/>
                </a:solidFill>
                <a:latin typeface="Letter-join No-Lead 36"/>
              </a:rPr>
              <a:t/>
            </a:r>
            <a:br>
              <a:rPr lang="en-GB" sz="6100" dirty="0" smtClean="0">
                <a:solidFill>
                  <a:srgbClr val="FF0066"/>
                </a:solidFill>
                <a:latin typeface="Letter-join No-Lead 36"/>
              </a:rPr>
            </a:br>
            <a:r>
              <a:rPr lang="en-GB" sz="3900" dirty="0">
                <a:solidFill>
                  <a:srgbClr val="FF0066"/>
                </a:solidFill>
                <a:latin typeface="Letter-join No-Lead 36"/>
              </a:rPr>
              <a:t>-Count how many objects there are</a:t>
            </a:r>
            <a:br>
              <a:rPr lang="en-GB" sz="3900" dirty="0">
                <a:solidFill>
                  <a:srgbClr val="FF0066"/>
                </a:solidFill>
                <a:latin typeface="Letter-join No-Lead 36"/>
              </a:rPr>
            </a:br>
            <a:r>
              <a:rPr lang="en-GB" sz="3900" dirty="0">
                <a:solidFill>
                  <a:srgbClr val="FF0066"/>
                </a:solidFill>
                <a:latin typeface="Letter-join No-Lead 36"/>
              </a:rPr>
              <a:t>-Write it using a tally method</a:t>
            </a:r>
            <a:br>
              <a:rPr lang="en-GB" sz="3900" dirty="0">
                <a:solidFill>
                  <a:srgbClr val="FF0066"/>
                </a:solidFill>
                <a:latin typeface="Letter-join No-Lead 36"/>
              </a:rPr>
            </a:br>
            <a:r>
              <a:rPr lang="en-GB" sz="3900" dirty="0">
                <a:solidFill>
                  <a:srgbClr val="FF0066"/>
                </a:solidFill>
                <a:latin typeface="Letter-join No-Lead 36"/>
              </a:rPr>
              <a:t>- Fill in the </a:t>
            </a:r>
            <a:r>
              <a:rPr lang="en-GB" sz="3900" dirty="0" smtClean="0">
                <a:solidFill>
                  <a:srgbClr val="FF0066"/>
                </a:solidFill>
                <a:latin typeface="Letter-join No-Lead 36"/>
              </a:rPr>
              <a:t>total</a:t>
            </a:r>
            <a:r>
              <a:rPr lang="en-GB" sz="3900" dirty="0">
                <a:solidFill>
                  <a:srgbClr val="FF0066"/>
                </a:solidFill>
                <a:latin typeface="Letter-join No-Lead 36"/>
              </a:rPr>
              <a:t/>
            </a:r>
            <a:br>
              <a:rPr lang="en-GB" sz="3900" dirty="0">
                <a:solidFill>
                  <a:srgbClr val="FF0066"/>
                </a:solidFill>
                <a:latin typeface="Letter-join No-Lead 36"/>
              </a:rPr>
            </a:br>
            <a:r>
              <a:rPr lang="en-GB" sz="3900" dirty="0" smtClean="0">
                <a:solidFill>
                  <a:srgbClr val="FF0066"/>
                </a:solidFill>
                <a:latin typeface="Letter-join No-Lead 36"/>
              </a:rPr>
              <a:t>- Look at the total, write the tally</a:t>
            </a:r>
            <a:r>
              <a:rPr lang="en-GB" sz="6100" dirty="0">
                <a:solidFill>
                  <a:srgbClr val="FF0066"/>
                </a:solidFill>
                <a:latin typeface="Letter-join No-Lead 36"/>
              </a:rPr>
              <a:t/>
            </a:r>
            <a:br>
              <a:rPr lang="en-GB" sz="6100" dirty="0">
                <a:solidFill>
                  <a:srgbClr val="FF0066"/>
                </a:solidFill>
                <a:latin typeface="Letter-join No-Lead 36"/>
              </a:rPr>
            </a:br>
            <a:r>
              <a:rPr lang="en-GB" sz="3900" dirty="0" smtClean="0">
                <a:solidFill>
                  <a:srgbClr val="FF0066"/>
                </a:solidFill>
                <a:latin typeface="Letter-join No-Lead 36"/>
              </a:rPr>
              <a:t/>
            </a:r>
            <a:br>
              <a:rPr lang="en-GB" sz="3900" dirty="0" smtClean="0">
                <a:solidFill>
                  <a:srgbClr val="FF0066"/>
                </a:solidFill>
                <a:latin typeface="Letter-join No-Lead 36"/>
              </a:rPr>
            </a:br>
            <a:r>
              <a:rPr lang="en-GB" sz="3900" dirty="0">
                <a:solidFill>
                  <a:srgbClr val="FF0066"/>
                </a:solidFill>
                <a:latin typeface="Letter-join No-Lead 36"/>
              </a:rPr>
              <a:t/>
            </a:r>
            <a:br>
              <a:rPr lang="en-GB" sz="3900" dirty="0">
                <a:solidFill>
                  <a:srgbClr val="FF0066"/>
                </a:solidFill>
                <a:latin typeface="Letter-join No-Lead 36"/>
              </a:rPr>
            </a:br>
            <a:r>
              <a:rPr lang="en-GB" sz="3300" dirty="0">
                <a:solidFill>
                  <a:srgbClr val="FF0066"/>
                </a:solidFill>
                <a:latin typeface="Letter-join No-Lead 36" panose="02000503000000020003" pitchFamily="50" charset="0"/>
              </a:rPr>
              <a:t/>
            </a:r>
            <a:br>
              <a:rPr lang="en-GB" sz="3300" dirty="0">
                <a:solidFill>
                  <a:srgbClr val="FF0066"/>
                </a:solidFill>
                <a:latin typeface="Letter-join No-Lead 36" panose="02000503000000020003" pitchFamily="50" charset="0"/>
              </a:rPr>
            </a:br>
            <a:r>
              <a:rPr lang="en-GB" sz="3300" dirty="0">
                <a:solidFill>
                  <a:srgbClr val="FF0066"/>
                </a:solidFill>
                <a:latin typeface="Letter-join No-Lead 36" panose="02000503000000020003" pitchFamily="50" charset="0"/>
              </a:rPr>
              <a:t/>
            </a:r>
            <a:br>
              <a:rPr lang="en-GB" sz="3300" dirty="0">
                <a:solidFill>
                  <a:srgbClr val="FF0066"/>
                </a:solidFill>
                <a:latin typeface="Letter-join No-Lead 36" panose="02000503000000020003" pitchFamily="50" charset="0"/>
              </a:rPr>
            </a:br>
            <a:r>
              <a:rPr lang="en-GB" sz="3300" dirty="0">
                <a:solidFill>
                  <a:srgbClr val="FF0066"/>
                </a:solidFill>
                <a:latin typeface="Letter-join No-Lead 36" panose="02000503000000020003" pitchFamily="50" charset="0"/>
              </a:rPr>
              <a:t/>
            </a:r>
            <a:br>
              <a:rPr lang="en-GB" sz="3300" dirty="0">
                <a:solidFill>
                  <a:srgbClr val="FF0066"/>
                </a:solidFill>
                <a:latin typeface="Letter-join No-Lead 36" panose="02000503000000020003" pitchFamily="50" charset="0"/>
              </a:rPr>
            </a:br>
            <a:endParaRPr lang="en-GB" sz="3300" dirty="0">
              <a:solidFill>
                <a:srgbClr val="FF0066"/>
              </a:solidFill>
              <a:latin typeface="Letter-join No-Lead 36" panose="02000503000000020003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99956" y="-130923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rgbClr val="FF0066"/>
                </a:solidFill>
                <a:latin typeface="Letter-join No-Lead 36"/>
              </a:rPr>
              <a:t>5.2.21</a:t>
            </a:r>
            <a:endParaRPr lang="en-GB" dirty="0">
              <a:solidFill>
                <a:srgbClr val="FF0066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1" y="5848718"/>
            <a:ext cx="990600" cy="82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7831" y="6368012"/>
            <a:ext cx="31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White Rose Resources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2840" y="61900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92" y="250825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Work 4 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362" y="2233612"/>
            <a:ext cx="48672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0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2. Fill in the 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ally chart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92" t="11826" r="21321"/>
          <a:stretch/>
        </p:blipFill>
        <p:spPr>
          <a:xfrm>
            <a:off x="2803280" y="1027906"/>
            <a:ext cx="7512443" cy="57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2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789" y="1157288"/>
            <a:ext cx="6057900" cy="50196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86100" y="1186962"/>
            <a:ext cx="589085" cy="6386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11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4</a:t>
            </a:r>
            <a:r>
              <a:rPr lang="en-GB" dirty="0" smtClean="0"/>
              <a:t>. Fill in the totals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80" y="2612415"/>
            <a:ext cx="7171533" cy="26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1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937" y="4721469"/>
            <a:ext cx="11447585" cy="3275135"/>
          </a:xfrm>
        </p:spPr>
        <p:txBody>
          <a:bodyPr>
            <a:normAutofit fontScale="90000"/>
          </a:bodyPr>
          <a:lstStyle/>
          <a:p>
            <a:r>
              <a:rPr lang="en-GB" sz="6100" dirty="0">
                <a:solidFill>
                  <a:srgbClr val="FF0066"/>
                </a:solidFill>
                <a:latin typeface="Letter-join No-Lead 36"/>
              </a:rPr>
              <a:t>LO: </a:t>
            </a:r>
            <a:r>
              <a:rPr lang="en-GB" sz="6100" dirty="0" smtClean="0">
                <a:solidFill>
                  <a:srgbClr val="FF0066"/>
                </a:solidFill>
                <a:latin typeface="Letter-join No-Lead 36"/>
              </a:rPr>
              <a:t>Make a tally chart</a:t>
            </a:r>
            <a:br>
              <a:rPr lang="en-GB" sz="6100" dirty="0" smtClean="0">
                <a:solidFill>
                  <a:srgbClr val="FF0066"/>
                </a:solidFill>
                <a:latin typeface="Letter-join No-Lead 36"/>
              </a:rPr>
            </a:br>
            <a:r>
              <a:rPr lang="en-GB" sz="6100" dirty="0" smtClean="0">
                <a:solidFill>
                  <a:srgbClr val="FF0066"/>
                </a:solidFill>
                <a:latin typeface="Letter-join No-Lead 36"/>
              </a:rPr>
              <a:t/>
            </a:r>
            <a:br>
              <a:rPr lang="en-GB" sz="6100" dirty="0" smtClean="0">
                <a:solidFill>
                  <a:srgbClr val="FF0066"/>
                </a:solidFill>
                <a:latin typeface="Letter-join No-Lead 36"/>
              </a:rPr>
            </a:br>
            <a:r>
              <a:rPr lang="en-GB" sz="3900" dirty="0">
                <a:solidFill>
                  <a:srgbClr val="FF0066"/>
                </a:solidFill>
                <a:latin typeface="Letter-join No-Lead 36"/>
              </a:rPr>
              <a:t>-Count how many objects there are</a:t>
            </a:r>
            <a:br>
              <a:rPr lang="en-GB" sz="3900" dirty="0">
                <a:solidFill>
                  <a:srgbClr val="FF0066"/>
                </a:solidFill>
                <a:latin typeface="Letter-join No-Lead 36"/>
              </a:rPr>
            </a:br>
            <a:r>
              <a:rPr lang="en-GB" sz="3900" dirty="0">
                <a:solidFill>
                  <a:srgbClr val="FF0066"/>
                </a:solidFill>
                <a:latin typeface="Letter-join No-Lead 36"/>
              </a:rPr>
              <a:t>-Write it using a tally method</a:t>
            </a:r>
            <a:br>
              <a:rPr lang="en-GB" sz="3900" dirty="0">
                <a:solidFill>
                  <a:srgbClr val="FF0066"/>
                </a:solidFill>
                <a:latin typeface="Letter-join No-Lead 36"/>
              </a:rPr>
            </a:br>
            <a:r>
              <a:rPr lang="en-GB" sz="3900" dirty="0">
                <a:solidFill>
                  <a:srgbClr val="FF0066"/>
                </a:solidFill>
                <a:latin typeface="Letter-join No-Lead 36"/>
              </a:rPr>
              <a:t>- Fill in the </a:t>
            </a:r>
            <a:r>
              <a:rPr lang="en-GB" sz="3900" dirty="0" smtClean="0">
                <a:solidFill>
                  <a:srgbClr val="FF0066"/>
                </a:solidFill>
                <a:latin typeface="Letter-join No-Lead 36"/>
              </a:rPr>
              <a:t>total</a:t>
            </a:r>
            <a:r>
              <a:rPr lang="en-GB" sz="3900" dirty="0">
                <a:solidFill>
                  <a:srgbClr val="FF0066"/>
                </a:solidFill>
                <a:latin typeface="Letter-join No-Lead 36"/>
              </a:rPr>
              <a:t/>
            </a:r>
            <a:br>
              <a:rPr lang="en-GB" sz="3900" dirty="0">
                <a:solidFill>
                  <a:srgbClr val="FF0066"/>
                </a:solidFill>
                <a:latin typeface="Letter-join No-Lead 36"/>
              </a:rPr>
            </a:br>
            <a:r>
              <a:rPr lang="en-GB" sz="3900" dirty="0" smtClean="0">
                <a:solidFill>
                  <a:srgbClr val="FF0066"/>
                </a:solidFill>
                <a:latin typeface="Letter-join No-Lead 36"/>
              </a:rPr>
              <a:t>- Look at the total, write the tally</a:t>
            </a:r>
            <a:r>
              <a:rPr lang="en-GB" sz="6100" dirty="0">
                <a:solidFill>
                  <a:srgbClr val="FF0066"/>
                </a:solidFill>
                <a:latin typeface="Letter-join No-Lead 36"/>
              </a:rPr>
              <a:t/>
            </a:r>
            <a:br>
              <a:rPr lang="en-GB" sz="6100" dirty="0">
                <a:solidFill>
                  <a:srgbClr val="FF0066"/>
                </a:solidFill>
                <a:latin typeface="Letter-join No-Lead 36"/>
              </a:rPr>
            </a:br>
            <a:r>
              <a:rPr lang="en-GB" sz="3900" dirty="0" smtClean="0">
                <a:solidFill>
                  <a:srgbClr val="FF0066"/>
                </a:solidFill>
                <a:latin typeface="Letter-join No-Lead 36"/>
              </a:rPr>
              <a:t/>
            </a:r>
            <a:br>
              <a:rPr lang="en-GB" sz="3900" dirty="0" smtClean="0">
                <a:solidFill>
                  <a:srgbClr val="FF0066"/>
                </a:solidFill>
                <a:latin typeface="Letter-join No-Lead 36"/>
              </a:rPr>
            </a:br>
            <a:r>
              <a:rPr lang="en-GB" sz="3900" dirty="0">
                <a:solidFill>
                  <a:srgbClr val="FF0066"/>
                </a:solidFill>
                <a:latin typeface="Letter-join No-Lead 36"/>
              </a:rPr>
              <a:t/>
            </a:r>
            <a:br>
              <a:rPr lang="en-GB" sz="3900" dirty="0">
                <a:solidFill>
                  <a:srgbClr val="FF0066"/>
                </a:solidFill>
                <a:latin typeface="Letter-join No-Lead 36"/>
              </a:rPr>
            </a:br>
            <a:r>
              <a:rPr lang="en-GB" sz="3300" dirty="0">
                <a:solidFill>
                  <a:srgbClr val="FF0066"/>
                </a:solidFill>
                <a:latin typeface="Letter-join No-Lead 36" panose="02000503000000020003" pitchFamily="50" charset="0"/>
              </a:rPr>
              <a:t/>
            </a:r>
            <a:br>
              <a:rPr lang="en-GB" sz="3300" dirty="0">
                <a:solidFill>
                  <a:srgbClr val="FF0066"/>
                </a:solidFill>
                <a:latin typeface="Letter-join No-Lead 36" panose="02000503000000020003" pitchFamily="50" charset="0"/>
              </a:rPr>
            </a:br>
            <a:r>
              <a:rPr lang="en-GB" sz="3300" dirty="0">
                <a:solidFill>
                  <a:srgbClr val="FF0066"/>
                </a:solidFill>
                <a:latin typeface="Letter-join No-Lead 36" panose="02000503000000020003" pitchFamily="50" charset="0"/>
              </a:rPr>
              <a:t/>
            </a:r>
            <a:br>
              <a:rPr lang="en-GB" sz="3300" dirty="0">
                <a:solidFill>
                  <a:srgbClr val="FF0066"/>
                </a:solidFill>
                <a:latin typeface="Letter-join No-Lead 36" panose="02000503000000020003" pitchFamily="50" charset="0"/>
              </a:rPr>
            </a:br>
            <a:r>
              <a:rPr lang="en-GB" sz="3300" dirty="0">
                <a:solidFill>
                  <a:srgbClr val="FF0066"/>
                </a:solidFill>
                <a:latin typeface="Letter-join No-Lead 36" panose="02000503000000020003" pitchFamily="50" charset="0"/>
              </a:rPr>
              <a:t/>
            </a:r>
            <a:br>
              <a:rPr lang="en-GB" sz="3300" dirty="0">
                <a:solidFill>
                  <a:srgbClr val="FF0066"/>
                </a:solidFill>
                <a:latin typeface="Letter-join No-Lead 36" panose="02000503000000020003" pitchFamily="50" charset="0"/>
              </a:rPr>
            </a:br>
            <a:endParaRPr lang="en-GB" sz="3300" dirty="0">
              <a:solidFill>
                <a:srgbClr val="FF0066"/>
              </a:solidFill>
              <a:latin typeface="Letter-join No-Lead 36" panose="02000503000000020003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99956" y="-130923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smtClean="0">
                <a:solidFill>
                  <a:srgbClr val="FF0066"/>
                </a:solidFill>
                <a:latin typeface="Letter-join No-Lead 36"/>
              </a:rPr>
              <a:t>5.2.21</a:t>
            </a:r>
            <a:endParaRPr lang="en-GB" dirty="0">
              <a:solidFill>
                <a:srgbClr val="FF0066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1" y="5848718"/>
            <a:ext cx="990600" cy="82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7831" y="6368012"/>
            <a:ext cx="318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</a:rPr>
              <a:t>White Rose Resources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0865" y="61243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5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02" y="171695"/>
            <a:ext cx="3897922" cy="66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224448"/>
            <a:ext cx="10515600" cy="1325563"/>
          </a:xfrm>
        </p:spPr>
        <p:txBody>
          <a:bodyPr/>
          <a:lstStyle/>
          <a:p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6.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9" y="2280871"/>
            <a:ext cx="7504263" cy="24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3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Work 4 ANSWERS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535" y="2216395"/>
            <a:ext cx="5288529" cy="248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72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2.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420" y="823546"/>
            <a:ext cx="84963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48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128" y="611797"/>
            <a:ext cx="6825395" cy="58565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25615" y="703385"/>
            <a:ext cx="580293" cy="6066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5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4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4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Red is the most popular colour with 12 votes whereas yellow is the least popular.  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80" y="2612415"/>
            <a:ext cx="7171533" cy="2636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2015" y="3420208"/>
            <a:ext cx="10023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chemeClr val="accent1"/>
                </a:solidFill>
              </a:rPr>
              <a:t>8</a:t>
            </a:r>
          </a:p>
          <a:p>
            <a:pPr algn="ctr"/>
            <a:r>
              <a:rPr lang="en-GB" sz="2200" dirty="0" smtClean="0">
                <a:solidFill>
                  <a:schemeClr val="accent1"/>
                </a:solidFill>
              </a:rPr>
              <a:t>12</a:t>
            </a:r>
          </a:p>
          <a:p>
            <a:pPr algn="ctr"/>
            <a:r>
              <a:rPr lang="en-GB" sz="2200" dirty="0" smtClean="0">
                <a:solidFill>
                  <a:schemeClr val="accent1"/>
                </a:solidFill>
              </a:rPr>
              <a:t>2</a:t>
            </a:r>
          </a:p>
          <a:p>
            <a:pPr algn="ctr"/>
            <a:r>
              <a:rPr lang="en-GB" sz="2200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31263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5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008" y="184639"/>
            <a:ext cx="3909983" cy="65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23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224448"/>
            <a:ext cx="10515600" cy="1325563"/>
          </a:xfrm>
        </p:spPr>
        <p:txBody>
          <a:bodyPr/>
          <a:lstStyle/>
          <a:p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6.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9" y="2280871"/>
            <a:ext cx="7504263" cy="2493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154" t="3846"/>
          <a:stretch/>
        </p:blipFill>
        <p:spPr>
          <a:xfrm>
            <a:off x="4967653" y="3527547"/>
            <a:ext cx="1482969" cy="293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622" y="3493110"/>
            <a:ext cx="209550" cy="361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6415" y="3855060"/>
            <a:ext cx="42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22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26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Remote Learning Tracking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https://forms.office.com/Pages/ResponsePage.aspx?id=eCY4lN73r0G0KV1rDWITzRhTQ2IZqpBOsW8cFVoooF9UNVlMS1dCVkdaM0k0WlhFTE9WVFBTWEg1Ti4u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05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  <a:latin typeface="Letter-join No-Lead 36" panose="02000503000000020003" pitchFamily="50" charset="0"/>
              </a:rPr>
              <a:t>Warm up 1</a:t>
            </a:r>
            <a:endParaRPr lang="en-GB" u="sng" dirty="0">
              <a:solidFill>
                <a:srgbClr val="FF0066"/>
              </a:solidFill>
              <a:latin typeface="Letter-join No-Lead 36" panose="02000503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Let’s count in 5’s up to 50 and back again.</a:t>
            </a:r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8794" y="60682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000" dirty="0" smtClean="0">
                <a:solidFill>
                  <a:srgbClr val="FF0066"/>
                </a:solidFill>
              </a:rPr>
              <a:t>0, 5, 10, 15, 20, 25, 30, 35, 40, 45, 50</a:t>
            </a:r>
          </a:p>
          <a:p>
            <a:pPr marL="0" indent="0" algn="ctr">
              <a:buNone/>
            </a:pPr>
            <a:endParaRPr lang="en-GB" sz="5000" dirty="0" smtClean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en-GB" sz="5000" dirty="0" smtClean="0">
                <a:solidFill>
                  <a:srgbClr val="FF0066"/>
                </a:solidFill>
              </a:rPr>
              <a:t>50, 45, 40, 35, 30, 25, 20, 15, 10, 5, 0 </a:t>
            </a:r>
            <a:endParaRPr lang="en-GB" sz="5000" dirty="0">
              <a:solidFill>
                <a:srgbClr val="FF0066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682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23" y="221822"/>
            <a:ext cx="10515600" cy="1325563"/>
          </a:xfrm>
        </p:spPr>
        <p:txBody>
          <a:bodyPr/>
          <a:lstStyle/>
          <a:p>
            <a:r>
              <a:rPr lang="en-GB" u="sng" dirty="0">
                <a:solidFill>
                  <a:srgbClr val="FF0066"/>
                </a:solidFill>
                <a:latin typeface="Letter-join No-Lead 36"/>
              </a:rPr>
              <a:t>Warm </a:t>
            </a:r>
            <a:r>
              <a:rPr lang="en-GB" u="sng" dirty="0" smtClean="0">
                <a:solidFill>
                  <a:srgbClr val="FF0066"/>
                </a:solidFill>
                <a:latin typeface="Letter-join No-Lead 36"/>
              </a:rPr>
              <a:t>up 2</a:t>
            </a:r>
            <a:endParaRPr lang="en-GB" u="sng" dirty="0">
              <a:solidFill>
                <a:srgbClr val="FF0066"/>
              </a:solidFill>
              <a:latin typeface="Letter-join No-Lead 3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1992" y="5143500"/>
            <a:ext cx="3077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723" y="292161"/>
            <a:ext cx="7524750" cy="639127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4302" y="60332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7" y="323850"/>
            <a:ext cx="8391525" cy="62103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799" y="61118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9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66"/>
                </a:solidFill>
              </a:rPr>
              <a:t>What is a tally chart?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Tally charts are a quick way of recording a number of objects in a table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can create a tally each time you see something you are counting.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 tally looks like this: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= 5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143" y="4929188"/>
            <a:ext cx="1400175" cy="124777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9664" y="61769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1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66"/>
                </a:solidFill>
              </a:rPr>
              <a:t>Let’s try together </a:t>
            </a:r>
            <a:endParaRPr lang="en-GB" u="sng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66"/>
                </a:solidFill>
              </a:rPr>
              <a:t>What would 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y</a:t>
            </a:r>
            <a:r>
              <a:rPr lang="en-GB" dirty="0" smtClean="0">
                <a:solidFill>
                  <a:srgbClr val="FF0066"/>
                </a:solidFill>
              </a:rPr>
              <a:t>ou suggest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t</a:t>
            </a:r>
            <a:r>
              <a:rPr lang="en-GB" dirty="0" smtClean="0">
                <a:solidFill>
                  <a:srgbClr val="FF0066"/>
                </a:solidFill>
              </a:rPr>
              <a:t>o Teddy 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a</a:t>
            </a:r>
            <a:r>
              <a:rPr lang="en-GB" dirty="0" smtClean="0">
                <a:solidFill>
                  <a:srgbClr val="FF0066"/>
                </a:solidFill>
              </a:rPr>
              <a:t>bout his </a:t>
            </a:r>
          </a:p>
          <a:p>
            <a:pPr marL="0" indent="0">
              <a:buNone/>
            </a:pPr>
            <a:r>
              <a:rPr lang="en-GB" dirty="0">
                <a:solidFill>
                  <a:srgbClr val="FF0066"/>
                </a:solidFill>
              </a:rPr>
              <a:t>t</a:t>
            </a:r>
            <a:r>
              <a:rPr lang="en-GB" dirty="0" smtClean="0">
                <a:solidFill>
                  <a:srgbClr val="FF0066"/>
                </a:solidFill>
              </a:rPr>
              <a:t>ally chart?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37" y="1530428"/>
            <a:ext cx="6868032" cy="494173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808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768" y="2140896"/>
            <a:ext cx="6477000" cy="3276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9332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4D8658-D00B-4A10-9589-314FF72CC4F0}"/>
</file>

<file path=customXml/itemProps2.xml><?xml version="1.0" encoding="utf-8"?>
<ds:datastoreItem xmlns:ds="http://schemas.openxmlformats.org/officeDocument/2006/customXml" ds:itemID="{549FBF92-1A02-4CC9-8363-495BF9514677}"/>
</file>

<file path=customXml/itemProps3.xml><?xml version="1.0" encoding="utf-8"?>
<ds:datastoreItem xmlns:ds="http://schemas.openxmlformats.org/officeDocument/2006/customXml" ds:itemID="{979890D3-4FDF-43A0-B046-739AD9672DD8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301</Words>
  <Application>Microsoft Office PowerPoint</Application>
  <PresentationFormat>Widescreen</PresentationFormat>
  <Paragraphs>66</Paragraphs>
  <Slides>28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Letter-join No-Lead 36</vt:lpstr>
      <vt:lpstr>Office Theme</vt:lpstr>
      <vt:lpstr>Year 3 Maths Work 4 </vt:lpstr>
      <vt:lpstr>LO: Make a tally chart  -Count how many objects there are -Write it using a tally method - Fill in the total - Look at the total, write the tally      </vt:lpstr>
      <vt:lpstr>Warm up 1</vt:lpstr>
      <vt:lpstr>PowerPoint Presentation</vt:lpstr>
      <vt:lpstr>Warm up 2</vt:lpstr>
      <vt:lpstr>PowerPoint Presentation</vt:lpstr>
      <vt:lpstr>What is a tally chart?</vt:lpstr>
      <vt:lpstr>Let’s try together </vt:lpstr>
      <vt:lpstr>PowerPoint Presentation</vt:lpstr>
      <vt:lpstr>PowerPoint Presentation</vt:lpstr>
      <vt:lpstr>You try </vt:lpstr>
      <vt:lpstr>PowerPoint Presentation</vt:lpstr>
      <vt:lpstr>You try </vt:lpstr>
      <vt:lpstr>PowerPoint Presentation</vt:lpstr>
      <vt:lpstr>LO: Make a tally chart  -Count how many objects there are -Write it using a tally method - Fill in the total - Look at the total, write the tally      </vt:lpstr>
      <vt:lpstr>Work 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4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Maths Work 4 </dc:title>
  <dc:creator>Jennie Bolton</dc:creator>
  <cp:lastModifiedBy>Paula Candish</cp:lastModifiedBy>
  <cp:revision>25</cp:revision>
  <dcterms:created xsi:type="dcterms:W3CDTF">2021-02-04T09:27:44Z</dcterms:created>
  <dcterms:modified xsi:type="dcterms:W3CDTF">2021-02-04T15:01:50Z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