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90" r:id="rId4"/>
    <p:sldId id="296" r:id="rId5"/>
    <p:sldId id="295" r:id="rId6"/>
    <p:sldId id="259" r:id="rId7"/>
    <p:sldId id="291" r:id="rId8"/>
    <p:sldId id="293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199D4-A2AA-4FEF-B74C-4ABEBB3A458F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7DAE7-B515-451A-82DE-B1010B2DB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5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E9FF-2581-4DEB-BE18-E7383BC7885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22EB-7540-4125-AD61-C3271F52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7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E9FF-2581-4DEB-BE18-E7383BC7885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22EB-7540-4125-AD61-C3271F52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9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E9FF-2581-4DEB-BE18-E7383BC7885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22EB-7540-4125-AD61-C3271F52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7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13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E9FF-2581-4DEB-BE18-E7383BC7885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22EB-7540-4125-AD61-C3271F52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E9FF-2581-4DEB-BE18-E7383BC7885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22EB-7540-4125-AD61-C3271F52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0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E9FF-2581-4DEB-BE18-E7383BC7885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22EB-7540-4125-AD61-C3271F52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9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E9FF-2581-4DEB-BE18-E7383BC7885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22EB-7540-4125-AD61-C3271F52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E9FF-2581-4DEB-BE18-E7383BC7885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22EB-7540-4125-AD61-C3271F52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2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E9FF-2581-4DEB-BE18-E7383BC7885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22EB-7540-4125-AD61-C3271F52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3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E9FF-2581-4DEB-BE18-E7383BC7885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22EB-7540-4125-AD61-C3271F52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2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E9FF-2581-4DEB-BE18-E7383BC7885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22EB-7540-4125-AD61-C3271F52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6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4E9FF-2581-4DEB-BE18-E7383BC7885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22EB-7540-4125-AD61-C3271F528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9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2.png"/><Relationship Id="rId2" Type="http://schemas.openxmlformats.org/officeDocument/2006/relationships/audio" Target="../media/media4.m4a"/><Relationship Id="rId16" Type="http://schemas.openxmlformats.org/officeDocument/2006/relationships/image" Target="../media/image16.png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000" dirty="0">
                <a:solidFill>
                  <a:srgbClr val="FF0066"/>
                </a:solidFill>
              </a:rPr>
              <a:t>Year 3 Maths Work 4 </a:t>
            </a:r>
            <a:endParaRPr lang="en-GB" sz="7000" dirty="0">
              <a:solidFill>
                <a:srgbClr val="FF0066"/>
              </a:solidFill>
              <a:cs typeface="Calibri Ligh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500" dirty="0" smtClean="0">
                <a:solidFill>
                  <a:srgbClr val="FF0066"/>
                </a:solidFill>
              </a:rPr>
              <a:t>Fri</a:t>
            </a:r>
            <a:r>
              <a:rPr lang="en-GB" sz="3500" dirty="0" smtClean="0">
                <a:solidFill>
                  <a:srgbClr val="FF0066"/>
                </a:solidFill>
              </a:rPr>
              <a:t>day 5</a:t>
            </a:r>
            <a:r>
              <a:rPr lang="en-GB" sz="3500" baseline="30000" dirty="0" smtClean="0">
                <a:solidFill>
                  <a:srgbClr val="FF0066"/>
                </a:solidFill>
              </a:rPr>
              <a:t>th</a:t>
            </a:r>
            <a:r>
              <a:rPr lang="en-GB" sz="3500" dirty="0" smtClean="0">
                <a:solidFill>
                  <a:srgbClr val="FF0066"/>
                </a:solidFill>
              </a:rPr>
              <a:t> </a:t>
            </a:r>
            <a:r>
              <a:rPr lang="en-GB" sz="3500" dirty="0" smtClean="0">
                <a:solidFill>
                  <a:srgbClr val="FF0066"/>
                </a:solidFill>
              </a:rPr>
              <a:t>March 2021</a:t>
            </a:r>
            <a:endParaRPr lang="en-GB" sz="35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80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091" y="365125"/>
            <a:ext cx="6106017" cy="617220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Can you write the corresponding number sentence?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010" y="1825625"/>
            <a:ext cx="6862274" cy="435133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642" y="592735"/>
            <a:ext cx="6608715" cy="547972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2286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0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You try 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945" t="9130" r="35671" b="26390"/>
          <a:stretch/>
        </p:blipFill>
        <p:spPr>
          <a:xfrm>
            <a:off x="2129244" y="1011418"/>
            <a:ext cx="6492241" cy="5687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6789" y="6088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194" y="365124"/>
            <a:ext cx="6544492" cy="577075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8" y="208370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Let’s try together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1491" t="12081" r="37960" b="66004"/>
          <a:stretch/>
        </p:blipFill>
        <p:spPr>
          <a:xfrm>
            <a:off x="3627117" y="1280159"/>
            <a:ext cx="4223659" cy="1703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7408" t="35080" r="47157" b="27131"/>
          <a:stretch/>
        </p:blipFill>
        <p:spPr>
          <a:xfrm>
            <a:off x="4472937" y="2983626"/>
            <a:ext cx="2532018" cy="348524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42914" y="60241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You try 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144" t="25290" r="30365" b="27879"/>
          <a:stretch/>
        </p:blipFill>
        <p:spPr>
          <a:xfrm>
            <a:off x="2233748" y="1789610"/>
            <a:ext cx="6871063" cy="344658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998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970" y="1825625"/>
            <a:ext cx="7673797" cy="414671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6971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You try 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312" t="5776" r="23276" b="42889"/>
          <a:stretch/>
        </p:blipFill>
        <p:spPr>
          <a:xfrm>
            <a:off x="2259875" y="1894113"/>
            <a:ext cx="7040880" cy="342042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76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96530" y="365125"/>
            <a:ext cx="7234854" cy="63812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797093" y="4386752"/>
            <a:ext cx="254498" cy="28807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97093" y="4686218"/>
            <a:ext cx="254498" cy="28807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82442" y="4686217"/>
            <a:ext cx="162541" cy="163620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410" y="3891912"/>
            <a:ext cx="2838916" cy="2838916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7664" y="5712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8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371" y="7454181"/>
            <a:ext cx="11447585" cy="3275135"/>
          </a:xfrm>
        </p:spPr>
        <p:txBody>
          <a:bodyPr>
            <a:normAutofit fontScale="90000"/>
          </a:bodyPr>
          <a:lstStyle/>
          <a:p>
            <a:r>
              <a:rPr lang="en-GB" sz="6700" dirty="0" smtClean="0">
                <a:solidFill>
                  <a:srgbClr val="FF0066"/>
                </a:solidFill>
              </a:rPr>
              <a:t/>
            </a:r>
            <a:br>
              <a:rPr lang="en-GB" sz="6700" dirty="0" smtClean="0">
                <a:solidFill>
                  <a:srgbClr val="FF0066"/>
                </a:solidFill>
              </a:rPr>
            </a:br>
            <a:r>
              <a:rPr lang="en-GB" sz="6700" dirty="0">
                <a:solidFill>
                  <a:srgbClr val="FF0066"/>
                </a:solidFill>
              </a:rPr>
              <a:t/>
            </a:r>
            <a:br>
              <a:rPr lang="en-GB" sz="6700" dirty="0">
                <a:solidFill>
                  <a:srgbClr val="FF0066"/>
                </a:solidFill>
              </a:rPr>
            </a:br>
            <a:r>
              <a:rPr lang="en-GB" sz="6700" dirty="0" smtClean="0">
                <a:solidFill>
                  <a:srgbClr val="FF0066"/>
                </a:solidFill>
              </a:rPr>
              <a:t/>
            </a:r>
            <a:br>
              <a:rPr lang="en-GB" sz="6700" dirty="0" smtClean="0">
                <a:solidFill>
                  <a:srgbClr val="FF0066"/>
                </a:solidFill>
              </a:rPr>
            </a:br>
            <a:r>
              <a:rPr lang="en-GB" sz="6700" dirty="0">
                <a:solidFill>
                  <a:srgbClr val="FF0066"/>
                </a:solidFill>
              </a:rPr>
              <a:t/>
            </a:r>
            <a:br>
              <a:rPr lang="en-GB" sz="6700" dirty="0">
                <a:solidFill>
                  <a:srgbClr val="FF0066"/>
                </a:solidFill>
              </a:rPr>
            </a:br>
            <a:r>
              <a:rPr lang="en-GB" sz="6700" dirty="0" smtClean="0">
                <a:solidFill>
                  <a:srgbClr val="FF0066"/>
                </a:solidFill>
              </a:rPr>
              <a:t>LO: Subtract </a:t>
            </a:r>
            <a:r>
              <a:rPr lang="en-GB" sz="6700" dirty="0" smtClean="0">
                <a:solidFill>
                  <a:srgbClr val="FF0066"/>
                </a:solidFill>
              </a:rPr>
              <a:t>a two digit number from two digit number</a:t>
            </a:r>
            <a:r>
              <a:rPr lang="en-GB" sz="6700" dirty="0" smtClean="0">
                <a:solidFill>
                  <a:srgbClr val="FF0066"/>
                </a:solidFill>
              </a:rPr>
              <a:t/>
            </a:r>
            <a:br>
              <a:rPr lang="en-GB" sz="6700" dirty="0" smtClean="0">
                <a:solidFill>
                  <a:srgbClr val="FF0066"/>
                </a:solidFill>
              </a:rPr>
            </a:br>
            <a:r>
              <a:rPr lang="en-GB" sz="6700" dirty="0">
                <a:solidFill>
                  <a:srgbClr val="FF0066"/>
                </a:solidFill>
              </a:rPr>
              <a:t/>
            </a:r>
            <a:br>
              <a:rPr lang="en-GB" sz="6700" dirty="0">
                <a:solidFill>
                  <a:srgbClr val="FF0066"/>
                </a:solidFill>
              </a:rPr>
            </a:br>
            <a:r>
              <a:rPr lang="en-GB" sz="5000" dirty="0" smtClean="0">
                <a:solidFill>
                  <a:srgbClr val="FF0066"/>
                </a:solidFill>
              </a:rPr>
              <a:t>- Use a part-whole model to partition the numbers to subtract more easily</a:t>
            </a:r>
            <a:br>
              <a:rPr lang="en-GB" sz="5000" dirty="0" smtClean="0">
                <a:solidFill>
                  <a:srgbClr val="FF0066"/>
                </a:solidFill>
              </a:rPr>
            </a:br>
            <a:r>
              <a:rPr lang="en-GB" sz="5000" dirty="0" smtClean="0">
                <a:solidFill>
                  <a:srgbClr val="FF0066"/>
                </a:solidFill>
              </a:rPr>
              <a:t>- </a:t>
            </a:r>
            <a:r>
              <a:rPr lang="en-GB" sz="5000" dirty="0" smtClean="0">
                <a:solidFill>
                  <a:srgbClr val="FF0066"/>
                </a:solidFill>
              </a:rPr>
              <a:t>Line up the tens and ones using the column method</a:t>
            </a:r>
            <a:br>
              <a:rPr lang="en-GB" sz="5000" dirty="0" smtClean="0">
                <a:solidFill>
                  <a:srgbClr val="FF0066"/>
                </a:solidFill>
              </a:rPr>
            </a:br>
            <a:r>
              <a:rPr lang="en-GB" sz="5000" dirty="0" smtClean="0">
                <a:solidFill>
                  <a:srgbClr val="FF0066"/>
                </a:solidFill>
              </a:rPr>
              <a:t>- Subtract the ones, subtract the tens</a:t>
            </a:r>
            <a:r>
              <a:rPr lang="en-GB" sz="6700" dirty="0" smtClean="0">
                <a:solidFill>
                  <a:srgbClr val="FF0066"/>
                </a:solidFill>
              </a:rPr>
              <a:t/>
            </a:r>
            <a:br>
              <a:rPr lang="en-GB" sz="6700" dirty="0" smtClean="0">
                <a:solidFill>
                  <a:srgbClr val="FF0066"/>
                </a:solidFill>
              </a:rPr>
            </a:br>
            <a:r>
              <a:rPr lang="en-GB" sz="3900" dirty="0" smtClean="0">
                <a:solidFill>
                  <a:srgbClr val="FF0066"/>
                </a:solidFill>
              </a:rPr>
              <a:t/>
            </a:r>
            <a:br>
              <a:rPr lang="en-GB" sz="3900" dirty="0" smtClean="0">
                <a:solidFill>
                  <a:srgbClr val="FF0066"/>
                </a:solidFill>
              </a:rPr>
            </a:br>
            <a:r>
              <a:rPr lang="en-GB" sz="3900" dirty="0" smtClean="0">
                <a:solidFill>
                  <a:srgbClr val="FF0066"/>
                </a:solidFill>
              </a:rPr>
              <a:t/>
            </a:r>
            <a:br>
              <a:rPr lang="en-GB" sz="3900" dirty="0" smtClean="0">
                <a:solidFill>
                  <a:srgbClr val="FF0066"/>
                </a:solidFill>
              </a:rPr>
            </a:br>
            <a:r>
              <a:rPr lang="en-GB" sz="3900" dirty="0" smtClean="0">
                <a:solidFill>
                  <a:srgbClr val="FF0066"/>
                </a:solidFill>
              </a:rPr>
              <a:t/>
            </a:r>
            <a:br>
              <a:rPr lang="en-GB" sz="3900" dirty="0" smtClean="0">
                <a:solidFill>
                  <a:srgbClr val="FF0066"/>
                </a:solidFill>
              </a:rPr>
            </a:br>
            <a:r>
              <a:rPr lang="en-GB" sz="3300" dirty="0">
                <a:solidFill>
                  <a:srgbClr val="FF0066"/>
                </a:solidFill>
              </a:rPr>
              <a:t/>
            </a:r>
            <a:br>
              <a:rPr lang="en-GB" sz="3300" dirty="0">
                <a:solidFill>
                  <a:srgbClr val="FF0066"/>
                </a:solidFill>
              </a:rPr>
            </a:br>
            <a:r>
              <a:rPr lang="en-GB" sz="3300" dirty="0" smtClean="0">
                <a:solidFill>
                  <a:srgbClr val="FF0066"/>
                </a:solidFill>
              </a:rPr>
              <a:t/>
            </a:r>
            <a:br>
              <a:rPr lang="en-GB" sz="3300" dirty="0" smtClean="0">
                <a:solidFill>
                  <a:srgbClr val="FF0066"/>
                </a:solidFill>
              </a:rPr>
            </a:br>
            <a:r>
              <a:rPr lang="en-GB" sz="3900" dirty="0">
                <a:solidFill>
                  <a:srgbClr val="FF0066"/>
                </a:solidFill>
              </a:rPr>
              <a:t/>
            </a:r>
            <a:br>
              <a:rPr lang="en-GB" sz="3900" dirty="0">
                <a:solidFill>
                  <a:srgbClr val="FF0066"/>
                </a:solidFill>
              </a:rPr>
            </a:br>
            <a:r>
              <a:rPr lang="en-GB" sz="3300" dirty="0">
                <a:solidFill>
                  <a:srgbClr val="FF0066"/>
                </a:solidFill>
              </a:rPr>
              <a:t/>
            </a:r>
            <a:br>
              <a:rPr lang="en-GB" sz="3300" dirty="0">
                <a:solidFill>
                  <a:srgbClr val="FF0066"/>
                </a:solidFill>
              </a:rPr>
            </a:br>
            <a:r>
              <a:rPr lang="en-GB" sz="3300" dirty="0">
                <a:solidFill>
                  <a:srgbClr val="FF0066"/>
                </a:solidFill>
              </a:rPr>
              <a:t/>
            </a:r>
            <a:br>
              <a:rPr lang="en-GB" sz="3300" dirty="0">
                <a:solidFill>
                  <a:srgbClr val="FF0066"/>
                </a:solidFill>
              </a:rPr>
            </a:br>
            <a:r>
              <a:rPr lang="en-GB" sz="3300" dirty="0">
                <a:solidFill>
                  <a:srgbClr val="FF0066"/>
                </a:solidFill>
              </a:rPr>
              <a:t/>
            </a:r>
            <a:br>
              <a:rPr lang="en-GB" sz="3300" dirty="0">
                <a:solidFill>
                  <a:srgbClr val="FF0066"/>
                </a:solidFill>
              </a:rPr>
            </a:br>
            <a:endParaRPr lang="en-GB" sz="3300" dirty="0">
              <a:solidFill>
                <a:srgbClr val="FF006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6710" y="-145292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rgbClr val="FF0066"/>
                </a:solidFill>
                <a:latin typeface="Letter-join No-Lead 36"/>
              </a:rPr>
              <a:t>5.3.21</a:t>
            </a:r>
            <a:endParaRPr lang="en-GB" dirty="0">
              <a:solidFill>
                <a:srgbClr val="FF0066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1" y="5848718"/>
            <a:ext cx="990600" cy="82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7831" y="6368012"/>
            <a:ext cx="31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White Rose Resources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5604" y="5848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371" y="7454181"/>
            <a:ext cx="11447585" cy="3275135"/>
          </a:xfrm>
        </p:spPr>
        <p:txBody>
          <a:bodyPr>
            <a:normAutofit fontScale="90000"/>
          </a:bodyPr>
          <a:lstStyle/>
          <a:p>
            <a:r>
              <a:rPr lang="en-GB" sz="6700" dirty="0" smtClean="0">
                <a:solidFill>
                  <a:srgbClr val="FF0066"/>
                </a:solidFill>
              </a:rPr>
              <a:t/>
            </a:r>
            <a:br>
              <a:rPr lang="en-GB" sz="6700" dirty="0" smtClean="0">
                <a:solidFill>
                  <a:srgbClr val="FF0066"/>
                </a:solidFill>
              </a:rPr>
            </a:br>
            <a:r>
              <a:rPr lang="en-GB" sz="6700" dirty="0">
                <a:solidFill>
                  <a:srgbClr val="FF0066"/>
                </a:solidFill>
              </a:rPr>
              <a:t/>
            </a:r>
            <a:br>
              <a:rPr lang="en-GB" sz="6700" dirty="0">
                <a:solidFill>
                  <a:srgbClr val="FF0066"/>
                </a:solidFill>
              </a:rPr>
            </a:br>
            <a:r>
              <a:rPr lang="en-GB" sz="6700" dirty="0" smtClean="0">
                <a:solidFill>
                  <a:srgbClr val="FF0066"/>
                </a:solidFill>
              </a:rPr>
              <a:t/>
            </a:r>
            <a:br>
              <a:rPr lang="en-GB" sz="6700" dirty="0" smtClean="0">
                <a:solidFill>
                  <a:srgbClr val="FF0066"/>
                </a:solidFill>
              </a:rPr>
            </a:br>
            <a:r>
              <a:rPr lang="en-GB" sz="6700" dirty="0">
                <a:solidFill>
                  <a:srgbClr val="FF0066"/>
                </a:solidFill>
              </a:rPr>
              <a:t/>
            </a:r>
            <a:br>
              <a:rPr lang="en-GB" sz="6700" dirty="0">
                <a:solidFill>
                  <a:srgbClr val="FF0066"/>
                </a:solidFill>
              </a:rPr>
            </a:br>
            <a:r>
              <a:rPr lang="en-GB" sz="6700" dirty="0" smtClean="0">
                <a:solidFill>
                  <a:srgbClr val="FF0066"/>
                </a:solidFill>
              </a:rPr>
              <a:t>LO: Subtract </a:t>
            </a:r>
            <a:r>
              <a:rPr lang="en-GB" sz="6700" dirty="0" smtClean="0">
                <a:solidFill>
                  <a:srgbClr val="FF0066"/>
                </a:solidFill>
              </a:rPr>
              <a:t>a two digit number from two digit number</a:t>
            </a:r>
            <a:r>
              <a:rPr lang="en-GB" sz="6700" dirty="0" smtClean="0">
                <a:solidFill>
                  <a:srgbClr val="FF0066"/>
                </a:solidFill>
              </a:rPr>
              <a:t/>
            </a:r>
            <a:br>
              <a:rPr lang="en-GB" sz="6700" dirty="0" smtClean="0">
                <a:solidFill>
                  <a:srgbClr val="FF0066"/>
                </a:solidFill>
              </a:rPr>
            </a:br>
            <a:r>
              <a:rPr lang="en-GB" sz="6700" dirty="0">
                <a:solidFill>
                  <a:srgbClr val="FF0066"/>
                </a:solidFill>
              </a:rPr>
              <a:t/>
            </a:r>
            <a:br>
              <a:rPr lang="en-GB" sz="6700" dirty="0">
                <a:solidFill>
                  <a:srgbClr val="FF0066"/>
                </a:solidFill>
              </a:rPr>
            </a:br>
            <a:r>
              <a:rPr lang="en-GB" sz="5000" dirty="0" smtClean="0">
                <a:solidFill>
                  <a:srgbClr val="FF0066"/>
                </a:solidFill>
              </a:rPr>
              <a:t>- Use a part-whole model to partition the numbers to subtract more easily</a:t>
            </a:r>
            <a:br>
              <a:rPr lang="en-GB" sz="5000" dirty="0" smtClean="0">
                <a:solidFill>
                  <a:srgbClr val="FF0066"/>
                </a:solidFill>
              </a:rPr>
            </a:br>
            <a:r>
              <a:rPr lang="en-GB" sz="5000" dirty="0" smtClean="0">
                <a:solidFill>
                  <a:srgbClr val="FF0066"/>
                </a:solidFill>
              </a:rPr>
              <a:t>- </a:t>
            </a:r>
            <a:r>
              <a:rPr lang="en-GB" sz="5000" dirty="0" smtClean="0">
                <a:solidFill>
                  <a:srgbClr val="FF0066"/>
                </a:solidFill>
              </a:rPr>
              <a:t>Line up the tens and ones using the column method</a:t>
            </a:r>
            <a:br>
              <a:rPr lang="en-GB" sz="5000" dirty="0" smtClean="0">
                <a:solidFill>
                  <a:srgbClr val="FF0066"/>
                </a:solidFill>
              </a:rPr>
            </a:br>
            <a:r>
              <a:rPr lang="en-GB" sz="5000" dirty="0" smtClean="0">
                <a:solidFill>
                  <a:srgbClr val="FF0066"/>
                </a:solidFill>
              </a:rPr>
              <a:t>- Subtract the ones, subtract the tens</a:t>
            </a:r>
            <a:r>
              <a:rPr lang="en-GB" sz="6700" dirty="0" smtClean="0">
                <a:solidFill>
                  <a:srgbClr val="FF0066"/>
                </a:solidFill>
              </a:rPr>
              <a:t/>
            </a:r>
            <a:br>
              <a:rPr lang="en-GB" sz="6700" dirty="0" smtClean="0">
                <a:solidFill>
                  <a:srgbClr val="FF0066"/>
                </a:solidFill>
              </a:rPr>
            </a:br>
            <a:r>
              <a:rPr lang="en-GB" sz="3900" dirty="0" smtClean="0">
                <a:solidFill>
                  <a:srgbClr val="FF0066"/>
                </a:solidFill>
              </a:rPr>
              <a:t/>
            </a:r>
            <a:br>
              <a:rPr lang="en-GB" sz="3900" dirty="0" smtClean="0">
                <a:solidFill>
                  <a:srgbClr val="FF0066"/>
                </a:solidFill>
              </a:rPr>
            </a:br>
            <a:r>
              <a:rPr lang="en-GB" sz="3900" dirty="0" smtClean="0">
                <a:solidFill>
                  <a:srgbClr val="FF0066"/>
                </a:solidFill>
              </a:rPr>
              <a:t/>
            </a:r>
            <a:br>
              <a:rPr lang="en-GB" sz="3900" dirty="0" smtClean="0">
                <a:solidFill>
                  <a:srgbClr val="FF0066"/>
                </a:solidFill>
              </a:rPr>
            </a:br>
            <a:r>
              <a:rPr lang="en-GB" sz="3900" dirty="0" smtClean="0">
                <a:solidFill>
                  <a:srgbClr val="FF0066"/>
                </a:solidFill>
              </a:rPr>
              <a:t/>
            </a:r>
            <a:br>
              <a:rPr lang="en-GB" sz="3900" dirty="0" smtClean="0">
                <a:solidFill>
                  <a:srgbClr val="FF0066"/>
                </a:solidFill>
              </a:rPr>
            </a:br>
            <a:r>
              <a:rPr lang="en-GB" sz="3300" dirty="0">
                <a:solidFill>
                  <a:srgbClr val="FF0066"/>
                </a:solidFill>
              </a:rPr>
              <a:t/>
            </a:r>
            <a:br>
              <a:rPr lang="en-GB" sz="3300" dirty="0">
                <a:solidFill>
                  <a:srgbClr val="FF0066"/>
                </a:solidFill>
              </a:rPr>
            </a:br>
            <a:r>
              <a:rPr lang="en-GB" sz="3300" dirty="0" smtClean="0">
                <a:solidFill>
                  <a:srgbClr val="FF0066"/>
                </a:solidFill>
              </a:rPr>
              <a:t/>
            </a:r>
            <a:br>
              <a:rPr lang="en-GB" sz="3300" dirty="0" smtClean="0">
                <a:solidFill>
                  <a:srgbClr val="FF0066"/>
                </a:solidFill>
              </a:rPr>
            </a:br>
            <a:r>
              <a:rPr lang="en-GB" sz="3900" dirty="0">
                <a:solidFill>
                  <a:srgbClr val="FF0066"/>
                </a:solidFill>
              </a:rPr>
              <a:t/>
            </a:r>
            <a:br>
              <a:rPr lang="en-GB" sz="3900" dirty="0">
                <a:solidFill>
                  <a:srgbClr val="FF0066"/>
                </a:solidFill>
              </a:rPr>
            </a:br>
            <a:r>
              <a:rPr lang="en-GB" sz="3300" dirty="0">
                <a:solidFill>
                  <a:srgbClr val="FF0066"/>
                </a:solidFill>
              </a:rPr>
              <a:t/>
            </a:r>
            <a:br>
              <a:rPr lang="en-GB" sz="3300" dirty="0">
                <a:solidFill>
                  <a:srgbClr val="FF0066"/>
                </a:solidFill>
              </a:rPr>
            </a:br>
            <a:r>
              <a:rPr lang="en-GB" sz="3300" dirty="0">
                <a:solidFill>
                  <a:srgbClr val="FF0066"/>
                </a:solidFill>
              </a:rPr>
              <a:t/>
            </a:r>
            <a:br>
              <a:rPr lang="en-GB" sz="3300" dirty="0">
                <a:solidFill>
                  <a:srgbClr val="FF0066"/>
                </a:solidFill>
              </a:rPr>
            </a:br>
            <a:r>
              <a:rPr lang="en-GB" sz="3300" dirty="0">
                <a:solidFill>
                  <a:srgbClr val="FF0066"/>
                </a:solidFill>
              </a:rPr>
              <a:t/>
            </a:r>
            <a:br>
              <a:rPr lang="en-GB" sz="3300" dirty="0">
                <a:solidFill>
                  <a:srgbClr val="FF0066"/>
                </a:solidFill>
              </a:rPr>
            </a:br>
            <a:endParaRPr lang="en-GB" sz="3300" dirty="0">
              <a:solidFill>
                <a:srgbClr val="FF006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99956" y="-130923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rgbClr val="FF0066"/>
                </a:solidFill>
                <a:latin typeface="Letter-join No-Lead 36"/>
              </a:rPr>
              <a:t>5.3.21</a:t>
            </a:r>
            <a:endParaRPr lang="en-GB" dirty="0">
              <a:solidFill>
                <a:srgbClr val="FF0066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1" y="5848718"/>
            <a:ext cx="990600" cy="82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7831" y="6368012"/>
            <a:ext cx="31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White Rose Resources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9040" y="6067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Work 4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435" y="365125"/>
            <a:ext cx="4487336" cy="64017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4435" y="365125"/>
            <a:ext cx="411725" cy="444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4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83" y="1298802"/>
            <a:ext cx="5911729" cy="46132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35883" y="1298802"/>
            <a:ext cx="529831" cy="6606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764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100" y="1825624"/>
            <a:ext cx="6107386" cy="42231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25634" y="1920240"/>
            <a:ext cx="444137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9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4.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19475"/>
            <a:ext cx="4869266" cy="2763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688" y="2876982"/>
            <a:ext cx="5071931" cy="25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25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-164801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Work 4 ANSWERS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5" y="12769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1.					4.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8" y="1160761"/>
            <a:ext cx="2583425" cy="5674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684" y="1160761"/>
            <a:ext cx="1532709" cy="20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61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Remote Learning Tracking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https://forms.office.com/Pages/ResponsePage.aspx?id=eCY4lN73r0G0KV1rDWITzRhTQ2IZqpBOsW8cFVoooF9UNVlMS1dCVkdaM0k0WlhFTE9WVFBTWEg1Ti4u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8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6068" y="246703"/>
            <a:ext cx="778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6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Maths Word of the Week</a:t>
            </a:r>
            <a:endParaRPr lang="en-GB" sz="4400" b="1" dirty="0">
              <a:solidFill>
                <a:srgbClr val="FF0066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9035" y="1388752"/>
            <a:ext cx="48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endParaRPr lang="en-GB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17" y="2282334"/>
            <a:ext cx="797434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/>
              <a:t>D</a:t>
            </a:r>
            <a:r>
              <a:rPr lang="en-GB" sz="2500" dirty="0" smtClean="0"/>
              <a:t>istance </a:t>
            </a:r>
            <a:r>
              <a:rPr lang="en-GB" sz="2500" dirty="0"/>
              <a:t>around the outside of a shape, calculated by</a:t>
            </a:r>
            <a:br>
              <a:rPr lang="en-GB" sz="2500" dirty="0"/>
            </a:br>
            <a:r>
              <a:rPr lang="en-GB" sz="2500" dirty="0"/>
              <a:t>adding the length of all sides together</a:t>
            </a:r>
            <a:r>
              <a:rPr lang="en-GB" sz="2500" dirty="0" smtClean="0"/>
              <a:t>.</a:t>
            </a:r>
          </a:p>
          <a:p>
            <a:pPr algn="ctr"/>
            <a:endParaRPr lang="en-GB" sz="2500" dirty="0"/>
          </a:p>
          <a:p>
            <a:pPr algn="ctr"/>
            <a:r>
              <a:rPr lang="en-GB" sz="2500" dirty="0"/>
              <a:t>To find </a:t>
            </a:r>
            <a:r>
              <a:rPr lang="en-GB" sz="2500" dirty="0" smtClean="0"/>
              <a:t>the </a:t>
            </a:r>
            <a:r>
              <a:rPr lang="en-GB" sz="2500" b="1" dirty="0" smtClean="0"/>
              <a:t>perimeter</a:t>
            </a:r>
            <a:r>
              <a:rPr lang="en-GB" sz="2500" dirty="0"/>
              <a:t> imagine you are walking around the whole shape and add up the length of each </a:t>
            </a:r>
            <a:r>
              <a:rPr lang="en-GB" sz="2500" dirty="0" smtClean="0"/>
              <a:t>line.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11454" y="2975256"/>
            <a:ext cx="36411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Georgia" panose="02040502050405020303" pitchFamily="18" charset="0"/>
              </a:rPr>
              <a:t>Today’s Challenge:</a:t>
            </a:r>
          </a:p>
          <a:p>
            <a:pPr algn="ctr"/>
            <a:endParaRPr lang="en-GB" sz="2400" dirty="0" smtClean="0">
              <a:latin typeface="Georgia" panose="02040502050405020303" pitchFamily="18" charset="0"/>
            </a:endParaRPr>
          </a:p>
          <a:p>
            <a:pPr algn="ctr"/>
            <a:r>
              <a:rPr lang="en-GB" dirty="0" smtClean="0">
                <a:latin typeface="Georgia" panose="02040502050405020303" pitchFamily="18" charset="0"/>
              </a:rPr>
              <a:t>What other length and height words could I have included as our word of the week? What would you have suggested?</a:t>
            </a:r>
            <a:endParaRPr lang="en-GB" dirty="0">
              <a:latin typeface="Georgia" panose="02040502050405020303" pitchFamily="18" charset="0"/>
            </a:endParaRPr>
          </a:p>
          <a:p>
            <a:pPr algn="ctr"/>
            <a:r>
              <a:rPr lang="en-GB" dirty="0" smtClean="0">
                <a:latin typeface="Georgia" panose="02040502050405020303" pitchFamily="18" charset="0"/>
              </a:rPr>
              <a:t> </a:t>
            </a:r>
            <a:endParaRPr lang="en-GB" dirty="0">
              <a:latin typeface="Georgia" panose="02040502050405020303" pitchFamily="18" charset="0"/>
            </a:endParaRPr>
          </a:p>
          <a:p>
            <a:pPr algn="ctr"/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59" y="4305523"/>
            <a:ext cx="6687297" cy="232544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2989" y="6021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FA784A0-EFC9-4122-A5A0-42B4D893E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46" y="3337916"/>
            <a:ext cx="771210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F707A7-25B8-4701-B3E0-E75BA8820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272" y="2261693"/>
            <a:ext cx="4151736" cy="5730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B3D356-2E4A-436F-9C38-42F09D1FA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683" y="1187913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7185991" y="219973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endParaRPr lang="en-GB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0139" y="2467300"/>
            <a:ext cx="49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KG Primary Penmanship" panose="02000506000000020003" pitchFamily="2" charset="0"/>
              </a:rPr>
              <a:t>cm</a:t>
            </a:r>
            <a:endParaRPr lang="en-GB" sz="2000" dirty="0">
              <a:latin typeface="KG Primary Penmanship" panose="02000506000000020003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855116" y="3879712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880154" y="3879438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17" y="493367"/>
            <a:ext cx="1639727" cy="1526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F35ADC-8D7C-44F0-A2F4-02233D712B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756" y="1443441"/>
            <a:ext cx="2274005" cy="1152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72F661-7BFE-4B5F-A948-B731EDCBD6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9671" y="3188825"/>
            <a:ext cx="780356" cy="1079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0FC93F-A218-43B6-974A-1314D13C1A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6629" y="3257592"/>
            <a:ext cx="1091279" cy="12436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793139-24CE-4FC8-95CC-A927D3BB08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0668" y="4530037"/>
            <a:ext cx="1402202" cy="1140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A7E22C-97C3-4CE4-A1A9-3ED41A5E38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2697" y="4554564"/>
            <a:ext cx="1402202" cy="11400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C129AF5-3302-4CD8-A4DB-477FCCF457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5527" y="4570052"/>
            <a:ext cx="1402202" cy="1140051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smtClean="0">
                <a:solidFill>
                  <a:srgbClr val="FF0066"/>
                </a:solidFill>
              </a:rPr>
              <a:t>Warm up 1 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74454" y="60241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FA784A0-EFC9-4122-A5A0-42B4D893E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46" y="3337916"/>
            <a:ext cx="771210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F707A7-25B8-4701-B3E0-E75BA8820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272" y="2261693"/>
            <a:ext cx="4151736" cy="5730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B3D356-2E4A-436F-9C38-42F09D1FA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683" y="1187913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7185991" y="219973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endParaRPr lang="en-GB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0139" y="2467300"/>
            <a:ext cx="49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KG Primary Penmanship" panose="02000506000000020003" pitchFamily="2" charset="0"/>
              </a:rPr>
              <a:t>cm</a:t>
            </a:r>
            <a:endParaRPr lang="en-GB" sz="2000" dirty="0">
              <a:latin typeface="KG Primary Penmanship" panose="02000506000000020003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855116" y="3879712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880154" y="3879438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17" y="493367"/>
            <a:ext cx="1639727" cy="1526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F35ADC-8D7C-44F0-A2F4-02233D712B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756" y="1443441"/>
            <a:ext cx="2274005" cy="1152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5D0401-BEB8-41E7-A041-4707D8ACF3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9867" y="1807745"/>
            <a:ext cx="1164437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72F661-7BFE-4B5F-A948-B731EDCBD6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671" y="3188825"/>
            <a:ext cx="780356" cy="1079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0FC93F-A218-43B6-974A-1314D13C1A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6629" y="3257592"/>
            <a:ext cx="1091279" cy="1243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DE1F4E-2E67-4384-BD56-47D6B20FAA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7449" y="3257593"/>
            <a:ext cx="1566808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C76C97-0D94-4432-B909-0EC0A4B77F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88969" y="3306142"/>
            <a:ext cx="1566808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604B7F-259C-4AA3-8C4C-8B51F0142E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4565" y="4071479"/>
            <a:ext cx="1682642" cy="859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793139-24CE-4FC8-95CC-A927D3BB08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60668" y="4530037"/>
            <a:ext cx="1402202" cy="1140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A7E22C-97C3-4CE4-A1A9-3ED41A5E38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12697" y="4554564"/>
            <a:ext cx="1402202" cy="11400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C129AF5-3302-4CD8-A4DB-477FCCF457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85527" y="4570052"/>
            <a:ext cx="1402202" cy="11400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EC210CC-71AB-4ABA-B147-A1E2A8511B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5560" y="5572792"/>
            <a:ext cx="1670449" cy="859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03107" y="1671209"/>
            <a:ext cx="15532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Cube</a:t>
            </a:r>
            <a:r>
              <a:rPr lang="en-GB" sz="2500" b="1" dirty="0" smtClean="0">
                <a:solidFill>
                  <a:srgbClr val="FF0066"/>
                </a:solidFill>
              </a:rPr>
              <a:t> </a:t>
            </a:r>
            <a:endParaRPr lang="en-GB" sz="2500" b="1" dirty="0">
              <a:solidFill>
                <a:srgbClr val="FF0066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56334" y="6002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0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492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Warm up </a:t>
            </a:r>
            <a:r>
              <a:rPr lang="en-GB" u="sng" dirty="0" smtClean="0">
                <a:solidFill>
                  <a:srgbClr val="FF0066"/>
                </a:solidFill>
              </a:rPr>
              <a:t>2 </a:t>
            </a:r>
            <a:endParaRPr lang="en-GB" u="sng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3191" y="744583"/>
            <a:ext cx="5583369" cy="561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73783" y="744583"/>
            <a:ext cx="744583" cy="5617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0143308" y="6245746"/>
            <a:ext cx="744583" cy="5617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46074" y="744583"/>
            <a:ext cx="620486" cy="5617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233749" y="1025434"/>
            <a:ext cx="4794068" cy="476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83326" y="744583"/>
            <a:ext cx="6178731" cy="75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482633" y="1119071"/>
            <a:ext cx="55451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591" y="894806"/>
            <a:ext cx="7440541" cy="548846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7267" y="5940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542" y="585662"/>
            <a:ext cx="7819307" cy="559130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2375" y="6176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2861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Let’s try together </a:t>
            </a:r>
            <a:endParaRPr lang="en-GB" u="sng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797" y="2962156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779" y="658209"/>
            <a:ext cx="6679763" cy="628310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3908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092" y="502664"/>
            <a:ext cx="7735862" cy="585911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323" y="6056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276</Words>
  <Application>Microsoft Office PowerPoint</Application>
  <PresentationFormat>Widescreen</PresentationFormat>
  <Paragraphs>43</Paragraphs>
  <Slides>26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Georgia</vt:lpstr>
      <vt:lpstr>KG Primary Penmanship</vt:lpstr>
      <vt:lpstr>Letter-join No-Lead 36</vt:lpstr>
      <vt:lpstr>Office Theme</vt:lpstr>
      <vt:lpstr>Year 3 Maths Work 4 </vt:lpstr>
      <vt:lpstr>    LO: Subtract a two digit number from two digit number  - Use a part-whole model to partition the numbers to subtract more easily - Line up the tens and ones using the column method - Subtract the ones, subtract the tens          </vt:lpstr>
      <vt:lpstr>PowerPoint Presentation</vt:lpstr>
      <vt:lpstr>PowerPoint Presentation</vt:lpstr>
      <vt:lpstr>PowerPoint Presentation</vt:lpstr>
      <vt:lpstr>Warm up 2 </vt:lpstr>
      <vt:lpstr>PowerPoint Presentation</vt:lpstr>
      <vt:lpstr>Let’s try together </vt:lpstr>
      <vt:lpstr>PowerPoint Presentation</vt:lpstr>
      <vt:lpstr>PowerPoint Presentation</vt:lpstr>
      <vt:lpstr>Can you write the corresponding number sentence?</vt:lpstr>
      <vt:lpstr>PowerPoint Presentation</vt:lpstr>
      <vt:lpstr>You try </vt:lpstr>
      <vt:lpstr>PowerPoint Presentation</vt:lpstr>
      <vt:lpstr>Let’s try together</vt:lpstr>
      <vt:lpstr>You try </vt:lpstr>
      <vt:lpstr>PowerPoint Presentation</vt:lpstr>
      <vt:lpstr>You try </vt:lpstr>
      <vt:lpstr>PowerPoint Presentation</vt:lpstr>
      <vt:lpstr>    LO: Subtract a two digit number from two digit number  - Use a part-whole model to partition the numbers to subtract more easily - Line up the tens and ones using the column method - Subtract the ones, subtract the tens          </vt:lpstr>
      <vt:lpstr>Work 4</vt:lpstr>
      <vt:lpstr>PowerPoint Presentation</vt:lpstr>
      <vt:lpstr>PowerPoint Presentation</vt:lpstr>
      <vt:lpstr>PowerPoint Presentation</vt:lpstr>
      <vt:lpstr>Work 4 ANSWERS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Maths Work 4</dc:title>
  <dc:creator>Jennie Bolton</dc:creator>
  <cp:lastModifiedBy>Jennie Bolton</cp:lastModifiedBy>
  <cp:revision>443</cp:revision>
  <dcterms:created xsi:type="dcterms:W3CDTF">2021-02-11T12:48:39Z</dcterms:created>
  <dcterms:modified xsi:type="dcterms:W3CDTF">2021-03-04T15:45:27Z</dcterms:modified>
</cp:coreProperties>
</file>