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79" r:id="rId2"/>
    <p:sldId id="380" r:id="rId3"/>
    <p:sldId id="261" r:id="rId4"/>
    <p:sldId id="264" r:id="rId5"/>
    <p:sldId id="376" r:id="rId6"/>
    <p:sldId id="377" r:id="rId7"/>
    <p:sldId id="365" r:id="rId8"/>
    <p:sldId id="373" r:id="rId9"/>
    <p:sldId id="378" r:id="rId10"/>
    <p:sldId id="320" r:id="rId11"/>
    <p:sldId id="368" r:id="rId12"/>
    <p:sldId id="369" r:id="rId13"/>
    <p:sldId id="372" r:id="rId14"/>
    <p:sldId id="371" r:id="rId15"/>
    <p:sldId id="370" r:id="rId16"/>
    <p:sldId id="329" r:id="rId17"/>
    <p:sldId id="330" r:id="rId18"/>
    <p:sldId id="374" r:id="rId19"/>
    <p:sldId id="375" r:id="rId20"/>
    <p:sldId id="309" r:id="rId21"/>
    <p:sldId id="381" r:id="rId22"/>
    <p:sldId id="382" r:id="rId23"/>
    <p:sldId id="388" r:id="rId24"/>
    <p:sldId id="383" r:id="rId25"/>
    <p:sldId id="385" r:id="rId26"/>
    <p:sldId id="3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00"/>
    <a:srgbClr val="2F528F"/>
    <a:srgbClr val="FDFEDA"/>
    <a:srgbClr val="FFEBB3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900BE-4DAF-47F2-B776-24F7C2F2E533}" v="2" dt="2019-12-29T13:37:53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3571" autoAdjust="0"/>
  </p:normalViewPr>
  <p:slideViewPr>
    <p:cSldViewPr snapToGrid="0" snapToObjects="1">
      <p:cViewPr varScale="1">
        <p:scale>
          <a:sx n="73" d="100"/>
          <a:sy n="73" d="100"/>
        </p:scale>
        <p:origin x="130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04/02/2021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97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850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50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4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4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3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32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78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447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058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10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23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98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6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0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38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5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19.m4a"/><Relationship Id="rId7" Type="http://schemas.openxmlformats.org/officeDocument/2006/relationships/image" Target="../media/image11.png"/><Relationship Id="rId2" Type="http://schemas.microsoft.com/office/2007/relationships/media" Target="../media/media19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EEBA-2E2F-4EDF-BD51-289071179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2972"/>
            <a:ext cx="9144000" cy="2892056"/>
          </a:xfrm>
        </p:spPr>
        <p:txBody>
          <a:bodyPr>
            <a:normAutofit/>
          </a:bodyPr>
          <a:lstStyle/>
          <a:p>
            <a:r>
              <a:rPr lang="en-GB" sz="9600" dirty="0"/>
              <a:t>English</a:t>
            </a:r>
            <a:br>
              <a:rPr lang="en-GB" sz="9600" dirty="0"/>
            </a:br>
            <a:r>
              <a:rPr lang="en-GB" sz="9600" dirty="0"/>
              <a:t>05.02.21</a:t>
            </a:r>
          </a:p>
        </p:txBody>
      </p:sp>
    </p:spTree>
    <p:extLst>
      <p:ext uri="{BB962C8B-B14F-4D97-AF65-F5344CB8AC3E}">
        <p14:creationId xmlns:p14="http://schemas.microsoft.com/office/powerpoint/2010/main" val="285257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40" y="1752145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Sort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below into the correct column.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37371" y="2883064"/>
            <a:ext cx="2758440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shall     may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      could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will       ought to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might   must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82" y="2675995"/>
            <a:ext cx="2071031" cy="30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19653"/>
              </p:ext>
            </p:extLst>
          </p:nvPr>
        </p:nvGraphicFramePr>
        <p:xfrm>
          <a:off x="3286934" y="2645323"/>
          <a:ext cx="5601820" cy="319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910">
                  <a:extLst>
                    <a:ext uri="{9D8B030D-6E8A-4147-A177-3AD203B41FA5}">
                      <a16:colId xmlns:a16="http://schemas.microsoft.com/office/drawing/2014/main" val="1319608705"/>
                    </a:ext>
                  </a:extLst>
                </a:gridCol>
                <a:gridCol w="2800910">
                  <a:extLst>
                    <a:ext uri="{9D8B030D-6E8A-4147-A177-3AD203B41FA5}">
                      <a16:colId xmlns:a16="http://schemas.microsoft.com/office/drawing/2014/main" val="3023485254"/>
                    </a:ext>
                  </a:extLst>
                </a:gridCol>
              </a:tblGrid>
              <a:tr h="60883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Indicates certainty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Indicates</a:t>
                      </a:r>
                      <a:r>
                        <a:rPr lang="en-GB" sz="2500" baseline="0" dirty="0">
                          <a:solidFill>
                            <a:schemeClr val="tx1"/>
                          </a:solidFill>
                        </a:rPr>
                        <a:t> possibility</a:t>
                      </a:r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488979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45926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842495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33799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48026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0514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7D6535-5E11-4531-8B37-E374B48F3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1"/>
    </mc:Choice>
    <mc:Fallback xmlns="">
      <p:transition spd="slow" advTm="10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240" y="1752145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Sort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below into the correct column.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81837"/>
              </p:ext>
            </p:extLst>
          </p:nvPr>
        </p:nvGraphicFramePr>
        <p:xfrm>
          <a:off x="3286934" y="2645323"/>
          <a:ext cx="5601820" cy="319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910">
                  <a:extLst>
                    <a:ext uri="{9D8B030D-6E8A-4147-A177-3AD203B41FA5}">
                      <a16:colId xmlns:a16="http://schemas.microsoft.com/office/drawing/2014/main" val="1319608705"/>
                    </a:ext>
                  </a:extLst>
                </a:gridCol>
                <a:gridCol w="2800910">
                  <a:extLst>
                    <a:ext uri="{9D8B030D-6E8A-4147-A177-3AD203B41FA5}">
                      <a16:colId xmlns:a16="http://schemas.microsoft.com/office/drawing/2014/main" val="3023485254"/>
                    </a:ext>
                  </a:extLst>
                </a:gridCol>
              </a:tblGrid>
              <a:tr h="60883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Indicates certainty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Indicates</a:t>
                      </a:r>
                      <a:r>
                        <a:rPr lang="en-GB" sz="2500" baseline="0" dirty="0">
                          <a:solidFill>
                            <a:schemeClr val="tx1"/>
                          </a:solidFill>
                        </a:rPr>
                        <a:t> possibility</a:t>
                      </a:r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488979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shall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45926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842495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must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could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33799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ought to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48026"/>
                  </a:ext>
                </a:extLst>
              </a:tr>
              <a:tr h="47790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might</a:t>
                      </a:r>
                    </a:p>
                  </a:txBody>
                  <a:tcPr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05142"/>
                  </a:ext>
                </a:extLst>
              </a:tr>
            </a:tbl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66" y="3280473"/>
            <a:ext cx="2162376" cy="19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60B6EA-3258-4732-9C39-80B2952E1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"/>
    </mc:Choice>
    <mc:Fallback xmlns="">
      <p:transition spd="slow" advTm="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2064999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Underline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sentence below.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77330" y="4628116"/>
            <a:ext cx="8151309" cy="105560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you want to, you can start getting the ingredients ready but we will not start cooking until 7pm.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53" y="2349734"/>
            <a:ext cx="2071031" cy="30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3874960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Circle both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sentence below.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77331" y="2818155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probably thought that he could win the race.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6D2C1B-1AA9-4BB5-9B6E-DEDD059A1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4"/>
    </mc:Choice>
    <mc:Fallback xmlns="">
      <p:transition spd="slow" advTm="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2064999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Underline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sentence below.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77330" y="4628116"/>
            <a:ext cx="8151309" cy="105560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you want to, you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start getting the ingredients ready but we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not start cooking until 7pm.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3874960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Circle both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sentence below.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77331" y="2818155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probably thought that he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win the race..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19" y="2938697"/>
            <a:ext cx="2025763" cy="18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9F03A6-51D9-4B6D-865E-5A31587BD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2064999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77333" y="2894212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_______________ hand our project in tomorrow.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53" y="2349734"/>
            <a:ext cx="2071031" cy="30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4105940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77333" y="4935153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_______________ meet me at the park.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B5E48B-9DE4-469E-B353-EFA37C1B1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2"/>
    </mc:Choice>
    <mc:Fallback xmlns="">
      <p:transition spd="slow" advTm="1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2064999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77333" y="2894212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must/shall/will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hand our project in tomorrow.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4105940"/>
            <a:ext cx="9038422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77333" y="4935153"/>
            <a:ext cx="8151309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may/can/could etc.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meet me at the park.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19" y="2938697"/>
            <a:ext cx="2025763" cy="18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105CA9-7536-47DB-AD78-14E44E041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5"/>
    </mc:Choice>
    <mc:Fallback xmlns="">
      <p:transition spd="slow" advTm="5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808" y="1898750"/>
            <a:ext cx="9949122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Explain how the choice of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changes the meaning in the second sentence.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45951" y="3462065"/>
            <a:ext cx="7731225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After lunch, we shall play rugby.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After lunch, we might play rugby.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65" y="3165492"/>
            <a:ext cx="2344564" cy="34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1753384" y="347702"/>
            <a:ext cx="861997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D076D5-6FFB-473D-BECC-6163EE0A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2"/>
    </mc:Choice>
    <mc:Fallback xmlns="">
      <p:transition spd="slow" advTm="1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88" y="3666845"/>
            <a:ext cx="2524174" cy="23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808" y="1898750"/>
            <a:ext cx="9949122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Explain how the choice of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changes the meaning in the second sentence.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945951" y="3342882"/>
            <a:ext cx="7731225" cy="29625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After lunch, we shall play rugby.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After lunch, we might play rugby.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In the first sentence, it is certain that they will play rugby. In the second sentence, it is possible but they won’t definitely play rugby.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14FE424-3B24-4E65-8535-EFE83A637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3"/>
    </mc:Choice>
    <mc:Fallback xmlns="">
      <p:transition spd="slow" advTm="9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09" y="1988809"/>
            <a:ext cx="10806120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sentence below, using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45951" y="3523035"/>
            <a:ext cx="7731225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ought to visit the new museum.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65" y="2788210"/>
            <a:ext cx="2344564" cy="34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1753384" y="347702"/>
            <a:ext cx="861997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321526-B7C0-40A5-8C01-D67EC0079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2"/>
    </mc:Choice>
    <mc:Fallback xmlns="">
      <p:transition spd="slow" advTm="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09" y="1988809"/>
            <a:ext cx="10806120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sentence below, using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indicates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45951" y="3880580"/>
            <a:ext cx="7731225" cy="129397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ought to visit the new museum.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must/shall/will visit the new museum.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1753384" y="347702"/>
            <a:ext cx="861997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55" y="3217509"/>
            <a:ext cx="2524174" cy="23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8FB981-2EF3-45D0-A93D-2AA6A2150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"/>
    </mc:Choice>
    <mc:Fallback xmlns="">
      <p:transition spd="slow" advTm="4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9B91-B3F0-4EB5-8EA8-EF2B7567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Use modal verbs.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3D48-8699-4E89-829E-55C1B9EB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r>
              <a:rPr lang="en-GB" dirty="0"/>
              <a:t>Identify if the verb is a possibility or is certainly going to happen.</a:t>
            </a:r>
          </a:p>
          <a:p>
            <a:r>
              <a:rPr lang="en-GB" dirty="0"/>
              <a:t>Choose an appropriate modal verb to go with the main verb.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55A1E3B-50FA-42A0-AD04-30701BE0A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2"/>
    </mc:Choice>
    <mc:Fallback xmlns="">
      <p:transition spd="slow" advTm="15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51CF56-DA0D-4E15-B613-55A618172666}"/>
              </a:ext>
            </a:extLst>
          </p:cNvPr>
          <p:cNvSpPr/>
          <p:nvPr/>
        </p:nvSpPr>
        <p:spPr>
          <a:xfrm>
            <a:off x="2466976" y="3609975"/>
            <a:ext cx="3502025" cy="592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88A3F2-C4C7-4F24-B8C7-5247BF66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Sassoon Infant Md" pitchFamily="50" charset="0"/>
              </a:rPr>
              <a:t>Modal verbs </a:t>
            </a: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can also be used to show: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32460-486F-451C-B4DD-A1D9365BCDF5}"/>
              </a:ext>
            </a:extLst>
          </p:cNvPr>
          <p:cNvSpPr/>
          <p:nvPr/>
        </p:nvSpPr>
        <p:spPr>
          <a:xfrm>
            <a:off x="2466976" y="1292225"/>
            <a:ext cx="3502025" cy="592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32412-C481-4CC0-A4A6-FFCE740279CE}"/>
              </a:ext>
            </a:extLst>
          </p:cNvPr>
          <p:cNvSpPr/>
          <p:nvPr/>
        </p:nvSpPr>
        <p:spPr>
          <a:xfrm>
            <a:off x="6200776" y="1292225"/>
            <a:ext cx="3502025" cy="59213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77443-642A-4EF7-984E-6627C4E5FDD9}"/>
              </a:ext>
            </a:extLst>
          </p:cNvPr>
          <p:cNvSpPr/>
          <p:nvPr/>
        </p:nvSpPr>
        <p:spPr>
          <a:xfrm>
            <a:off x="6200776" y="3609975"/>
            <a:ext cx="3502025" cy="592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3A7B5FF8-6BE5-4E9A-BEE4-BE0EF9C1E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1" y="1403350"/>
            <a:ext cx="303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advice or obligation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654918-D395-4647-BD67-796EFE52FD73}"/>
              </a:ext>
            </a:extLst>
          </p:cNvPr>
          <p:cNvSpPr/>
          <p:nvPr/>
        </p:nvSpPr>
        <p:spPr>
          <a:xfrm>
            <a:off x="2846389" y="3716339"/>
            <a:ext cx="30368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7DEDE-8205-4C3F-B9DC-BA4B217B20ED}"/>
              </a:ext>
            </a:extLst>
          </p:cNvPr>
          <p:cNvSpPr/>
          <p:nvPr/>
        </p:nvSpPr>
        <p:spPr>
          <a:xfrm>
            <a:off x="6434139" y="1403350"/>
            <a:ext cx="30368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habits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78CB0-0DF3-4800-B9F1-4B0C703DAE57}"/>
              </a:ext>
            </a:extLst>
          </p:cNvPr>
          <p:cNvSpPr/>
          <p:nvPr/>
        </p:nvSpPr>
        <p:spPr>
          <a:xfrm>
            <a:off x="6434139" y="3721100"/>
            <a:ext cx="30368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ability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3BE54C-0BF6-424B-B995-32D7E4643DF3}"/>
              </a:ext>
            </a:extLst>
          </p:cNvPr>
          <p:cNvGrpSpPr>
            <a:grpSpLocks/>
          </p:cNvGrpSpPr>
          <p:nvPr/>
        </p:nvGrpSpPr>
        <p:grpSpPr bwMode="auto">
          <a:xfrm>
            <a:off x="2466976" y="1879601"/>
            <a:ext cx="3502025" cy="1597025"/>
            <a:chOff x="942871" y="1879557"/>
            <a:chExt cx="3502113" cy="15966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9BBD1A-2382-4869-883B-AE553147EC5E}"/>
                </a:ext>
              </a:extLst>
            </p:cNvPr>
            <p:cNvSpPr/>
            <p:nvPr/>
          </p:nvSpPr>
          <p:spPr>
            <a:xfrm>
              <a:off x="942871" y="1879557"/>
              <a:ext cx="3502113" cy="1596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337" name="Rectangle 19">
              <a:extLst>
                <a:ext uri="{FF2B5EF4-FFF2-40B4-BE49-F238E27FC236}">
                  <a16:creationId xmlns:a16="http://schemas.microsoft.com/office/drawing/2014/main" id="{B103E456-D341-4429-BF51-8950E019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71" y="2223039"/>
              <a:ext cx="350211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Pupils </a:t>
              </a:r>
              <a:r>
                <a:rPr lang="en-GB" altLang="en-US" sz="1600" b="1">
                  <a:solidFill>
                    <a:schemeClr val="tx1"/>
                  </a:solidFill>
                </a:rPr>
                <a:t>must </a:t>
              </a:r>
              <a:r>
                <a:rPr lang="en-GB" altLang="en-US" sz="1600">
                  <a:solidFill>
                    <a:schemeClr val="tx1"/>
                  </a:solidFill>
                </a:rPr>
                <a:t>wear a uniform.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You</a:t>
              </a:r>
              <a:r>
                <a:rPr lang="en-GB" altLang="en-US" sz="1600" b="1">
                  <a:solidFill>
                    <a:schemeClr val="tx1"/>
                  </a:solidFill>
                </a:rPr>
                <a:t> should </a:t>
              </a:r>
              <a:r>
                <a:rPr lang="en-GB" altLang="en-US" sz="1600">
                  <a:solidFill>
                    <a:schemeClr val="tx1"/>
                  </a:solidFill>
                </a:rPr>
                <a:t>not smoke.</a:t>
              </a:r>
            </a:p>
          </p:txBody>
        </p:sp>
        <p:pic>
          <p:nvPicPr>
            <p:cNvPr id="13338" name="Picture 20">
              <a:extLst>
                <a:ext uri="{FF2B5EF4-FFF2-40B4-BE49-F238E27FC236}">
                  <a16:creationId xmlns:a16="http://schemas.microsoft.com/office/drawing/2014/main" id="{2AA70866-8BEE-43D4-B325-02C6D016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943" y="2106488"/>
              <a:ext cx="1071040" cy="1362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59B4A7-6EBC-43C0-9038-DD87DDA94511}"/>
              </a:ext>
            </a:extLst>
          </p:cNvPr>
          <p:cNvGrpSpPr>
            <a:grpSpLocks/>
          </p:cNvGrpSpPr>
          <p:nvPr/>
        </p:nvGrpSpPr>
        <p:grpSpPr bwMode="auto">
          <a:xfrm>
            <a:off x="6200776" y="1879601"/>
            <a:ext cx="3502025" cy="1597025"/>
            <a:chOff x="4677194" y="1879556"/>
            <a:chExt cx="3502113" cy="1596678"/>
          </a:xfrm>
          <a:solidFill>
            <a:srgbClr val="FFCC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AD5750-AC75-40B0-BD04-30B04979F38D}"/>
                </a:ext>
              </a:extLst>
            </p:cNvPr>
            <p:cNvSpPr/>
            <p:nvPr/>
          </p:nvSpPr>
          <p:spPr>
            <a:xfrm>
              <a:off x="4677194" y="1879556"/>
              <a:ext cx="3502113" cy="1596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34" name="Rectangle 21">
              <a:extLst>
                <a:ext uri="{FF2B5EF4-FFF2-40B4-BE49-F238E27FC236}">
                  <a16:creationId xmlns:a16="http://schemas.microsoft.com/office/drawing/2014/main" id="{E0185912-E15A-471B-9A95-2DC4E0F67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194" y="2018865"/>
              <a:ext cx="3502113" cy="13234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I </a:t>
              </a:r>
              <a:r>
                <a:rPr lang="en-GB" altLang="en-US" sz="1600" b="1">
                  <a:solidFill>
                    <a:schemeClr val="tx1"/>
                  </a:solidFill>
                </a:rPr>
                <a:t>will </a:t>
              </a:r>
              <a:r>
                <a:rPr lang="en-GB" altLang="en-US" sz="1600">
                  <a:solidFill>
                    <a:schemeClr val="tx1"/>
                  </a:solidFill>
                </a:rPr>
                <a:t>often have cereal for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my breakfast.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We </a:t>
              </a:r>
              <a:r>
                <a:rPr lang="en-GB" altLang="en-US" sz="1600" b="1">
                  <a:solidFill>
                    <a:schemeClr val="tx1"/>
                  </a:solidFill>
                </a:rPr>
                <a:t>shall </a:t>
              </a:r>
              <a:r>
                <a:rPr lang="en-GB" altLang="en-US" sz="1600">
                  <a:solidFill>
                    <a:schemeClr val="tx1"/>
                  </a:solidFill>
                </a:rPr>
                <a:t>always enjoy a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walk in the park.</a:t>
              </a:r>
            </a:p>
          </p:txBody>
        </p:sp>
        <p:pic>
          <p:nvPicPr>
            <p:cNvPr id="13335" name="Picture 22">
              <a:extLst>
                <a:ext uri="{FF2B5EF4-FFF2-40B4-BE49-F238E27FC236}">
                  <a16:creationId xmlns:a16="http://schemas.microsoft.com/office/drawing/2014/main" id="{7150C089-ADAA-4D2B-94C6-7197EB353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759" y="2247686"/>
              <a:ext cx="764671" cy="11156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9D8955-5BA7-46E6-A82D-958EF47CA561}"/>
              </a:ext>
            </a:extLst>
          </p:cNvPr>
          <p:cNvGrpSpPr>
            <a:grpSpLocks/>
          </p:cNvGrpSpPr>
          <p:nvPr/>
        </p:nvGrpSpPr>
        <p:grpSpPr bwMode="auto">
          <a:xfrm>
            <a:off x="2466976" y="4202114"/>
            <a:ext cx="3502025" cy="1927225"/>
            <a:chOff x="942869" y="4202848"/>
            <a:chExt cx="3502113" cy="19264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2D2BC5-4F76-4279-9157-9BC1DB7265B4}"/>
                </a:ext>
              </a:extLst>
            </p:cNvPr>
            <p:cNvSpPr/>
            <p:nvPr/>
          </p:nvSpPr>
          <p:spPr>
            <a:xfrm>
              <a:off x="942869" y="4202848"/>
              <a:ext cx="3502113" cy="19264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31" name="Rectangle 23">
              <a:extLst>
                <a:ext uri="{FF2B5EF4-FFF2-40B4-BE49-F238E27FC236}">
                  <a16:creationId xmlns:a16="http://schemas.microsoft.com/office/drawing/2014/main" id="{8ACE1125-3CB6-41FC-9E68-3BDA8C331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69" y="4283464"/>
              <a:ext cx="350211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May</a:t>
              </a:r>
              <a:r>
                <a:rPr lang="en-GB" altLang="en-US" sz="1600" dirty="0">
                  <a:solidFill>
                    <a:schemeClr val="tx1"/>
                  </a:solidFill>
                </a:rPr>
                <a:t> I leave a few minutes early?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Could</a:t>
              </a:r>
              <a:r>
                <a:rPr lang="en-GB" altLang="en-US" sz="1600" dirty="0">
                  <a:solidFill>
                    <a:schemeClr val="tx1"/>
                  </a:solidFill>
                </a:rPr>
                <a:t> we go to the post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box on the way?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Please </a:t>
              </a:r>
              <a:r>
                <a:rPr lang="en-GB" altLang="en-US" sz="1600" b="1" dirty="0">
                  <a:solidFill>
                    <a:schemeClr val="tx1"/>
                  </a:solidFill>
                </a:rPr>
                <a:t>can</a:t>
              </a:r>
              <a:r>
                <a:rPr lang="en-GB" altLang="en-US" sz="1600" dirty="0">
                  <a:solidFill>
                    <a:schemeClr val="tx1"/>
                  </a:solidFill>
                </a:rPr>
                <a:t> we have an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ice cream?</a:t>
              </a:r>
            </a:p>
          </p:txBody>
        </p:sp>
        <p:pic>
          <p:nvPicPr>
            <p:cNvPr id="13332" name="Picture 25">
              <a:extLst>
                <a:ext uri="{FF2B5EF4-FFF2-40B4-BE49-F238E27FC236}">
                  <a16:creationId xmlns:a16="http://schemas.microsoft.com/office/drawing/2014/main" id="{EAC1950F-D9E6-4431-A97E-9AF1F48FB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317" y="4698438"/>
              <a:ext cx="895456" cy="142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59B127-8F78-49C0-B601-E983760D86FA}"/>
              </a:ext>
            </a:extLst>
          </p:cNvPr>
          <p:cNvGrpSpPr>
            <a:grpSpLocks/>
          </p:cNvGrpSpPr>
          <p:nvPr/>
        </p:nvGrpSpPr>
        <p:grpSpPr bwMode="auto">
          <a:xfrm>
            <a:off x="6200776" y="4202114"/>
            <a:ext cx="3502025" cy="1927225"/>
            <a:chOff x="4677193" y="4202849"/>
            <a:chExt cx="3502113" cy="192648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D84948-0003-4D70-90C1-178D800BBB55}"/>
                </a:ext>
              </a:extLst>
            </p:cNvPr>
            <p:cNvSpPr/>
            <p:nvPr/>
          </p:nvSpPr>
          <p:spPr>
            <a:xfrm>
              <a:off x="4677193" y="4202849"/>
              <a:ext cx="3502113" cy="1926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28" name="Rectangle 26">
              <a:extLst>
                <a:ext uri="{FF2B5EF4-FFF2-40B4-BE49-F238E27FC236}">
                  <a16:creationId xmlns:a16="http://schemas.microsoft.com/office/drawing/2014/main" id="{0251D4B3-FA6D-4762-B6D3-00C74FF1F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193" y="4241165"/>
              <a:ext cx="3502113" cy="1077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I </a:t>
              </a:r>
              <a:r>
                <a:rPr lang="en-GB" altLang="en-US" sz="1600" b="1" dirty="0">
                  <a:solidFill>
                    <a:schemeClr val="tx1"/>
                  </a:solidFill>
                </a:rPr>
                <a:t>can </a:t>
              </a:r>
              <a:r>
                <a:rPr lang="en-GB" altLang="en-US" sz="1600" dirty="0">
                  <a:solidFill>
                    <a:schemeClr val="tx1"/>
                  </a:solidFill>
                </a:rPr>
                <a:t>drive a tractor.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My grandfather</a:t>
              </a:r>
              <a:r>
                <a:rPr lang="en-GB" altLang="en-US" sz="1600" b="1" dirty="0">
                  <a:solidFill>
                    <a:schemeClr val="tx1"/>
                  </a:solidFill>
                </a:rPr>
                <a:t> could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draw very well.</a:t>
              </a:r>
            </a:p>
          </p:txBody>
        </p:sp>
        <p:pic>
          <p:nvPicPr>
            <p:cNvPr id="13329" name="Picture 28">
              <a:extLst>
                <a:ext uri="{FF2B5EF4-FFF2-40B4-BE49-F238E27FC236}">
                  <a16:creationId xmlns:a16="http://schemas.microsoft.com/office/drawing/2014/main" id="{D61E313D-30FA-4606-85BE-70417F4DC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321" y="5279748"/>
              <a:ext cx="2355108" cy="81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CB6A5C-050A-4526-945E-04B9D5657D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1"/>
    </mc:Choice>
    <mc:Fallback xmlns="">
      <p:transition spd="slow" advTm="1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F66A-BBA4-4010-A4DA-BE38AA71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5A99-0E29-4281-B204-F48926F7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Choose one of the challenges on the next slides to complete.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 mild, medium and spicy challenge.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4379E7-95F4-43A8-8AEA-7F94B1AE7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5"/>
    </mc:Choice>
    <mc:Fallback xmlns="">
      <p:transition spd="slow" advTm="7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A77D-0F26-40F7-823B-AD382FAD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1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Mild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3B756-2338-44FD-9446-1C84D21C5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57290" y="86678"/>
            <a:ext cx="5934710" cy="1207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E0C13-020C-47C8-9DE2-233FCB087A76}"/>
              </a:ext>
            </a:extLst>
          </p:cNvPr>
          <p:cNvSpPr txBox="1"/>
          <p:nvPr/>
        </p:nvSpPr>
        <p:spPr>
          <a:xfrm>
            <a:off x="0" y="1177865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modal verbs in the word bank to complete the sentences.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46D8B-D1FB-4819-AEBC-0E0342E543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4886" y="1501030"/>
            <a:ext cx="7215437" cy="52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A77D-0F26-40F7-823B-AD382FAD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1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9900"/>
                </a:solidFill>
              </a:rPr>
              <a:t>Medium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E0C13-020C-47C8-9DE2-233FCB087A76}"/>
              </a:ext>
            </a:extLst>
          </p:cNvPr>
          <p:cNvSpPr txBox="1"/>
          <p:nvPr/>
        </p:nvSpPr>
        <p:spPr>
          <a:xfrm>
            <a:off x="0" y="1177865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modal verbs in the word bank to complete the sentences.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52F7B-B913-48BD-A96D-0561481A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0" y="1501030"/>
            <a:ext cx="6587940" cy="53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4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A77D-0F26-40F7-823B-AD382FAD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1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Spicy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34F1F-4A65-4714-8966-9F77FD631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47690" y="0"/>
            <a:ext cx="65443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422EF-B7F1-404D-A3D8-596F8ABA6986}"/>
              </a:ext>
            </a:extLst>
          </p:cNvPr>
          <p:cNvSpPr txBox="1"/>
          <p:nvPr/>
        </p:nvSpPr>
        <p:spPr>
          <a:xfrm>
            <a:off x="577993" y="1843950"/>
            <a:ext cx="46798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Write all the possible </a:t>
            </a:r>
          </a:p>
          <a:p>
            <a:r>
              <a:rPr lang="en-GB" sz="4000" dirty="0"/>
              <a:t>modal verbs that</a:t>
            </a:r>
          </a:p>
          <a:p>
            <a:r>
              <a:rPr lang="en-GB" sz="4000" dirty="0"/>
              <a:t>could be used to </a:t>
            </a:r>
          </a:p>
          <a:p>
            <a:r>
              <a:rPr lang="en-GB" sz="4000" dirty="0"/>
              <a:t>complete each of the</a:t>
            </a:r>
          </a:p>
          <a:p>
            <a:r>
              <a:rPr lang="en-GB" sz="4000" dirty="0"/>
              <a:t>sentences.</a:t>
            </a:r>
          </a:p>
        </p:txBody>
      </p:sp>
    </p:spTree>
    <p:extLst>
      <p:ext uri="{BB962C8B-B14F-4D97-AF65-F5344CB8AC3E}">
        <p14:creationId xmlns:p14="http://schemas.microsoft.com/office/powerpoint/2010/main" val="371779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A77D-0F26-40F7-823B-AD382FAD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15"/>
            <a:ext cx="10515600" cy="1325563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438CAE-5BCD-42EE-9591-5A8D57CDC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64496"/>
              </p:ext>
            </p:extLst>
          </p:nvPr>
        </p:nvGraphicFramePr>
        <p:xfrm>
          <a:off x="0" y="1294448"/>
          <a:ext cx="12192000" cy="503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620125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263625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46338623"/>
                    </a:ext>
                  </a:extLst>
                </a:gridCol>
              </a:tblGrid>
              <a:tr h="61563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Mild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Medium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Spicy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117940"/>
                  </a:ext>
                </a:extLst>
              </a:tr>
              <a:tr h="4424268">
                <a:tc>
                  <a:txBody>
                    <a:bodyPr/>
                    <a:lstStyle/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might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will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might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must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might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may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will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would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can, may, might, will, must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couldn’t, wouldn’t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can, may, might, will, would, must, 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may, might, will, must, 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can’t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will, can’t, shouldn’t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may, can, must, might, should, can’t, shouldn’t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may, might, will, must, should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may, might, will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dirty="0">
                          <a:latin typeface="Comic Sans MS" panose="030F0702030302020204" pitchFamily="66" charset="0"/>
                        </a:rPr>
                        <a:t>would, wouldn’t, might, will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87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5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221" y="693683"/>
            <a:ext cx="605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click on the link below to let us know that you have accessed this lesson.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19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87" y="1717596"/>
            <a:ext cx="7362825" cy="4991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55B17ED-1945-4088-B565-C3AD1D45A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2"/>
    </mc:Choice>
    <mc:Fallback xmlns="">
      <p:transition spd="slow" advTm="6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83C0025-2991-4FCF-803B-84E15BF0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1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Sassoon Infant Md" pitchFamily="50" charset="0"/>
              </a:rPr>
              <a:t>Modal verbs </a:t>
            </a: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7A7BD-3EB4-45B9-A4FD-70CAE317DCB3}"/>
              </a:ext>
            </a:extLst>
          </p:cNvPr>
          <p:cNvSpPr/>
          <p:nvPr/>
        </p:nvSpPr>
        <p:spPr>
          <a:xfrm>
            <a:off x="2279650" y="2693989"/>
            <a:ext cx="1303338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A39AC-DDA6-47EC-8972-BF8902542388}"/>
              </a:ext>
            </a:extLst>
          </p:cNvPr>
          <p:cNvSpPr/>
          <p:nvPr/>
        </p:nvSpPr>
        <p:spPr>
          <a:xfrm>
            <a:off x="2279650" y="4514850"/>
            <a:ext cx="1303338" cy="1614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6D12C-F87B-47AC-87B0-D10A3AB3B1BD}"/>
              </a:ext>
            </a:extLst>
          </p:cNvPr>
          <p:cNvSpPr/>
          <p:nvPr/>
        </p:nvSpPr>
        <p:spPr>
          <a:xfrm>
            <a:off x="3862389" y="2693989"/>
            <a:ext cx="1303337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01CFD-7665-4AE6-B2E9-2D9F2910873B}"/>
              </a:ext>
            </a:extLst>
          </p:cNvPr>
          <p:cNvSpPr/>
          <p:nvPr/>
        </p:nvSpPr>
        <p:spPr>
          <a:xfrm>
            <a:off x="3862389" y="4514850"/>
            <a:ext cx="1303337" cy="1614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5585A1-838F-4435-94AC-9167C70F3D1B}"/>
              </a:ext>
            </a:extLst>
          </p:cNvPr>
          <p:cNvSpPr/>
          <p:nvPr/>
        </p:nvSpPr>
        <p:spPr>
          <a:xfrm>
            <a:off x="5445125" y="2693989"/>
            <a:ext cx="1301750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F2703-678E-479D-AB82-16CE19A5A1D3}"/>
              </a:ext>
            </a:extLst>
          </p:cNvPr>
          <p:cNvSpPr/>
          <p:nvPr/>
        </p:nvSpPr>
        <p:spPr>
          <a:xfrm>
            <a:off x="5445125" y="4514850"/>
            <a:ext cx="1301750" cy="1614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76A0BF-5BFF-4582-96C5-841A0729B091}"/>
              </a:ext>
            </a:extLst>
          </p:cNvPr>
          <p:cNvSpPr/>
          <p:nvPr/>
        </p:nvSpPr>
        <p:spPr>
          <a:xfrm>
            <a:off x="7026275" y="2693989"/>
            <a:ext cx="1303338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0FDFB-5AC5-4D04-876E-D9B091E896AA}"/>
              </a:ext>
            </a:extLst>
          </p:cNvPr>
          <p:cNvSpPr/>
          <p:nvPr/>
        </p:nvSpPr>
        <p:spPr>
          <a:xfrm>
            <a:off x="7026275" y="4514850"/>
            <a:ext cx="1303338" cy="1614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7397E-CE21-4456-AE46-67B5354C5467}"/>
              </a:ext>
            </a:extLst>
          </p:cNvPr>
          <p:cNvSpPr/>
          <p:nvPr/>
        </p:nvSpPr>
        <p:spPr>
          <a:xfrm>
            <a:off x="8609014" y="2693989"/>
            <a:ext cx="1303337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5C68D0-9327-4D38-A059-E89FB0831576}"/>
              </a:ext>
            </a:extLst>
          </p:cNvPr>
          <p:cNvSpPr/>
          <p:nvPr/>
        </p:nvSpPr>
        <p:spPr>
          <a:xfrm>
            <a:off x="8609014" y="4514850"/>
            <a:ext cx="1303337" cy="1614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ought</a:t>
            </a:r>
            <a:r>
              <a:rPr lang="en-GB" dirty="0"/>
              <a:t> </a:t>
            </a:r>
            <a:r>
              <a:rPr lang="en-GB" b="1" dirty="0"/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8FC273-4830-4B64-8B8E-85FC56F408CC}"/>
              </a:ext>
            </a:extLst>
          </p:cNvPr>
          <p:cNvSpPr/>
          <p:nvPr/>
        </p:nvSpPr>
        <p:spPr>
          <a:xfrm>
            <a:off x="4902340" y="1703388"/>
            <a:ext cx="238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modal verbs: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BC508C-1D8D-416A-8431-B04F04878F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9"/>
    </mc:Choice>
    <mc:Fallback xmlns="">
      <p:transition spd="slow" advTm="17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77" y="1990085"/>
            <a:ext cx="929678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e.g.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must, may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85" y="2965661"/>
            <a:ext cx="5437143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used to tell us that something is 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073" y="4417963"/>
            <a:ext cx="5807366" cy="200906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need to run or you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 late.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drive home before dark. 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shall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 collect you later?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1459" r="179" b="6446"/>
          <a:stretch/>
        </p:blipFill>
        <p:spPr>
          <a:xfrm>
            <a:off x="7616080" y="2829692"/>
            <a:ext cx="3139440" cy="3786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7CEF1A-E47C-4EA1-A0B7-44BC37B0B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4"/>
    </mc:Choice>
    <mc:Fallback xmlns="">
      <p:transition spd="slow" advTm="17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1753384" y="347702"/>
            <a:ext cx="861997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83" y="2965661"/>
            <a:ext cx="5437143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used to tell us that something is 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100" y="4417963"/>
            <a:ext cx="5905311" cy="200906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need more petrol.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you arrive, Jo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meet you.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ought to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finish the cleaning.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260668"/>
            <a:ext cx="3961056" cy="2874764"/>
          </a:xfrm>
          <a:prstGeom prst="rect">
            <a:avLst/>
          </a:prstGeom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77" y="1990085"/>
            <a:ext cx="929678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e.g.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must, may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860AD6-8CBA-44EA-83A4-F274275AAA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9"/>
    </mc:Choice>
    <mc:Fallback xmlns="">
      <p:transition spd="slow" advTm="1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" y="2044727"/>
            <a:ext cx="1033817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choice of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change the meaning of the sentence.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138" y="2902697"/>
            <a:ext cx="4491244" cy="129397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use a pen.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use a pen.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17" y="3165740"/>
            <a:ext cx="2522342" cy="2346960"/>
          </a:xfrm>
          <a:prstGeom prst="rect">
            <a:avLst/>
          </a:prstGeom>
          <a:ln>
            <a:solidFill>
              <a:srgbClr val="2F528F"/>
            </a:solidFill>
          </a:ln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" y="4347829"/>
            <a:ext cx="7604761" cy="153233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second sentence, it is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you have to use a pen. The first sentence means it is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use a pen but you have a choice.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2978523-5965-4CA7-AB4E-3572E86F4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"/>
    </mc:Choice>
    <mc:Fallback xmlns="">
      <p:transition spd="slow" advTm="1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" y="2044727"/>
            <a:ext cx="1033817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choice of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change the meaning of the sentence.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689" y="2902697"/>
            <a:ext cx="5609822" cy="129397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need an umbrella.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need an umbrella.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55" y="4347829"/>
            <a:ext cx="7099890" cy="153233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second sentence, it is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you need an umbrella. The first sentence means it is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you need an umbrella.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1" y="6159252"/>
            <a:ext cx="10577727" cy="5448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modal verbs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certainty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978" y="2902697"/>
            <a:ext cx="2761003" cy="2977466"/>
          </a:xfrm>
          <a:prstGeom prst="rect">
            <a:avLst/>
          </a:prstGeom>
          <a:ln>
            <a:solidFill>
              <a:srgbClr val="2F528F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D4C0F07-BEFD-40DE-93B9-FD04B8789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2"/>
    </mc:Choice>
    <mc:Fallback xmlns="">
      <p:transition spd="slow" advTm="1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Modal verbs</a:t>
            </a:r>
            <a:endParaRPr lang="en-US" altLang="en-US" sz="4000" b="1" dirty="0"/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667" y="1799061"/>
            <a:ext cx="10167403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way of checking if a word is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modal verb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to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it with a word that you know definitely is, e.g. </a:t>
            </a:r>
            <a:r>
              <a:rPr lang="en-GB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may, must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384" y="3289495"/>
            <a:ext cx="3932520" cy="5788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bring a coat.</a:t>
            </a:r>
          </a:p>
        </p:txBody>
      </p:sp>
      <p:sp>
        <p:nvSpPr>
          <p:cNvPr id="48" name="Up Arrow 47"/>
          <p:cNvSpPr/>
          <p:nvPr/>
        </p:nvSpPr>
        <p:spPr>
          <a:xfrm rot="16200000">
            <a:off x="5872398" y="3181231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679" y="3051045"/>
            <a:ext cx="3567464" cy="105560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word </a:t>
            </a: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be replaced with </a:t>
            </a: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384" y="4590633"/>
            <a:ext cx="3932520" cy="5788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help us.</a:t>
            </a:r>
          </a:p>
        </p:txBody>
      </p:sp>
      <p:sp>
        <p:nvSpPr>
          <p:cNvPr id="51" name="Up Arrow 50"/>
          <p:cNvSpPr/>
          <p:nvPr/>
        </p:nvSpPr>
        <p:spPr>
          <a:xfrm rot="16200000">
            <a:off x="5872398" y="4482369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679" y="4352183"/>
            <a:ext cx="3567464" cy="105560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word </a:t>
            </a: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be replaced with </a:t>
            </a:r>
            <a:r>
              <a:rPr lang="en-GB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85" y="5585589"/>
            <a:ext cx="10399565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Try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replacing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other words in these sentences with </a:t>
            </a:r>
            <a:r>
              <a:rPr lang="en-GB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may, must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Does the sentence still make sense?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680C51-C659-4397-A01E-635ED9FA5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3"/>
    </mc:Choice>
    <mc:Fallback xmlns="">
      <p:transition spd="slow" advTm="30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1.3|1.4|1.3|1.3|1.3|1.4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C396A9-3D2C-45AC-84EC-9C65D22409CE}"/>
</file>

<file path=customXml/itemProps2.xml><?xml version="1.0" encoding="utf-8"?>
<ds:datastoreItem xmlns:ds="http://schemas.openxmlformats.org/officeDocument/2006/customXml" ds:itemID="{4AD4A934-47F1-4FCE-BF02-CBEDCCC85FDA}"/>
</file>

<file path=customXml/itemProps3.xml><?xml version="1.0" encoding="utf-8"?>
<ds:datastoreItem xmlns:ds="http://schemas.openxmlformats.org/officeDocument/2006/customXml" ds:itemID="{7BBD8B23-64F3-43B3-95FF-1D7D6C0AB4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1131</Words>
  <Application>Microsoft Office PowerPoint</Application>
  <PresentationFormat>Widescreen</PresentationFormat>
  <Paragraphs>210</Paragraphs>
  <Slides>26</Slides>
  <Notes>19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Sassoon Infant Md</vt:lpstr>
      <vt:lpstr>Sassoon Infant Rg</vt:lpstr>
      <vt:lpstr>Times New Roman</vt:lpstr>
      <vt:lpstr>Office Theme</vt:lpstr>
      <vt:lpstr>English 05.02.21</vt:lpstr>
      <vt:lpstr>LO: Use modal verbs.</vt:lpstr>
      <vt:lpstr>Modal verbs</vt:lpstr>
      <vt:lpstr>PowerPoint Presentation</vt:lpstr>
      <vt:lpstr>Modal verbs</vt:lpstr>
      <vt:lpstr>PowerPoint Presentation</vt:lpstr>
      <vt:lpstr>Modal verbs</vt:lpstr>
      <vt:lpstr>Modal verbs</vt:lpstr>
      <vt:lpstr>Modal verbs</vt:lpstr>
      <vt:lpstr>Practise</vt:lpstr>
      <vt:lpstr>How did you do?</vt:lpstr>
      <vt:lpstr>Practise</vt:lpstr>
      <vt:lpstr>How did you do?</vt:lpstr>
      <vt:lpstr>Practise</vt:lpstr>
      <vt:lpstr>How did you do?</vt:lpstr>
      <vt:lpstr>PowerPoint Presentation</vt:lpstr>
      <vt:lpstr>How did you do?</vt:lpstr>
      <vt:lpstr>PowerPoint Presentation</vt:lpstr>
      <vt:lpstr>PowerPoint Presentation</vt:lpstr>
      <vt:lpstr>PowerPoint Presentation</vt:lpstr>
      <vt:lpstr>Your turn…</vt:lpstr>
      <vt:lpstr>Mild</vt:lpstr>
      <vt:lpstr>Medium</vt:lpstr>
      <vt:lpstr>Spicy</vt:lpstr>
      <vt:lpstr>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Paula Candish</cp:lastModifiedBy>
  <cp:revision>177</cp:revision>
  <dcterms:created xsi:type="dcterms:W3CDTF">2017-03-29T13:14:03Z</dcterms:created>
  <dcterms:modified xsi:type="dcterms:W3CDTF">2021-02-04T13:53:42Z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