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72" r:id="rId2"/>
    <p:sldId id="258" r:id="rId3"/>
    <p:sldId id="279" r:id="rId4"/>
    <p:sldId id="273" r:id="rId5"/>
    <p:sldId id="274" r:id="rId6"/>
    <p:sldId id="275" r:id="rId7"/>
    <p:sldId id="276" r:id="rId8"/>
    <p:sldId id="278" r:id="rId9"/>
    <p:sldId id="284" r:id="rId10"/>
    <p:sldId id="280" r:id="rId11"/>
    <p:sldId id="281" r:id="rId12"/>
    <p:sldId id="28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65199-48F6-4CE6-98E0-77AAEAD4466C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3BCCA-045B-4055-8718-0F0F5DAB8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7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75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66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050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93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9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0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92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3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61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37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76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496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4F8E489-0E76-4FD0-9746-AFDDE27357E0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96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Maths</a:t>
            </a:r>
            <a:br>
              <a:rPr lang="en-GB" dirty="0"/>
            </a:br>
            <a:r>
              <a:rPr lang="en-GB" dirty="0"/>
              <a:t>21.01.21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441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382" t="17449" r="17770" b="6130"/>
          <a:stretch/>
        </p:blipFill>
        <p:spPr>
          <a:xfrm>
            <a:off x="1989221" y="352927"/>
            <a:ext cx="9929051" cy="6384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621" y="611530"/>
            <a:ext cx="1861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u="sng" dirty="0">
                <a:latin typeface="Calibri" panose="020F0502020204030204" pitchFamily="34" charset="0"/>
              </a:rPr>
              <a:t>Questions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2"/>
    </mc:Choice>
    <mc:Fallback xmlns="">
      <p:transition spd="slow" advTm="2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4444" t="15187" r="16988" b="12398"/>
          <a:stretch/>
        </p:blipFill>
        <p:spPr>
          <a:xfrm>
            <a:off x="0" y="597380"/>
            <a:ext cx="9126250" cy="5421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1385" t="26355" r="20036" b="53886"/>
          <a:stretch/>
        </p:blipFill>
        <p:spPr>
          <a:xfrm>
            <a:off x="9254512" y="2736928"/>
            <a:ext cx="2937488" cy="11423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74745" y="1977342"/>
            <a:ext cx="1821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</a:rPr>
              <a:t>Challenge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2"/>
    </mc:Choice>
    <mc:Fallback xmlns="">
      <p:transition spd="slow" advTm="2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05" t="12600" r="17010" b="5231"/>
          <a:stretch/>
        </p:blipFill>
        <p:spPr>
          <a:xfrm>
            <a:off x="2370577" y="117522"/>
            <a:ext cx="9689432" cy="6548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113" y="345311"/>
            <a:ext cx="1585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u="sng" dirty="0">
                <a:latin typeface="Calibri" panose="020F0502020204030204" pitchFamily="34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467688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63" t="13956" r="16868" b="5990"/>
          <a:stretch/>
        </p:blipFill>
        <p:spPr>
          <a:xfrm>
            <a:off x="178493" y="416259"/>
            <a:ext cx="9400674" cy="6274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1503" t="26355" r="4871" b="52115"/>
          <a:stretch/>
        </p:blipFill>
        <p:spPr>
          <a:xfrm>
            <a:off x="9676435" y="2500018"/>
            <a:ext cx="2370218" cy="2106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79167" y="1815297"/>
            <a:ext cx="1821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543221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77671" y="0"/>
            <a:ext cx="10782300" cy="782108"/>
          </a:xfrm>
        </p:spPr>
        <p:txBody>
          <a:bodyPr/>
          <a:lstStyle/>
          <a:p>
            <a:pPr algn="ctr"/>
            <a:r>
              <a:rPr lang="en-GB" sz="28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L.O: Calculate the perimeter of rectangles.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49487" y="1254246"/>
            <a:ext cx="3342513" cy="4181474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Success Criteria:</a:t>
            </a:r>
          </a:p>
          <a:p>
            <a:r>
              <a:rPr lang="en-GB" sz="2400" dirty="0">
                <a:solidFill>
                  <a:schemeClr val="tx1"/>
                </a:solidFill>
              </a:rPr>
              <a:t>-Describe what ‘perimeter’ is.</a:t>
            </a:r>
          </a:p>
          <a:p>
            <a:r>
              <a:rPr lang="en-GB" sz="2400" dirty="0">
                <a:solidFill>
                  <a:schemeClr val="tx1"/>
                </a:solidFill>
              </a:rPr>
              <a:t>-Understand how to work out the perimeter.</a:t>
            </a:r>
          </a:p>
          <a:p>
            <a:r>
              <a:rPr lang="en-GB" sz="2400" dirty="0">
                <a:solidFill>
                  <a:schemeClr val="tx1"/>
                </a:solidFill>
              </a:rPr>
              <a:t>-Identify the unit of measurement needed when finding the perimeter.</a:t>
            </a:r>
          </a:p>
          <a:p>
            <a:r>
              <a:rPr lang="en-GB" sz="2400" dirty="0">
                <a:solidFill>
                  <a:schemeClr val="tx1"/>
                </a:solidFill>
              </a:rPr>
              <a:t>-Calculate missing lengths.</a:t>
            </a: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846" t="21003" r="23661" b="9100"/>
          <a:stretch/>
        </p:blipFill>
        <p:spPr>
          <a:xfrm>
            <a:off x="867105" y="1777466"/>
            <a:ext cx="7039304" cy="4813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104" y="1254246"/>
            <a:ext cx="3322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Starter: True or false?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3"/>
    </mc:Choice>
    <mc:Fallback xmlns="">
      <p:transition spd="slow" advTm="11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038" t="23197" r="20020" b="51088"/>
          <a:stretch/>
        </p:blipFill>
        <p:spPr>
          <a:xfrm>
            <a:off x="1864595" y="2477588"/>
            <a:ext cx="7724882" cy="18335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1"/>
    </mc:Choice>
    <mc:Fallback xmlns="">
      <p:transition spd="slow" advTm="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>
          <a:xfrm>
            <a:off x="2239845" y="1617545"/>
            <a:ext cx="826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</a:rPr>
              <a:t>1 cm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297725" y="439131"/>
            <a:ext cx="754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Perimeter is the length around a closed 2-D shape.</a:t>
            </a:r>
          </a:p>
        </p:txBody>
      </p:sp>
      <p:graphicFrame>
        <p:nvGraphicFramePr>
          <p:cNvPr id="77" name="Table 76"/>
          <p:cNvGraphicFramePr>
            <a:graphicFrameLocks noGrp="1"/>
          </p:cNvGraphicFramePr>
          <p:nvPr/>
        </p:nvGraphicFramePr>
        <p:xfrm>
          <a:off x="3070216" y="1606005"/>
          <a:ext cx="5040000" cy="35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150198280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84615836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69379684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15113567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9680311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975418522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51036292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25427548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83886165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510221597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36723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88754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68478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29313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5690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692275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283740"/>
                  </a:ext>
                </a:extLst>
              </a:tr>
            </a:tbl>
          </a:graphicData>
        </a:graphic>
      </p:graphicFrame>
      <p:cxnSp>
        <p:nvCxnSpPr>
          <p:cNvPr id="78" name="Straight Connector 77"/>
          <p:cNvCxnSpPr/>
          <p:nvPr/>
        </p:nvCxnSpPr>
        <p:spPr>
          <a:xfrm>
            <a:off x="4580506" y="2104545"/>
            <a:ext cx="0" cy="199269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094806" y="2118127"/>
            <a:ext cx="0" cy="198720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569400" y="2103318"/>
            <a:ext cx="252540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4569400" y="4108345"/>
            <a:ext cx="252540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916804" y="1606005"/>
            <a:ext cx="0" cy="49379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3077934" y="1482970"/>
            <a:ext cx="506414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987938" y="1050913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</a:rPr>
              <a:t>1 cm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4428091" y="2099617"/>
            <a:ext cx="0" cy="198720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277954" y="2678019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4 cm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4569400" y="4222290"/>
            <a:ext cx="252540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282593" y="4174616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5 cm</a:t>
            </a: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7227105" y="2069589"/>
            <a:ext cx="0" cy="201723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303631" y="2701536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4 cm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4589590" y="1976137"/>
            <a:ext cx="250521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271626" y="1555990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5 cm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085489" y="5314259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5 cm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879653" y="5314259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 </a:t>
            </a:r>
            <a:r>
              <a:rPr lang="en-GB" sz="2800" dirty="0">
                <a:latin typeface="Calibri" panose="020F0502020204030204" pitchFamily="34" charset="0"/>
              </a:rPr>
              <a:t>4 cm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001125" y="5314259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 </a:t>
            </a:r>
            <a:r>
              <a:rPr lang="en-GB" sz="2800" dirty="0">
                <a:latin typeface="Calibri" panose="020F0502020204030204" pitchFamily="34" charset="0"/>
              </a:rPr>
              <a:t>5 cm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7324" y="5314259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GB" sz="2800" dirty="0">
                <a:latin typeface="Calibri" panose="020F0502020204030204" pitchFamily="34" charset="0"/>
              </a:rPr>
              <a:t> 4 cm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212493" y="5314259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GB" sz="2800" dirty="0">
                <a:latin typeface="Calibri" panose="020F0502020204030204" pitchFamily="34" charset="0"/>
              </a:rPr>
              <a:t> 18 cm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21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60"/>
    </mc:Choice>
    <mc:Fallback xmlns="">
      <p:transition spd="slow" advTm="64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6" grpId="0"/>
      <p:bldP spid="88" grpId="0"/>
      <p:bldP spid="90" grpId="0"/>
      <p:bldP spid="92" grpId="0"/>
      <p:bldP spid="93" grpId="0"/>
      <p:bldP spid="94" grpId="0"/>
      <p:bldP spid="95" grpId="0"/>
      <p:bldP spid="96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 rot="3234588">
            <a:off x="5871065" y="2096614"/>
            <a:ext cx="4114800" cy="14408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62" name="Rectangle 61"/>
          <p:cNvSpPr/>
          <p:nvPr/>
        </p:nvSpPr>
        <p:spPr>
          <a:xfrm>
            <a:off x="8608093" y="2035172"/>
            <a:ext cx="888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6 cm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953092" y="456081"/>
            <a:ext cx="888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2 cm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610100" y="4147200"/>
            <a:ext cx="1979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Perimeter 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endParaRPr lang="en-GB" sz="2800" dirty="0">
              <a:latin typeface="Calibri" panose="020F050202020403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608093" y="2034693"/>
            <a:ext cx="888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6 cm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953091" y="456081"/>
            <a:ext cx="888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2 cm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246086" y="2239437"/>
            <a:ext cx="4339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Opposite sides are equal</a:t>
            </a:r>
          </a:p>
        </p:txBody>
      </p:sp>
      <p:sp>
        <p:nvSpPr>
          <p:cNvPr id="68" name="Rectangle 67"/>
          <p:cNvSpPr/>
          <p:nvPr/>
        </p:nvSpPr>
        <p:spPr>
          <a:xfrm>
            <a:off x="4716606" y="4145845"/>
            <a:ext cx="1136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8 cm ?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399390" y="5002425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6 cm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29472" y="5002425"/>
            <a:ext cx="141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GB" sz="2800" dirty="0">
                <a:latin typeface="Calibri" panose="020F0502020204030204" pitchFamily="34" charset="0"/>
              </a:rPr>
              <a:t> 2 cm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34111" y="5002425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GB" sz="2800" dirty="0">
                <a:latin typeface="Calibri" panose="020F0502020204030204" pitchFamily="34" charset="0"/>
              </a:rPr>
              <a:t> 6 cm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665223" y="5002425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GB" sz="2800" dirty="0">
                <a:latin typeface="Calibri" panose="020F0502020204030204" pitchFamily="34" charset="0"/>
              </a:rPr>
              <a:t> 2 cm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835857" y="5002425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GB" sz="2800" dirty="0">
                <a:latin typeface="Calibri" panose="020F0502020204030204" pitchFamily="34" charset="0"/>
              </a:rPr>
              <a:t> 16 cm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642231" y="4144490"/>
            <a:ext cx="1071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16 cm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46085" y="532019"/>
            <a:ext cx="407605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2-D shape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4 sides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All sides are straight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</a:rPr>
              <a:t>2 pairs of parallel sides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3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85"/>
    </mc:Choice>
    <mc:Fallback xmlns="">
      <p:transition spd="slow" advTm="68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24531 0.141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31805 0.6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9" grpId="0" animBg="1"/>
      <p:bldP spid="62" grpId="0"/>
      <p:bldP spid="63" grpId="0"/>
      <p:bldP spid="64" grpId="0"/>
      <p:bldP spid="65" grpId="0"/>
      <p:bldP spid="65" grpId="1"/>
      <p:bldP spid="66" grpId="0"/>
      <p:bldP spid="66" grpId="1"/>
      <p:bldP spid="67" grpId="0"/>
      <p:bldP spid="68" grpId="0"/>
      <p:bldP spid="68" grpId="1"/>
      <p:bldP spid="69" grpId="0"/>
      <p:bldP spid="70" grpId="0"/>
      <p:bldP spid="71" grpId="0"/>
      <p:bldP spid="72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906430" y="1037611"/>
            <a:ext cx="4114800" cy="14408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27" name="Rectangle 26"/>
          <p:cNvSpPr/>
          <p:nvPr/>
        </p:nvSpPr>
        <p:spPr>
          <a:xfrm>
            <a:off x="5703699" y="473150"/>
            <a:ext cx="888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6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39270" y="1405726"/>
            <a:ext cx="8883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chemeClr val="accent2"/>
                </a:solidFill>
                <a:latin typeface="Calibri" panose="020F0502020204030204" pitchFamily="34" charset="0"/>
              </a:rPr>
              <a:t>2 cm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10749" y="3047259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6 cm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40831" y="3047259"/>
            <a:ext cx="141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>
                <a:solidFill>
                  <a:schemeClr val="accent2"/>
                </a:solidFill>
                <a:latin typeface="Calibri" panose="020F0502020204030204" pitchFamily="34" charset="0"/>
              </a:rPr>
              <a:t>2 cm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024299" y="3047259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GB" sz="2800" dirty="0">
                <a:latin typeface="Calibri" panose="020F0502020204030204" pitchFamily="34" charset="0"/>
              </a:rPr>
              <a:t>  </a:t>
            </a:r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6 cm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73656" y="3047259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  <a:r>
              <a:rPr lang="en-GB" sz="2800" dirty="0">
                <a:solidFill>
                  <a:schemeClr val="accent2"/>
                </a:solidFill>
                <a:latin typeface="Calibri" panose="020F0502020204030204" pitchFamily="34" charset="0"/>
              </a:rPr>
              <a:t>2 cm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62530" y="3047259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GB" sz="2800" dirty="0">
                <a:latin typeface="Calibri" panose="020F0502020204030204" pitchFamily="34" charset="0"/>
              </a:rPr>
              <a:t> 16 cm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939271" y="4589146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8 cm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88497" y="4598132"/>
            <a:ext cx="141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r>
              <a:rPr lang="en-GB" sz="2800" dirty="0">
                <a:latin typeface="Calibri" panose="020F0502020204030204" pitchFamily="34" charset="0"/>
              </a:rPr>
              <a:t> 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35083" y="4606624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GB" sz="2800" dirty="0">
                <a:latin typeface="Calibri" panose="020F0502020204030204" pitchFamily="34" charset="0"/>
              </a:rPr>
              <a:t> 16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910748" y="3826941"/>
                <a:ext cx="14911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6 cm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48" y="3826941"/>
                <a:ext cx="1491114" cy="523220"/>
              </a:xfrm>
              <a:prstGeom prst="rect">
                <a:avLst/>
              </a:prstGeom>
              <a:blipFill>
                <a:blip r:embed="rId5"/>
                <a:stretch>
                  <a:fillRect l="-8163" t="-11628" r="-7347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5046421" y="3826941"/>
            <a:ext cx="2435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2"/>
                </a:solidFill>
                <a:latin typeface="Calibri" panose="020F0502020204030204" pitchFamily="34" charset="0"/>
                <a:ea typeface="Cambria Math" panose="02040503050406030204" pitchFamily="18" charset="0"/>
              </a:rPr>
              <a:t>2 cm</a:t>
            </a:r>
            <a:r>
              <a:rPr lang="en-GB" sz="2800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×</a:t>
            </a:r>
            <a:r>
              <a:rPr lang="en-GB" sz="2800" dirty="0">
                <a:latin typeface="Calibri" panose="020F0502020204030204" pitchFamily="34" charset="0"/>
              </a:rPr>
              <a:t>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73705" y="3847293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GB" sz="2800" dirty="0">
                <a:latin typeface="Calibri" panose="020F0502020204030204" pitchFamily="34" charset="0"/>
              </a:rPr>
              <a:t> 16 cm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543577" y="3818449"/>
            <a:ext cx="51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en-GB" sz="28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4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52"/>
    </mc:Choice>
    <mc:Fallback xmlns="">
      <p:transition spd="slow" advTm="5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2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repeatCount="2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27" grpId="0"/>
      <p:bldP spid="28" grpId="0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7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rot="10800000">
            <a:off x="2481848" y="2291017"/>
            <a:ext cx="1074583" cy="14630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 rot="2876471">
            <a:off x="5621415" y="2436340"/>
            <a:ext cx="730461" cy="14007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557394" y="1767797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4 cm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79385" y="2760926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5 cm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13949" y="1835891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5 cm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716070" y="2291017"/>
            <a:ext cx="1907670" cy="1796566"/>
            <a:chOff x="5833924" y="2102221"/>
            <a:chExt cx="1907670" cy="1796566"/>
          </a:xfrm>
        </p:grpSpPr>
        <p:sp>
          <p:nvSpPr>
            <p:cNvPr id="20" name="Rectangle 19"/>
            <p:cNvSpPr/>
            <p:nvPr/>
          </p:nvSpPr>
          <p:spPr>
            <a:xfrm rot="5400000">
              <a:off x="6044475" y="2311771"/>
              <a:ext cx="1463040" cy="14630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6770190" y="2102221"/>
              <a:ext cx="5805" cy="42110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 flipH="1">
              <a:off x="6041572" y="2829838"/>
              <a:ext cx="5805" cy="42110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7528141" y="2824032"/>
              <a:ext cx="5805" cy="42110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770190" y="3477686"/>
              <a:ext cx="5805" cy="42110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4910451" y="2350800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3 cm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62466" y="2237706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2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940042" y="4800477"/>
                <a:ext cx="1985923" cy="666750"/>
              </a:xfrm>
              <a:prstGeom prst="round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/>
                  <a:t>9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2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18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042" y="4800477"/>
                <a:ext cx="1985923" cy="666750"/>
              </a:xfrm>
              <a:prstGeom prst="roundRect">
                <a:avLst/>
              </a:prstGeom>
              <a:blipFill>
                <a:blip r:embed="rId5"/>
                <a:stretch>
                  <a:fillRect b="-1217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2452817" y="4800477"/>
                <a:ext cx="1985923" cy="666750"/>
              </a:xfrm>
              <a:prstGeom prst="round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/>
                  <a:t>5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2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10</a:t>
                </a: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817" y="4800477"/>
                <a:ext cx="1985923" cy="666750"/>
              </a:xfrm>
              <a:prstGeom prst="roundRect">
                <a:avLst/>
              </a:prstGeom>
              <a:blipFill>
                <a:blip r:embed="rId6"/>
                <a:stretch>
                  <a:fillRect b="-1217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7427267" y="4798353"/>
                <a:ext cx="1985923" cy="666750"/>
              </a:xfrm>
              <a:prstGeom prst="round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/>
                  <a:t>5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4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20</a:t>
                </a: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267" y="4798353"/>
                <a:ext cx="1985923" cy="666750"/>
              </a:xfrm>
              <a:prstGeom prst="roundRect">
                <a:avLst/>
              </a:prstGeom>
              <a:blipFill>
                <a:blip r:embed="rId7"/>
                <a:stretch>
                  <a:fillRect b="-1130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2283918" y="545758"/>
            <a:ext cx="6055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</a:rPr>
              <a:t>Match the rectangles with the correct calculation to find the perimeter.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579385" y="3429001"/>
            <a:ext cx="2219451" cy="13693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19" idx="2"/>
            <a:endCxn id="40" idx="0"/>
          </p:cNvCxnSpPr>
          <p:nvPr/>
        </p:nvCxnSpPr>
        <p:spPr>
          <a:xfrm flipH="1">
            <a:off x="3445778" y="3605865"/>
            <a:ext cx="2020880" cy="11946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41" idx="0"/>
          </p:cNvCxnSpPr>
          <p:nvPr/>
        </p:nvCxnSpPr>
        <p:spPr>
          <a:xfrm>
            <a:off x="8420228" y="3957801"/>
            <a:ext cx="0" cy="840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4189" y="496539"/>
            <a:ext cx="839001" cy="83900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B51F6E3-2B29-4A3A-BD91-3224EE5B66E6}"/>
              </a:ext>
            </a:extLst>
          </p:cNvPr>
          <p:cNvSpPr/>
          <p:nvPr/>
        </p:nvSpPr>
        <p:spPr>
          <a:xfrm>
            <a:off x="8111066" y="1319472"/>
            <a:ext cx="1731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Have a think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8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57"/>
    </mc:Choice>
    <mc:Fallback xmlns="">
      <p:transition spd="slow" advTm="7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rot="5400000">
            <a:off x="4958451" y="1673661"/>
            <a:ext cx="1677201" cy="1462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648592" y="2103770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5 cm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57352" y="3483669"/>
            <a:ext cx="418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75247" y="3546645"/>
            <a:ext cx="576000" cy="576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515222" y="4134612"/>
                <a:ext cx="270319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latin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dirty="0">
                    <a:latin typeface="Calibri" panose="020F0502020204030204" pitchFamily="34" charset="0"/>
                  </a:rPr>
                  <a:t> 2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600" dirty="0">
                    <a:latin typeface="Calibri" panose="020F0502020204030204" pitchFamily="34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22" y="4134612"/>
                <a:ext cx="2703193" cy="646331"/>
              </a:xfrm>
              <a:prstGeom prst="rect">
                <a:avLst/>
              </a:prstGeom>
              <a:blipFill>
                <a:blip r:embed="rId5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ounded Rectangle 28"/>
          <p:cNvSpPr/>
          <p:nvPr/>
        </p:nvSpPr>
        <p:spPr>
          <a:xfrm>
            <a:off x="2610240" y="4141965"/>
            <a:ext cx="2513155" cy="174697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75" y="3243493"/>
            <a:ext cx="1209334" cy="83514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648592" y="2099398"/>
            <a:ext cx="888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5 cm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65464" y="956124"/>
            <a:ext cx="1167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4 cm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065820" y="3353091"/>
            <a:ext cx="1490801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065820" y="1466077"/>
            <a:ext cx="1509851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515222" y="4688609"/>
                <a:ext cx="270319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latin typeface="Calibri" panose="020F0502020204030204" pitchFamily="34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sz="3600" dirty="0">
                    <a:latin typeface="Calibri" panose="020F0502020204030204" pitchFamily="34" charset="0"/>
                  </a:rPr>
                  <a:t> 10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600" dirty="0">
                    <a:latin typeface="Calibri" panose="020F0502020204030204" pitchFamily="34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22" y="4688609"/>
                <a:ext cx="2703193" cy="646331"/>
              </a:xfrm>
              <a:prstGeom prst="rect">
                <a:avLst/>
              </a:prstGeom>
              <a:blipFill>
                <a:blip r:embed="rId7"/>
                <a:stretch>
                  <a:fillRect l="-2257" t="-14151" r="-1806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2562731" y="5242606"/>
                <a:ext cx="270319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latin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sz="3600" dirty="0">
                    <a:latin typeface="Calibri" panose="020F0502020204030204" pitchFamily="34" charset="0"/>
                  </a:rPr>
                  <a:t> 2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600" dirty="0">
                    <a:latin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731" y="5242606"/>
                <a:ext cx="2703193" cy="646331"/>
              </a:xfrm>
              <a:prstGeom prst="rect">
                <a:avLst/>
              </a:prstGeom>
              <a:blipFill>
                <a:blip r:embed="rId8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2245868" y="483193"/>
            <a:ext cx="3342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</a:rPr>
              <a:t>Perimeter </a:t>
            </a:r>
            <a:r>
              <a:rPr lang="en-GB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=</a:t>
            </a:r>
            <a:r>
              <a:rPr lang="en-GB" sz="3200" dirty="0">
                <a:latin typeface="Calibri" panose="020F0502020204030204" pitchFamily="34" charset="0"/>
              </a:rPr>
              <a:t> 18 cm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BBABADF-45A3-4ED7-BD0B-6CE72D0969C1}"/>
              </a:ext>
            </a:extLst>
          </p:cNvPr>
          <p:cNvSpPr/>
          <p:nvPr/>
        </p:nvSpPr>
        <p:spPr>
          <a:xfrm>
            <a:off x="6024703" y="3599425"/>
            <a:ext cx="623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Calibri" panose="020F0502020204030204" pitchFamily="34" charset="0"/>
              </a:rPr>
              <a:t>cm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91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56"/>
    </mc:Choice>
    <mc:Fallback xmlns="">
      <p:transition spd="slow" advTm="87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-0.28698 -0.001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  <p:bldP spid="27" grpId="0"/>
      <p:bldP spid="29" grpId="0" animBg="1"/>
      <p:bldP spid="33" grpId="0"/>
      <p:bldP spid="34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621" y="611530"/>
            <a:ext cx="1861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u="sng" dirty="0">
                <a:latin typeface="Calibri" panose="020F0502020204030204" pitchFamily="34" charset="0"/>
              </a:rPr>
              <a:t>Questions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7"/>
    </mc:Choice>
    <mc:Fallback xmlns="">
      <p:transition spd="slow" advTm="17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3.5|10.3|13.1|10|3.1|2.2|1.4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9.1|7.2|7.7|5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4|11.9|5.9|1.5|5.6|1.1|1.1|1.1|1.3|8.4|1.6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5|1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3.3|11.3|11.9|29.5|7.3|4.3|2.9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A5CA949-5AA8-4C4B-9BA4-866EBE20D432}"/>
</file>

<file path=customXml/itemProps2.xml><?xml version="1.0" encoding="utf-8"?>
<ds:datastoreItem xmlns:ds="http://schemas.openxmlformats.org/officeDocument/2006/customXml" ds:itemID="{38888A9F-E64C-4707-BD1E-6D86BB503540}"/>
</file>

<file path=customXml/itemProps3.xml><?xml version="1.0" encoding="utf-8"?>
<ds:datastoreItem xmlns:ds="http://schemas.openxmlformats.org/officeDocument/2006/customXml" ds:itemID="{9BD12333-286E-4CE1-BCD3-B27BD93565E7}"/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1035</TotalTime>
  <Words>245</Words>
  <Application>Microsoft Office PowerPoint</Application>
  <PresentationFormat>Widescreen</PresentationFormat>
  <Paragraphs>75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Comic Sans MS</vt:lpstr>
      <vt:lpstr>Metropolitan</vt:lpstr>
      <vt:lpstr>Maths 21.01.21</vt:lpstr>
      <vt:lpstr>L.O: Calculate the perimeter of rectangles.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Payne</dc:creator>
  <cp:lastModifiedBy>Paula Candish</cp:lastModifiedBy>
  <cp:revision>65</cp:revision>
  <dcterms:created xsi:type="dcterms:W3CDTF">2021-01-04T14:29:29Z</dcterms:created>
  <dcterms:modified xsi:type="dcterms:W3CDTF">2021-01-20T12:46:53Z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