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eCY4lN73r0G0KV1rDWITzRhTQ2IZqpBOsW8cFVoooF9UNVlMS1dCVkdaM0k0WlhFTE9WVFBTWEg1Ti4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Geography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Tuesday 8</a:t>
            </a:r>
            <a:r>
              <a:rPr lang="en-GB" baseline="30000" dirty="0" smtClean="0"/>
              <a:t>th</a:t>
            </a:r>
            <a:r>
              <a:rPr lang="en-GB" dirty="0" smtClean="0"/>
              <a:t> February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6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LO: Compare the regions of ancient Maya civilisation.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3200" b="1" u="sng" dirty="0" smtClean="0"/>
              <a:t>Success Criteria:</a:t>
            </a:r>
          </a:p>
          <a:p>
            <a:r>
              <a:rPr lang="en-GB" sz="3200" dirty="0" smtClean="0"/>
              <a:t>Consider key features of each region.</a:t>
            </a:r>
          </a:p>
          <a:p>
            <a:r>
              <a:rPr lang="en-GB" sz="3200" dirty="0" smtClean="0"/>
              <a:t>Compare 3 regions.</a:t>
            </a:r>
          </a:p>
          <a:p>
            <a:r>
              <a:rPr lang="en-GB" sz="3200" dirty="0" smtClean="0">
                <a:solidFill>
                  <a:srgbClr val="00B050"/>
                </a:solidFill>
              </a:rPr>
              <a:t>Write a comparison.</a:t>
            </a:r>
            <a:endParaRPr lang="en-GB" sz="3200" dirty="0">
              <a:solidFill>
                <a:srgbClr val="00B050"/>
              </a:solidFill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9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25"/>
    </mc:Choice>
    <mc:Fallback xmlns="">
      <p:transition spd="slow" advTm="19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156" y="1073558"/>
            <a:ext cx="3070034" cy="576262"/>
          </a:xfrm>
        </p:spPr>
        <p:txBody>
          <a:bodyPr/>
          <a:lstStyle/>
          <a:p>
            <a:pPr algn="ctr"/>
            <a:r>
              <a:rPr lang="en-GB" b="1" u="sng" dirty="0" smtClean="0"/>
              <a:t>Highlands</a:t>
            </a:r>
            <a:endParaRPr lang="en-GB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70156" y="2093495"/>
            <a:ext cx="3049702" cy="464418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City of Copan</a:t>
            </a:r>
          </a:p>
          <a:p>
            <a:r>
              <a:rPr lang="en-GB" dirty="0" smtClean="0"/>
              <a:t>Volcanic mountains - </a:t>
            </a:r>
            <a:r>
              <a:rPr lang="en-GB" dirty="0" err="1" smtClean="0"/>
              <a:t>Tajumulco</a:t>
            </a:r>
            <a:r>
              <a:rPr lang="en-GB" dirty="0" smtClean="0"/>
              <a:t> volcano</a:t>
            </a:r>
          </a:p>
          <a:p>
            <a:r>
              <a:rPr lang="en-GB" dirty="0" smtClean="0"/>
              <a:t>Near the Caribbean Sea</a:t>
            </a:r>
          </a:p>
          <a:p>
            <a:r>
              <a:rPr lang="en-GB" dirty="0" smtClean="0"/>
              <a:t>Low low-lying land at the coast of the Pacific Ocean</a:t>
            </a:r>
          </a:p>
          <a:p>
            <a:r>
              <a:rPr lang="en-GB" dirty="0" err="1" smtClean="0"/>
              <a:t>Motagua</a:t>
            </a:r>
            <a:r>
              <a:rPr lang="en-GB" dirty="0" smtClean="0"/>
              <a:t> River / Atitlan Lake</a:t>
            </a:r>
          </a:p>
          <a:p>
            <a:r>
              <a:rPr lang="en-GB" dirty="0" smtClean="0"/>
              <a:t>Tsunamis, volcanoes and earthquakes</a:t>
            </a:r>
          </a:p>
          <a:p>
            <a:r>
              <a:rPr lang="en-GB" dirty="0" smtClean="0"/>
              <a:t>Fertile soil</a:t>
            </a:r>
          </a:p>
          <a:p>
            <a:r>
              <a:rPr lang="en-GB" dirty="0" smtClean="0"/>
              <a:t>Cooler climate</a:t>
            </a:r>
          </a:p>
          <a:p>
            <a:r>
              <a:rPr lang="en-GB" dirty="0" smtClean="0"/>
              <a:t>Rainy season May-November, peak rain in June and October</a:t>
            </a:r>
          </a:p>
          <a:p>
            <a:r>
              <a:rPr lang="en-GB" dirty="0" smtClean="0"/>
              <a:t>Source of obsidian, jade and other precious metals from quarries</a:t>
            </a:r>
          </a:p>
          <a:p>
            <a:r>
              <a:rPr lang="en-GB" dirty="0" smtClean="0"/>
              <a:t>Animals; jaguar, caiman, bull shark, poisonous snakes, deer, turkey, tapirs, rabbits, monkeys and quetzal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0" y="1073558"/>
            <a:ext cx="3063240" cy="576262"/>
          </a:xfrm>
        </p:spPr>
        <p:txBody>
          <a:bodyPr/>
          <a:lstStyle/>
          <a:p>
            <a:pPr algn="ctr"/>
            <a:r>
              <a:rPr lang="en-GB" b="1" u="sng" dirty="0" smtClean="0"/>
              <a:t>Southern Lowlands</a:t>
            </a:r>
            <a:endParaRPr lang="en-GB" b="1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3945470" y="2093495"/>
            <a:ext cx="3063240" cy="4644189"/>
          </a:xfrm>
        </p:spPr>
        <p:txBody>
          <a:bodyPr/>
          <a:lstStyle/>
          <a:p>
            <a:r>
              <a:rPr lang="en-GB" dirty="0" smtClean="0"/>
              <a:t>Maya monumental architecture - Tikal</a:t>
            </a:r>
          </a:p>
          <a:p>
            <a:r>
              <a:rPr lang="en-GB" dirty="0" smtClean="0"/>
              <a:t>Mainly flat</a:t>
            </a:r>
          </a:p>
          <a:p>
            <a:r>
              <a:rPr lang="en-GB" dirty="0" smtClean="0"/>
              <a:t>Maya mountains</a:t>
            </a:r>
          </a:p>
          <a:p>
            <a:r>
              <a:rPr lang="en-GB" dirty="0" smtClean="0"/>
              <a:t>Rivers </a:t>
            </a:r>
            <a:r>
              <a:rPr lang="en-GB" dirty="0" err="1" smtClean="0"/>
              <a:t>Motagua</a:t>
            </a:r>
            <a:r>
              <a:rPr lang="en-GB" dirty="0" smtClean="0"/>
              <a:t> and </a:t>
            </a:r>
            <a:r>
              <a:rPr lang="en-GB" dirty="0" err="1" smtClean="0"/>
              <a:t>Usimacinta</a:t>
            </a:r>
            <a:endParaRPr lang="en-GB" dirty="0" smtClean="0"/>
          </a:p>
          <a:p>
            <a:r>
              <a:rPr lang="en-GB" dirty="0" smtClean="0"/>
              <a:t>Lakes and </a:t>
            </a:r>
            <a:r>
              <a:rPr lang="en-GB" dirty="0" err="1" smtClean="0"/>
              <a:t>bajos</a:t>
            </a:r>
            <a:r>
              <a:rPr lang="en-GB" dirty="0" smtClean="0"/>
              <a:t>/ swamps in rainy season</a:t>
            </a:r>
          </a:p>
          <a:p>
            <a:r>
              <a:rPr lang="en-GB" dirty="0" smtClean="0"/>
              <a:t>Small areas of savannah</a:t>
            </a:r>
          </a:p>
          <a:p>
            <a:r>
              <a:rPr lang="en-GB" dirty="0" smtClean="0"/>
              <a:t>High, dense and humid tropical forest called the Petén forest of Guatemala</a:t>
            </a:r>
          </a:p>
          <a:p>
            <a:r>
              <a:rPr lang="en-GB" dirty="0" smtClean="0"/>
              <a:t>Sacred </a:t>
            </a:r>
            <a:r>
              <a:rPr lang="en-GB" dirty="0" err="1" smtClean="0"/>
              <a:t>ceiba</a:t>
            </a:r>
            <a:r>
              <a:rPr lang="en-GB" dirty="0" smtClean="0"/>
              <a:t> (Kapok) tree</a:t>
            </a:r>
          </a:p>
          <a:p>
            <a:r>
              <a:rPr lang="en-GB" dirty="0" smtClean="0"/>
              <a:t>Limestone plateau with flint (used for buildings/ tools)</a:t>
            </a:r>
          </a:p>
          <a:p>
            <a:r>
              <a:rPr lang="en-GB" dirty="0" smtClean="0"/>
              <a:t>Animals; jaguar, quetzal, macaw, reptiles, amphibians, fish and insects, fish, shell fish, </a:t>
            </a:r>
            <a:r>
              <a:rPr lang="en-GB" dirty="0" err="1" smtClean="0"/>
              <a:t>mulluscs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213990" y="1073558"/>
            <a:ext cx="3070025" cy="576262"/>
          </a:xfrm>
        </p:spPr>
        <p:txBody>
          <a:bodyPr/>
          <a:lstStyle/>
          <a:p>
            <a:pPr algn="ctr"/>
            <a:r>
              <a:rPr lang="en-GB" b="1" u="sng" dirty="0" smtClean="0"/>
              <a:t>Northern Lowlands</a:t>
            </a:r>
            <a:endParaRPr lang="en-GB" b="1" u="sn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224156" y="2093495"/>
            <a:ext cx="3070025" cy="4644189"/>
          </a:xfrm>
        </p:spPr>
        <p:txBody>
          <a:bodyPr/>
          <a:lstStyle/>
          <a:p>
            <a:r>
              <a:rPr lang="en-GB" dirty="0" smtClean="0"/>
              <a:t>Later monumental architecture - Uxmal</a:t>
            </a:r>
          </a:p>
          <a:p>
            <a:r>
              <a:rPr lang="en-GB" dirty="0" smtClean="0"/>
              <a:t>Dryer environment</a:t>
            </a:r>
          </a:p>
          <a:p>
            <a:r>
              <a:rPr lang="en-GB" dirty="0" smtClean="0"/>
              <a:t>Mainly flat</a:t>
            </a:r>
          </a:p>
          <a:p>
            <a:r>
              <a:rPr lang="en-GB" dirty="0" err="1" smtClean="0"/>
              <a:t>Puuc</a:t>
            </a:r>
            <a:r>
              <a:rPr lang="en-GB" dirty="0" smtClean="0"/>
              <a:t> hills</a:t>
            </a:r>
          </a:p>
          <a:p>
            <a:r>
              <a:rPr lang="en-GB" dirty="0" smtClean="0"/>
              <a:t>Coast with beaches, lagoons and mangrove swamps</a:t>
            </a:r>
          </a:p>
          <a:p>
            <a:r>
              <a:rPr lang="en-GB" dirty="0" smtClean="0"/>
              <a:t>Freshwater underground only – underground rivers and lakes in caves</a:t>
            </a:r>
          </a:p>
          <a:p>
            <a:r>
              <a:rPr lang="en-GB" dirty="0" smtClean="0"/>
              <a:t>Natural wells for rainwater</a:t>
            </a:r>
          </a:p>
          <a:p>
            <a:r>
              <a:rPr lang="en-GB" dirty="0" smtClean="0"/>
              <a:t>Thin, fertile soil (mainly Yucatan)</a:t>
            </a:r>
          </a:p>
          <a:p>
            <a:r>
              <a:rPr lang="en-GB" dirty="0" smtClean="0"/>
              <a:t>Low, dense vegetation like the bay cedar</a:t>
            </a:r>
          </a:p>
          <a:p>
            <a:r>
              <a:rPr lang="en-GB" dirty="0" smtClean="0"/>
              <a:t>Limestone plateau</a:t>
            </a:r>
          </a:p>
          <a:p>
            <a:r>
              <a:rPr lang="en-GB" dirty="0" smtClean="0"/>
              <a:t>Animals; oriole, </a:t>
            </a:r>
            <a:r>
              <a:rPr lang="en-GB" dirty="0" err="1" smtClean="0"/>
              <a:t>motmot</a:t>
            </a:r>
            <a:r>
              <a:rPr lang="en-GB" dirty="0" smtClean="0"/>
              <a:t>, </a:t>
            </a:r>
            <a:r>
              <a:rPr lang="en-GB" dirty="0" err="1" smtClean="0"/>
              <a:t>inscts</a:t>
            </a:r>
            <a:r>
              <a:rPr lang="en-GB" dirty="0" smtClean="0"/>
              <a:t>, stingray, shellfish and molluscs</a:t>
            </a:r>
            <a:endParaRPr lang="en-GB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8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20"/>
    </mc:Choice>
    <mc:Fallback xmlns="">
      <p:transition spd="slow" advTm="19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156" y="1073558"/>
            <a:ext cx="3070034" cy="576262"/>
          </a:xfrm>
        </p:spPr>
        <p:txBody>
          <a:bodyPr/>
          <a:lstStyle/>
          <a:p>
            <a:pPr algn="ctr"/>
            <a:r>
              <a:rPr lang="en-GB" b="1" u="sng" dirty="0" smtClean="0"/>
              <a:t>Highlands</a:t>
            </a:r>
            <a:endParaRPr lang="en-GB" b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0" y="1073558"/>
            <a:ext cx="3063240" cy="576262"/>
          </a:xfrm>
        </p:spPr>
        <p:txBody>
          <a:bodyPr/>
          <a:lstStyle/>
          <a:p>
            <a:pPr algn="ctr"/>
            <a:r>
              <a:rPr lang="en-GB" b="1" u="sng" dirty="0" smtClean="0"/>
              <a:t>Southern Lowlands</a:t>
            </a:r>
            <a:endParaRPr lang="en-GB" b="1" u="sn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213990" y="1073558"/>
            <a:ext cx="3070025" cy="576262"/>
          </a:xfrm>
        </p:spPr>
        <p:txBody>
          <a:bodyPr/>
          <a:lstStyle/>
          <a:p>
            <a:pPr algn="ctr"/>
            <a:r>
              <a:rPr lang="en-GB" b="1" u="sng" dirty="0" smtClean="0"/>
              <a:t>Northern Lowlands</a:t>
            </a:r>
            <a:endParaRPr lang="en-GB" b="1" u="sng" dirty="0"/>
          </a:p>
        </p:txBody>
      </p:sp>
      <p:pic>
        <p:nvPicPr>
          <p:cNvPr id="11" name="Picture 10" descr="Guatemala Tours; Hiking Tajumulco Volcan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7207"/>
            <a:ext cx="3740190" cy="234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Managing our most important resource: The Caribbean Sea – Repeating Islands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6"/>
          <a:stretch/>
        </p:blipFill>
        <p:spPr bwMode="auto">
          <a:xfrm>
            <a:off x="0" y="4380930"/>
            <a:ext cx="3740190" cy="1705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archarhinus leucas – Discover Fishe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53" y="5233735"/>
            <a:ext cx="2210937" cy="1624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The Maya Mountains of Belize: Everything You Need To Know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87" y="2037207"/>
            <a:ext cx="3164205" cy="210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ll too often we neglect the natural environment. From our backyards, to  across the globe, it is essential to take … Read More | Rainforest trees,  Plants, Kapok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89" y="3579271"/>
            <a:ext cx="3111500" cy="233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8" y="4745131"/>
            <a:ext cx="976962" cy="2024667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81" y="2072767"/>
            <a:ext cx="3193637" cy="2171687"/>
          </a:xfrm>
          <a:prstGeom prst="rect">
            <a:avLst/>
          </a:prstGeom>
        </p:spPr>
      </p:pic>
      <p:pic>
        <p:nvPicPr>
          <p:cNvPr id="19" name="Picture 18" descr="The Majestic Uxmal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39" y="3610873"/>
            <a:ext cx="2701925" cy="1767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31" y="4941171"/>
            <a:ext cx="2633980" cy="1632585"/>
          </a:xfrm>
          <a:prstGeom prst="rect">
            <a:avLst/>
          </a:prstGeom>
        </p:spPr>
      </p:pic>
      <p:pic>
        <p:nvPicPr>
          <p:cNvPr id="23" name="Audio 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3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86"/>
    </mc:Choice>
    <mc:Fallback xmlns="">
      <p:transition spd="slow" advTm="31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 a comparison…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48" y="1990835"/>
            <a:ext cx="4472327" cy="693135"/>
          </a:xfrm>
        </p:spPr>
        <p:txBody>
          <a:bodyPr/>
          <a:lstStyle/>
          <a:p>
            <a:pPr algn="ctr"/>
            <a:r>
              <a:rPr lang="en-GB" dirty="0" smtClean="0"/>
              <a:t>Similar/ Alike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1990835"/>
            <a:ext cx="4474028" cy="692076"/>
          </a:xfrm>
        </p:spPr>
        <p:txBody>
          <a:bodyPr/>
          <a:lstStyle/>
          <a:p>
            <a:pPr algn="ctr"/>
            <a:r>
              <a:rPr lang="en-GB" dirty="0" smtClean="0"/>
              <a:t>Different/ Opposite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448" y="2682911"/>
            <a:ext cx="1762125" cy="2847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050" y="2839580"/>
            <a:ext cx="1752600" cy="3857625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109182" y="5530886"/>
            <a:ext cx="6823881" cy="11663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u="sng" dirty="0" smtClean="0">
                <a:solidFill>
                  <a:srgbClr val="00B050"/>
                </a:solidFill>
              </a:rPr>
              <a:t>Both</a:t>
            </a:r>
            <a:r>
              <a:rPr lang="en-GB" dirty="0" smtClean="0">
                <a:solidFill>
                  <a:srgbClr val="00B050"/>
                </a:solidFill>
              </a:rPr>
              <a:t> the northern and southern lowlands are adjacent to the Caribbean Sea, </a:t>
            </a:r>
            <a:r>
              <a:rPr lang="en-GB" u="sng" dirty="0" smtClean="0">
                <a:solidFill>
                  <a:srgbClr val="00B050"/>
                </a:solidFill>
              </a:rPr>
              <a:t>whereas</a:t>
            </a:r>
            <a:r>
              <a:rPr lang="en-GB" dirty="0" smtClean="0">
                <a:solidFill>
                  <a:srgbClr val="00B050"/>
                </a:solidFill>
              </a:rPr>
              <a:t> the Highlands region next to the Pacific Ocean.</a:t>
            </a:r>
          </a:p>
          <a:p>
            <a:pPr algn="ctr"/>
            <a:r>
              <a:rPr lang="en-GB" u="sng" dirty="0" smtClean="0">
                <a:solidFill>
                  <a:srgbClr val="00B050"/>
                </a:solidFill>
              </a:rPr>
              <a:t>In contrast </a:t>
            </a:r>
            <a:r>
              <a:rPr lang="en-GB" dirty="0" smtClean="0">
                <a:solidFill>
                  <a:srgbClr val="00B050"/>
                </a:solidFill>
              </a:rPr>
              <a:t>to the Highland region, the lowland areas are mainly flat with remains from Ancient Maya architecture and civilisation.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6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22"/>
    </mc:Choice>
    <mc:Fallback xmlns="">
      <p:transition spd="slow" advTm="37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of the regions would you most like to visit? Explain why.</a:t>
            </a:r>
            <a:endParaRPr lang="en-GB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2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0"/>
    </mc:Choice>
    <mc:Fallback xmlns="">
      <p:transition spd="slow" advTm="10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Remote Learning Tracking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mtClean="0">
                <a:hlinkClick r:id="rId2"/>
              </a:rPr>
              <a:t>https://forms.office.com/Pages/ResponsePage.aspx?id=eCY4lN73r0G0KV1rDWITzRhTQ2IZqpBOsW8cFVoooF9UNVlMS1dCVkdaM0k0WlhFTE9WVFBTWEg1Ti4u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72849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7BC324-EE17-419B-B5ED-09C6808FAB22}"/>
</file>

<file path=customXml/itemProps2.xml><?xml version="1.0" encoding="utf-8"?>
<ds:datastoreItem xmlns:ds="http://schemas.openxmlformats.org/officeDocument/2006/customXml" ds:itemID="{95E75766-5AE1-4409-99A7-FD8279EB13BC}"/>
</file>

<file path=customXml/itemProps3.xml><?xml version="1.0" encoding="utf-8"?>
<ds:datastoreItem xmlns:ds="http://schemas.openxmlformats.org/officeDocument/2006/customXml" ds:itemID="{F228B7F9-3396-44CA-9163-864E6ED72C35}"/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295</TotalTime>
  <Words>339</Words>
  <Application>Microsoft Office PowerPoint</Application>
  <PresentationFormat>Widescreen</PresentationFormat>
  <Paragraphs>53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Berlin</vt:lpstr>
      <vt:lpstr>Geography</vt:lpstr>
      <vt:lpstr>LO: Compare the regions of ancient Maya civilisation.</vt:lpstr>
      <vt:lpstr>PowerPoint Presentation</vt:lpstr>
      <vt:lpstr>PowerPoint Presentation</vt:lpstr>
      <vt:lpstr>Write a comparison…</vt:lpstr>
      <vt:lpstr>Which of the regions would you most like to visit? Explain why.</vt:lpstr>
      <vt:lpstr>Remote Learning Tracking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Amber Dickinson</dc:creator>
  <cp:lastModifiedBy>Paula Candish</cp:lastModifiedBy>
  <cp:revision>40</cp:revision>
  <dcterms:created xsi:type="dcterms:W3CDTF">2021-01-07T22:46:13Z</dcterms:created>
  <dcterms:modified xsi:type="dcterms:W3CDTF">2021-02-08T11:04:37Z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