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77" r:id="rId5"/>
    <p:sldMasterId id="2147483679" r:id="rId6"/>
    <p:sldMasterId id="2147483682" r:id="rId7"/>
  </p:sldMasterIdLst>
  <p:notesMasterIdLst>
    <p:notesMasterId r:id="rId22"/>
  </p:notesMasterIdLst>
  <p:sldIdLst>
    <p:sldId id="318" r:id="rId8"/>
    <p:sldId id="319" r:id="rId9"/>
    <p:sldId id="330" r:id="rId10"/>
    <p:sldId id="331" r:id="rId11"/>
    <p:sldId id="332" r:id="rId12"/>
    <p:sldId id="334" r:id="rId13"/>
    <p:sldId id="335" r:id="rId14"/>
    <p:sldId id="337" r:id="rId15"/>
    <p:sldId id="338" r:id="rId16"/>
    <p:sldId id="339" r:id="rId17"/>
    <p:sldId id="341" r:id="rId18"/>
    <p:sldId id="340" r:id="rId19"/>
    <p:sldId id="342" r:id="rId20"/>
    <p:sldId id="32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 Shutkever" initials="SS" lastIdx="1" clrIdx="0">
    <p:extLst>
      <p:ext uri="{19B8F6BF-5375-455C-9EA6-DF929625EA0E}">
        <p15:presenceInfo xmlns:p15="http://schemas.microsoft.com/office/powerpoint/2012/main" userId="Sam Shutkev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94"/>
  </p:normalViewPr>
  <p:slideViewPr>
    <p:cSldViewPr snapToGrid="0" snapToObjects="1">
      <p:cViewPr varScale="1">
        <p:scale>
          <a:sx n="87" d="100"/>
          <a:sy n="87" d="100"/>
        </p:scale>
        <p:origin x="1344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D1BE4B4D-D867-492E-97B2-A4C94167F287}" type="datetimeFigureOut">
              <a:rPr lang="en-GB" smtClean="0"/>
              <a:pPr/>
              <a:t>24/02/2021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omic Sans MS" panose="030F0702030302020204" pitchFamily="66" charset="0"/>
              </a:defRPr>
            </a:lvl1pPr>
          </a:lstStyle>
          <a:p>
            <a:fld id="{9A63A521-224D-4C95-824A-3CEFF92EB9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477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omic Sans MS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90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3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045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+mn-lt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947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59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6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5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4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2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eCY4lN73r0G0KV1rDWITzRhTQ2IZqpBOsW8cFVoooF9UNVlMS1dCVkdaM0k0WlhFTE9WVFBTWEg1Ti4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media5.m4a"/><Relationship Id="rId7" Type="http://schemas.openxmlformats.org/officeDocument/2006/relationships/image" Target="../media/image15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7.m4a"/><Relationship Id="rId7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8.m4a"/><Relationship Id="rId7" Type="http://schemas.openxmlformats.org/officeDocument/2006/relationships/image" Target="../media/image11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2662" y="1521070"/>
            <a:ext cx="72712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Georgia" panose="02040502050405020303" pitchFamily="18" charset="0"/>
              </a:rPr>
              <a:t>Thursday 25</a:t>
            </a:r>
            <a:r>
              <a:rPr lang="en-GB" sz="4400" baseline="30000" dirty="0" smtClean="0">
                <a:latin typeface="Georgia" panose="02040502050405020303" pitchFamily="18" charset="0"/>
              </a:rPr>
              <a:t>th</a:t>
            </a:r>
            <a:r>
              <a:rPr lang="en-GB" sz="4400" dirty="0" smtClean="0">
                <a:latin typeface="Georgia" panose="02040502050405020303" pitchFamily="18" charset="0"/>
              </a:rPr>
              <a:t> February</a:t>
            </a:r>
          </a:p>
          <a:p>
            <a:pPr algn="ctr"/>
            <a:r>
              <a:rPr lang="en-GB" sz="4400" dirty="0" smtClean="0">
                <a:latin typeface="Georgia" panose="02040502050405020303" pitchFamily="18" charset="0"/>
              </a:rPr>
              <a:t>Maths Challenge 1 </a:t>
            </a:r>
            <a:endParaRPr lang="en-GB" sz="4400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43575"/>
            <a:ext cx="13811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23" y="220129"/>
            <a:ext cx="3536340" cy="3601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23" y="3923737"/>
            <a:ext cx="2797786" cy="1793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9116" y="220129"/>
            <a:ext cx="3210292" cy="2944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0721" y="3647942"/>
            <a:ext cx="3907082" cy="1942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245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65" y="2010451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772" y="3902384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807926" y="35463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702785" y="2162794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511553" y="3647942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6)</a:t>
            </a:r>
            <a:endParaRPr lang="en-GB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5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42"/>
    </mc:Choice>
    <mc:Fallback xmlns="">
      <p:transition spd="slow" advTm="4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69" y="105508"/>
            <a:ext cx="501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Further Challenge: </a:t>
            </a: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15" y="1579098"/>
            <a:ext cx="3187578" cy="3154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54" y="1473909"/>
            <a:ext cx="2572117" cy="3808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23" y="220129"/>
            <a:ext cx="3536340" cy="3601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23" y="3923737"/>
            <a:ext cx="2797786" cy="17930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116" y="220129"/>
            <a:ext cx="3210292" cy="2944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721" y="3647942"/>
            <a:ext cx="3907082" cy="1942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12459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65" y="2010451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0772" y="3902384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807926" y="35463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4)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702785" y="2162794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5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511553" y="3647942"/>
            <a:ext cx="53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6)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12" y="1315226"/>
            <a:ext cx="3401157" cy="24337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624" y="5055157"/>
            <a:ext cx="1775075" cy="10713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885" y="187570"/>
            <a:ext cx="3295523" cy="1718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6494" y="3048106"/>
            <a:ext cx="3858723" cy="7163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622" y="3847783"/>
            <a:ext cx="3747355" cy="18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6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469" y="105508"/>
            <a:ext cx="5011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Georgia" panose="02040502050405020303" pitchFamily="18" charset="0"/>
              </a:rPr>
              <a:t>Further Challenge: </a:t>
            </a:r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92" y="1473909"/>
            <a:ext cx="3187578" cy="3154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030" y="1394778"/>
            <a:ext cx="2572117" cy="38080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676" y="1241229"/>
            <a:ext cx="1342248" cy="4273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6147" y="1473909"/>
            <a:ext cx="1571384" cy="422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9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2854" y="1573823"/>
            <a:ext cx="75877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600" dirty="0">
                <a:solidFill>
                  <a:prstClr val="black"/>
                </a:solidFill>
                <a:latin typeface="Georgia" panose="02040502050405020303" pitchFamily="18" charset="0"/>
              </a:rPr>
              <a:t>Remote Learning Tracking</a:t>
            </a:r>
          </a:p>
          <a:p>
            <a:pPr lvl="0"/>
            <a:endParaRPr lang="en-GB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/>
            <a:r>
              <a:rPr lang="en-GB" dirty="0">
                <a:solidFill>
                  <a:prstClr val="black"/>
                </a:solidFill>
                <a:latin typeface="Georgia" panose="02040502050405020303" pitchFamily="18" charset="0"/>
              </a:rPr>
              <a:t>Click on the link below to let us know you have completed the lesson.</a:t>
            </a:r>
          </a:p>
          <a:p>
            <a:pPr lvl="0"/>
            <a:endParaRPr lang="en-GB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/>
            <a:r>
              <a:rPr lang="en-GB" dirty="0">
                <a:solidFill>
                  <a:prstClr val="black"/>
                </a:solidFill>
                <a:latin typeface="Georgia" panose="02040502050405020303" pitchFamily="18" charset="0"/>
                <a:hlinkClick r:id="rId2"/>
              </a:rPr>
              <a:t>https://forms.office.com/Pages/ResponsePage.aspx?id=eCY4lN73r0G0KV1rDWITzRhTQ2IZqpBOsW8cFVoooF9UNVlMS1dCVkdaM0k0WlhFTE9WVFBTWEg1Ti4u</a:t>
            </a:r>
            <a:r>
              <a:rPr lang="en-GB" dirty="0">
                <a:solidFill>
                  <a:prstClr val="black"/>
                </a:solidFill>
                <a:latin typeface="Georgia" panose="02040502050405020303" pitchFamily="18" charset="0"/>
              </a:rPr>
              <a:t> </a:t>
            </a:r>
          </a:p>
          <a:p>
            <a:pPr lvl="0"/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1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388" y="677008"/>
            <a:ext cx="8581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Georgia" panose="02040502050405020303" pitchFamily="18" charset="0"/>
              </a:rPr>
              <a:t>Multiply by 1 and 0 </a:t>
            </a:r>
            <a:endParaRPr lang="en-GB" sz="4000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2031" y="1960684"/>
            <a:ext cx="87219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Georgia" panose="02040502050405020303" pitchFamily="18" charset="0"/>
              </a:rPr>
              <a:t>Use images to represent multiplication</a:t>
            </a:r>
          </a:p>
          <a:p>
            <a:r>
              <a:rPr lang="en-GB" sz="3200" dirty="0" smtClean="0">
                <a:latin typeface="Georgia" panose="02040502050405020303" pitchFamily="18" charset="0"/>
              </a:rPr>
              <a:t>Explain that when you multiply by 1, you have “one lot” so your total stays the same</a:t>
            </a:r>
          </a:p>
          <a:p>
            <a:r>
              <a:rPr lang="en-GB" sz="3200" dirty="0" smtClean="0">
                <a:latin typeface="Georgia" panose="02040502050405020303" pitchFamily="18" charset="0"/>
              </a:rPr>
              <a:t>Explain that when you multiply by 0, you have “lots of” nothing, so your total is zero</a:t>
            </a:r>
          </a:p>
          <a:p>
            <a:endParaRPr lang="en-GB" sz="3200" dirty="0" smtClean="0">
              <a:latin typeface="Georgia" panose="02040502050405020303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63"/>
    </mc:Choice>
    <mc:Fallback xmlns="">
      <p:transition spd="slow" advTm="2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9" y="202223"/>
            <a:ext cx="7394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Georgia" panose="02040502050405020303" pitchFamily="18" charset="0"/>
              </a:rPr>
              <a:t>Word of the week: </a:t>
            </a:r>
            <a:r>
              <a:rPr lang="en-GB" sz="3600" b="1" dirty="0" smtClean="0">
                <a:latin typeface="Georgia" panose="02040502050405020303" pitchFamily="18" charset="0"/>
              </a:rPr>
              <a:t>commutative </a:t>
            </a:r>
            <a:endParaRPr lang="en-GB" sz="3600" b="1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9" y="848554"/>
            <a:ext cx="885385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A </a:t>
            </a:r>
            <a:r>
              <a:rPr lang="en-GB" sz="2400" dirty="0">
                <a:latin typeface="Georgia" panose="02040502050405020303" pitchFamily="18" charset="0"/>
              </a:rPr>
              <a:t>calculation where the order of the numbers </a:t>
            </a:r>
            <a:endParaRPr lang="en-GB" sz="2400" dirty="0" smtClean="0">
              <a:latin typeface="Georgia" panose="02040502050405020303" pitchFamily="18" charset="0"/>
            </a:endParaRPr>
          </a:p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doesn’t </a:t>
            </a:r>
            <a:r>
              <a:rPr lang="en-GB" sz="2400" dirty="0">
                <a:latin typeface="Georgia" panose="02040502050405020303" pitchFamily="18" charset="0"/>
              </a:rPr>
              <a:t>affect the answer</a:t>
            </a:r>
            <a:r>
              <a:rPr lang="en-GB" sz="2400" dirty="0" smtClean="0"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 Addition </a:t>
            </a:r>
            <a:r>
              <a:rPr lang="en-GB" sz="2400" dirty="0">
                <a:latin typeface="Georgia" panose="02040502050405020303" pitchFamily="18" charset="0"/>
              </a:rPr>
              <a:t>and multiplication are </a:t>
            </a:r>
            <a:r>
              <a:rPr lang="en-GB" sz="2400" dirty="0" smtClean="0">
                <a:latin typeface="Georgia" panose="02040502050405020303" pitchFamily="18" charset="0"/>
              </a:rPr>
              <a:t>commutative </a:t>
            </a:r>
          </a:p>
          <a:p>
            <a:pPr algn="ctr"/>
            <a:r>
              <a:rPr lang="en-GB" sz="2400" dirty="0" smtClean="0">
                <a:latin typeface="Georgia" panose="02040502050405020303" pitchFamily="18" charset="0"/>
              </a:rPr>
              <a:t>but division </a:t>
            </a:r>
            <a:r>
              <a:rPr lang="en-GB" sz="2400" dirty="0">
                <a:latin typeface="Georgia" panose="02040502050405020303" pitchFamily="18" charset="0"/>
              </a:rPr>
              <a:t>and subtraction are not. </a:t>
            </a:r>
          </a:p>
          <a:p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23" y="2684584"/>
            <a:ext cx="4352193" cy="3707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8716" y="2481553"/>
            <a:ext cx="410161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dirty="0" smtClean="0">
              <a:latin typeface="Georgia" panose="02040502050405020303" pitchFamily="18" charset="0"/>
            </a:endParaRPr>
          </a:p>
          <a:p>
            <a:pPr algn="ctr"/>
            <a:r>
              <a:rPr lang="en-GB" sz="2000" dirty="0" smtClean="0">
                <a:latin typeface="Georgia" panose="02040502050405020303" pitchFamily="18" charset="0"/>
              </a:rPr>
              <a:t>Can </a:t>
            </a:r>
            <a:r>
              <a:rPr lang="en-GB" sz="2000" dirty="0">
                <a:latin typeface="Georgia" panose="02040502050405020303" pitchFamily="18" charset="0"/>
              </a:rPr>
              <a:t>you explain what </a:t>
            </a:r>
            <a:r>
              <a:rPr lang="en-GB" sz="2000" i="1" dirty="0" smtClean="0">
                <a:latin typeface="Georgia" panose="02040502050405020303" pitchFamily="18" charset="0"/>
              </a:rPr>
              <a:t>commutative</a:t>
            </a:r>
            <a:r>
              <a:rPr lang="en-GB" sz="2000" dirty="0" smtClean="0">
                <a:latin typeface="Georgia" panose="02040502050405020303" pitchFamily="18" charset="0"/>
              </a:rPr>
              <a:t> means </a:t>
            </a:r>
            <a:r>
              <a:rPr lang="en-GB" sz="2000" dirty="0">
                <a:latin typeface="Georgia" panose="02040502050405020303" pitchFamily="18" charset="0"/>
              </a:rPr>
              <a:t>to someone else? </a:t>
            </a:r>
          </a:p>
          <a:p>
            <a:pPr algn="ctr"/>
            <a:endParaRPr lang="en-GB" sz="2000" dirty="0">
              <a:latin typeface="Georgia" panose="02040502050405020303" pitchFamily="18" charset="0"/>
            </a:endParaRPr>
          </a:p>
          <a:p>
            <a:pPr algn="ctr"/>
            <a:r>
              <a:rPr lang="en-GB" sz="2000" dirty="0">
                <a:latin typeface="Georgia" panose="02040502050405020303" pitchFamily="18" charset="0"/>
              </a:rPr>
              <a:t>Can you use </a:t>
            </a:r>
            <a:r>
              <a:rPr lang="en-GB" sz="2000" i="1" dirty="0" smtClean="0">
                <a:latin typeface="Georgia" panose="02040502050405020303" pitchFamily="18" charset="0"/>
              </a:rPr>
              <a:t>commutative</a:t>
            </a:r>
            <a:r>
              <a:rPr lang="en-GB" sz="2000" dirty="0" smtClean="0">
                <a:latin typeface="Georgia" panose="02040502050405020303" pitchFamily="18" charset="0"/>
              </a:rPr>
              <a:t> in </a:t>
            </a:r>
            <a:r>
              <a:rPr lang="en-GB" sz="2000" dirty="0">
                <a:latin typeface="Georgia" panose="02040502050405020303" pitchFamily="18" charset="0"/>
              </a:rPr>
              <a:t>a sentence</a:t>
            </a:r>
            <a:r>
              <a:rPr lang="en-GB" sz="2000" dirty="0" smtClean="0">
                <a:latin typeface="Georgia" panose="02040502050405020303" pitchFamily="18" charset="0"/>
              </a:rPr>
              <a:t>?</a:t>
            </a:r>
          </a:p>
          <a:p>
            <a:pPr algn="ctr"/>
            <a:endParaRPr lang="en-GB" sz="2000" dirty="0">
              <a:latin typeface="Georgia" panose="02040502050405020303" pitchFamily="18" charset="0"/>
            </a:endParaRPr>
          </a:p>
          <a:p>
            <a:pPr algn="ctr"/>
            <a:r>
              <a:rPr lang="en-GB" sz="2000" dirty="0" smtClean="0">
                <a:latin typeface="Georgia" panose="02040502050405020303" pitchFamily="18" charset="0"/>
              </a:rPr>
              <a:t>Can you write a guide for younger children to explain what commutative means?</a:t>
            </a:r>
            <a:endParaRPr lang="en-GB" sz="2000" dirty="0">
              <a:latin typeface="Georgia" panose="02040502050405020303" pitchFamily="18" charset="0"/>
            </a:endParaRPr>
          </a:p>
          <a:p>
            <a:endParaRPr lang="en-GB" dirty="0">
              <a:latin typeface="Georgia" panose="02040502050405020303" pitchFamily="18" charset="0"/>
            </a:endParaRPr>
          </a:p>
          <a:p>
            <a:endParaRPr lang="en-GB" dirty="0">
              <a:latin typeface="Georgia" panose="02040502050405020303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21"/>
    </mc:Choice>
    <mc:Fallback xmlns="">
      <p:transition spd="slow" advTm="3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/>
              <p:nvPr/>
            </p:nvSpPr>
            <p:spPr>
              <a:xfrm>
                <a:off x="695550" y="334776"/>
                <a:ext cx="7497474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2)   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AutoNum type="arabicParenR" startAt="3"/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AutoNum type="arabicParenR" startAt="3"/>
                </a:pPr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AutoNum type="arabicParenR" startAt="3"/>
                </a:pP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0" y="334776"/>
                <a:ext cx="7497474" cy="3539430"/>
              </a:xfrm>
              <a:prstGeom prst="rect">
                <a:avLst/>
              </a:prstGeom>
              <a:blipFill>
                <a:blip r:embed="rId4"/>
                <a:stretch>
                  <a:fillRect l="-1707" t="-18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36"/>
    </mc:Choice>
    <mc:Fallback xmlns="">
      <p:transition spd="slow" advTm="14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/>
              <p:nvPr/>
            </p:nvSpPr>
            <p:spPr>
              <a:xfrm>
                <a:off x="695550" y="334776"/>
                <a:ext cx="7497474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arenR"/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2)   </a:t>
                </a: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AutoNum type="arabicParenR" startAt="3"/>
                </a:pPr>
                <a:r>
                  <a:rPr 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AutoNum type="arabicParenR" startAt="3"/>
                </a:pPr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514350" indent="-514350">
                  <a:buAutoNum type="arabicParenR" startAt="3"/>
                </a:pPr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12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GB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AA09265-2B68-446B-84AC-EDF70E13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50" y="334776"/>
                <a:ext cx="7497474" cy="3539430"/>
              </a:xfrm>
              <a:prstGeom prst="rect">
                <a:avLst/>
              </a:prstGeom>
              <a:blipFill>
                <a:blip r:embed="rId5"/>
                <a:stretch>
                  <a:fillRect l="-1707" t="-18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605204" y="334776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chemeClr val="accent1"/>
                </a:solidFill>
              </a:rPr>
              <a:t>12</a:t>
            </a:r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5204" y="1181612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05204" y="2028448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5204" y="2896218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</a:rPr>
              <a:t>11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7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88"/>
    </mc:Choice>
    <mc:Fallback xmlns="">
      <p:transition spd="slow" advTm="4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23" y="734737"/>
            <a:ext cx="1874854" cy="7199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12" y="517393"/>
            <a:ext cx="949275" cy="93733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20" y="734737"/>
            <a:ext cx="1874854" cy="7199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09" y="517393"/>
            <a:ext cx="949275" cy="93733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69" y="734737"/>
            <a:ext cx="1874854" cy="7199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558" y="517393"/>
            <a:ext cx="949275" cy="93733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370" y="734737"/>
            <a:ext cx="1874854" cy="7199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159" y="517393"/>
            <a:ext cx="949275" cy="9373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40475" y="1706767"/>
            <a:ext cx="2888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are 4 plates.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40475" y="2122104"/>
            <a:ext cx="4869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Each plate has 1 doughnut on it.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940475" y="2537441"/>
            <a:ext cx="5136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are 4 doughnuts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120002" y="1660802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1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4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4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2" y="1660802"/>
                <a:ext cx="1708986" cy="523220"/>
              </a:xfrm>
              <a:prstGeom prst="rect">
                <a:avLst/>
              </a:prstGeom>
              <a:blipFill>
                <a:blip r:embed="rId7"/>
                <a:stretch>
                  <a:fillRect l="-7500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120002" y="2323266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4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1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4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2" y="2323266"/>
                <a:ext cx="1708986" cy="523220"/>
              </a:xfrm>
              <a:prstGeom prst="rect">
                <a:avLst/>
              </a:prstGeom>
              <a:blipFill>
                <a:blip r:embed="rId8"/>
                <a:stretch>
                  <a:fillRect l="-7500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93" y="3528074"/>
            <a:ext cx="1874854" cy="71999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283" y="3060661"/>
            <a:ext cx="949275" cy="93733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31" y="3283244"/>
            <a:ext cx="949275" cy="93733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920" y="3310730"/>
            <a:ext cx="949275" cy="93733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413" y="3495530"/>
            <a:ext cx="949275" cy="937334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940475" y="4388745"/>
            <a:ext cx="2500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is 1 plate.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940475" y="4804082"/>
            <a:ext cx="4871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 plate has 4 doughnuts on it.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40475" y="5219419"/>
            <a:ext cx="5136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are 4 doughnuts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6120002" y="4342780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1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4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4</a:t>
                </a: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2" y="4342780"/>
                <a:ext cx="1708986" cy="523220"/>
              </a:xfrm>
              <a:prstGeom prst="rect">
                <a:avLst/>
              </a:prstGeom>
              <a:blipFill>
                <a:blip r:embed="rId9"/>
                <a:stretch>
                  <a:fillRect l="-7500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6120002" y="5005244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4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1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4</a:t>
                </a: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002" y="5005244"/>
                <a:ext cx="1708986" cy="523220"/>
              </a:xfrm>
              <a:prstGeom prst="rect">
                <a:avLst/>
              </a:prstGeom>
              <a:blipFill>
                <a:blip r:embed="rId10"/>
                <a:stretch>
                  <a:fillRect l="-7500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520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15"/>
    </mc:Choice>
    <mc:Fallback xmlns="">
      <p:transition spd="slow" advTm="11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45" grpId="0"/>
      <p:bldP spid="46" grpId="0"/>
      <p:bldP spid="5" grpId="0"/>
      <p:bldP spid="47" grpId="0"/>
      <p:bldP spid="53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5" y="626782"/>
            <a:ext cx="1874854" cy="7199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52" y="626782"/>
            <a:ext cx="1874854" cy="7199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01" y="626782"/>
            <a:ext cx="1874854" cy="71999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2" y="626782"/>
            <a:ext cx="1874854" cy="719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8107" y="1598812"/>
            <a:ext cx="2888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are 4 plates.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88107" y="2014149"/>
            <a:ext cx="5010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Each plate has 0 doughnuts on it.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88107" y="2429486"/>
            <a:ext cx="5136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are 0 doughnuts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67634" y="1552847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0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4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634" y="1552847"/>
                <a:ext cx="1708986" cy="523220"/>
              </a:xfrm>
              <a:prstGeom prst="rect">
                <a:avLst/>
              </a:prstGeom>
              <a:blipFill>
                <a:blip r:embed="rId6"/>
                <a:stretch>
                  <a:fillRect l="-7500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5967634" y="2215311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4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0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634" y="2215311"/>
                <a:ext cx="1708986" cy="523220"/>
              </a:xfrm>
              <a:prstGeom prst="rect">
                <a:avLst/>
              </a:prstGeom>
              <a:blipFill>
                <a:blip r:embed="rId7"/>
                <a:stretch>
                  <a:fillRect l="-7500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55" y="3432497"/>
            <a:ext cx="1874854" cy="7199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452" y="3432497"/>
            <a:ext cx="1874854" cy="7199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401" y="3432497"/>
            <a:ext cx="1874854" cy="71999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739155" y="4521594"/>
            <a:ext cx="2888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are 3 plates.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39155" y="4936931"/>
            <a:ext cx="50109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Each plate has 0 doughnuts on it.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9155" y="5352268"/>
            <a:ext cx="5136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/>
              <a:t>There are 0 doughnuts altogether.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5918682" y="4475629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0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3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0</a:t>
                </a: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82" y="4475629"/>
                <a:ext cx="1708986" cy="523220"/>
              </a:xfrm>
              <a:prstGeom prst="rect">
                <a:avLst/>
              </a:prstGeom>
              <a:blipFill>
                <a:blip r:embed="rId8"/>
                <a:stretch>
                  <a:fillRect l="-7500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5918682" y="5138093"/>
                <a:ext cx="17089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3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0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0</a:t>
                </a: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82" y="5138093"/>
                <a:ext cx="1708986" cy="523220"/>
              </a:xfrm>
              <a:prstGeom prst="rect">
                <a:avLst/>
              </a:prstGeom>
              <a:blipFill>
                <a:blip r:embed="rId9"/>
                <a:stretch>
                  <a:fillRect l="-7500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415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25"/>
    </mc:Choice>
    <mc:Fallback xmlns="">
      <p:transition spd="slow" advTm="83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45" grpId="0"/>
      <p:bldP spid="46" grpId="0"/>
      <p:bldP spid="5" grpId="0"/>
      <p:bldP spid="47" grpId="0"/>
      <p:bldP spid="41" grpId="0"/>
      <p:bldP spid="42" grpId="0"/>
      <p:bldP spid="58" grpId="0"/>
      <p:bldP spid="59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99525" y="1048408"/>
              <a:ext cx="5247408" cy="2479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136">
                      <a:extLst>
                        <a:ext uri="{9D8B030D-6E8A-4147-A177-3AD203B41FA5}">
                          <a16:colId xmlns:a16="http://schemas.microsoft.com/office/drawing/2014/main" val="2199073115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788252190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464416138"/>
                        </a:ext>
                      </a:extLst>
                    </a:gridCol>
                  </a:tblGrid>
                  <a:tr h="4958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2-times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4-times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8-times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4358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54136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1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1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1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20852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983991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3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  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3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3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1249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17706205"/>
                  </p:ext>
                </p:extLst>
              </p:nvPr>
            </p:nvGraphicFramePr>
            <p:xfrm>
              <a:off x="1799525" y="1048408"/>
              <a:ext cx="5247408" cy="2479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136">
                      <a:extLst>
                        <a:ext uri="{9D8B030D-6E8A-4147-A177-3AD203B41FA5}">
                          <a16:colId xmlns:a16="http://schemas.microsoft.com/office/drawing/2014/main" val="2199073115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788252190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464416138"/>
                        </a:ext>
                      </a:extLst>
                    </a:gridCol>
                  </a:tblGrid>
                  <a:tr h="4958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2-times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4-times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8-times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4358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102469" r="-201045" b="-3271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102469" r="-101045" b="-3271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102469" r="-1045" b="-3271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4136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200000" r="-201045" b="-2231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200000" r="-101045" b="-2231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200000" r="-1045" b="-2231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20852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303704" r="-201045" b="-12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303704" r="-101045" b="-12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303704" r="-1045" b="-12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983991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398780" r="-201045" b="-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398780" r="-101045" b="-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398780" r="-1045" b="-243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2494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6048" y="414184"/>
                <a:ext cx="42394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factor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factor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product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48" y="414184"/>
                <a:ext cx="4239491" cy="523220"/>
              </a:xfrm>
              <a:prstGeom prst="rect">
                <a:avLst/>
              </a:prstGeom>
              <a:blipFill>
                <a:blip r:embed="rId6"/>
                <a:stretch>
                  <a:fillRect l="-3022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1799525" y="1546919"/>
            <a:ext cx="5247408" cy="484909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69515" y="3711976"/>
            <a:ext cx="279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What’s the same?</a:t>
            </a:r>
            <a:endParaRPr lang="en-GB" sz="2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114746" y="3711976"/>
            <a:ext cx="279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What’s different?</a:t>
            </a:r>
            <a:endParaRPr lang="en-GB" sz="28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95931" y="4230802"/>
            <a:ext cx="374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One of the factors is 0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931" y="5060880"/>
            <a:ext cx="374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The product is 0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886" y="4243066"/>
            <a:ext cx="374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The factor that is not 0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931" y="4648038"/>
            <a:ext cx="374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One of the factors is not 0</a:t>
            </a: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29" y="4487910"/>
            <a:ext cx="1064296" cy="734984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1974644" y="3948851"/>
            <a:ext cx="4379499" cy="1397727"/>
          </a:xfrm>
          <a:prstGeom prst="wedgeRoundRectCallout">
            <a:avLst>
              <a:gd name="adj1" fmla="val 62367"/>
              <a:gd name="adj2" fmla="val 3276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When one of the</a:t>
            </a:r>
            <a:r>
              <a:rPr lang="en-GB" sz="2400" b="1" dirty="0">
                <a:solidFill>
                  <a:schemeClr val="tx1"/>
                </a:solidFill>
              </a:rPr>
              <a:t> factors </a:t>
            </a:r>
            <a:r>
              <a:rPr lang="en-GB" sz="2400" dirty="0">
                <a:solidFill>
                  <a:schemeClr val="tx1"/>
                </a:solidFill>
              </a:rPr>
              <a:t>is 0, 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</a:rPr>
              <a:t>the </a:t>
            </a:r>
            <a:r>
              <a:rPr lang="en-GB" sz="2400" b="1" dirty="0">
                <a:solidFill>
                  <a:schemeClr val="tx1"/>
                </a:solidFill>
              </a:rPr>
              <a:t>product</a:t>
            </a:r>
            <a:r>
              <a:rPr lang="en-GB" sz="2400" dirty="0">
                <a:solidFill>
                  <a:schemeClr val="tx1"/>
                </a:solidFill>
              </a:rPr>
              <a:t> is 0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122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21"/>
    </mc:Choice>
    <mc:Fallback xmlns="">
      <p:transition spd="slow" advTm="96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  <p:bldP spid="4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99525" y="1048408"/>
              <a:ext cx="5247408" cy="2479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136">
                      <a:extLst>
                        <a:ext uri="{9D8B030D-6E8A-4147-A177-3AD203B41FA5}">
                          <a16:colId xmlns:a16="http://schemas.microsoft.com/office/drawing/2014/main" val="2199073115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788252190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464416138"/>
                        </a:ext>
                      </a:extLst>
                    </a:gridCol>
                  </a:tblGrid>
                  <a:tr h="4958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2-times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4-times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8-times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4358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54136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1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1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1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320852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2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983991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3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  4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3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12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2400" dirty="0"/>
                            <a:t>8 </a:t>
                          </a:r>
                          <a14:m>
                            <m:oMath xmlns:m="http://schemas.openxmlformats.org/officeDocument/2006/math">
                              <m: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GB" sz="2400" dirty="0"/>
                            <a:t> 3</a:t>
                          </a:r>
                          <a:r>
                            <a:rPr lang="en-GB" sz="2400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400" b="0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en-GB" sz="2400" dirty="0"/>
                            <a:t> 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12494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79638614"/>
                  </p:ext>
                </p:extLst>
              </p:nvPr>
            </p:nvGraphicFramePr>
            <p:xfrm>
              <a:off x="1799525" y="1048408"/>
              <a:ext cx="5247408" cy="2479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49136">
                      <a:extLst>
                        <a:ext uri="{9D8B030D-6E8A-4147-A177-3AD203B41FA5}">
                          <a16:colId xmlns:a16="http://schemas.microsoft.com/office/drawing/2014/main" val="2199073115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788252190"/>
                        </a:ext>
                      </a:extLst>
                    </a:gridCol>
                    <a:gridCol w="1749136">
                      <a:extLst>
                        <a:ext uri="{9D8B030D-6E8A-4147-A177-3AD203B41FA5}">
                          <a16:colId xmlns:a16="http://schemas.microsoft.com/office/drawing/2014/main" val="1464416138"/>
                        </a:ext>
                      </a:extLst>
                    </a:gridCol>
                  </a:tblGrid>
                  <a:tr h="4958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2-times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4-times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2000" b="1" dirty="0">
                              <a:solidFill>
                                <a:schemeClr val="tx1"/>
                              </a:solidFill>
                            </a:rPr>
                            <a:t>8-times</a:t>
                          </a:r>
                          <a:r>
                            <a:rPr lang="en-GB" sz="2000" b="1" baseline="0" dirty="0">
                              <a:solidFill>
                                <a:schemeClr val="tx1"/>
                              </a:solidFill>
                            </a:rPr>
                            <a:t> table</a:t>
                          </a:r>
                          <a:endParaRPr lang="en-GB" sz="20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1884358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102469" r="-201045" b="-3271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102469" r="-101045" b="-3271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102469" r="-1045" b="-3271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554136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200000" r="-201045" b="-2231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200000" r="-101045" b="-2231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200000" r="-1045" b="-2231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320852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303704" r="-201045" b="-12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303704" r="-101045" b="-1259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303704" r="-1045" b="-1259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9839917"/>
                      </a:ext>
                    </a:extLst>
                  </a:tr>
                  <a:tr h="49587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348" t="-398780" r="-201045" b="-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00348" t="-398780" r="-101045" b="-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0348" t="-398780" r="-1045" b="-243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212494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46048" y="414184"/>
                <a:ext cx="42394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/>
                  <a:t>factor </a:t>
                </a:r>
                <a14:m>
                  <m:oMath xmlns:m="http://schemas.openxmlformats.org/officeDocument/2006/math">
                    <m:r>
                      <a:rPr lang="en-GB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/>
                  <a:t> factor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product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6048" y="414184"/>
                <a:ext cx="4239491" cy="523220"/>
              </a:xfrm>
              <a:prstGeom prst="rect">
                <a:avLst/>
              </a:prstGeom>
              <a:blipFill>
                <a:blip r:embed="rId6"/>
                <a:stretch>
                  <a:fillRect l="-3022" t="-11628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1790987" y="2051583"/>
            <a:ext cx="5247408" cy="484909"/>
          </a:xfrm>
          <a:prstGeom prst="roundRect">
            <a:avLst/>
          </a:prstGeom>
          <a:solidFill>
            <a:srgbClr val="FFFF00">
              <a:alpha val="28000"/>
            </a:srgbClr>
          </a:solidFill>
          <a:ln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421741" y="3705597"/>
            <a:ext cx="279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What’s the same?</a:t>
            </a:r>
            <a:endParaRPr lang="en-GB" sz="2800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5203812" y="3711976"/>
            <a:ext cx="2794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What’s different?</a:t>
            </a:r>
            <a:endParaRPr lang="en-GB" sz="28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95931" y="4230802"/>
            <a:ext cx="374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One of the factors is 1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5931" y="5113674"/>
            <a:ext cx="3742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The product is the same as one of the factors.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76636" y="4243066"/>
            <a:ext cx="318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The factor that is not 1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931" y="4648038"/>
            <a:ext cx="3742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One of the factors is not 1</a:t>
            </a:r>
            <a:endParaRPr lang="en-GB" sz="2400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75" y="5006099"/>
            <a:ext cx="1064296" cy="7349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76636" y="4652009"/>
            <a:ext cx="3188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The product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919922" y="4307235"/>
            <a:ext cx="4379499" cy="1397727"/>
          </a:xfrm>
          <a:prstGeom prst="wedgeRoundRectCallout">
            <a:avLst>
              <a:gd name="adj1" fmla="val 62367"/>
              <a:gd name="adj2" fmla="val 32763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7166" y="4405933"/>
            <a:ext cx="3920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When one of the </a:t>
            </a:r>
            <a:r>
              <a:rPr lang="en-GB" sz="2400" b="1" dirty="0"/>
              <a:t>factors</a:t>
            </a:r>
            <a:r>
              <a:rPr lang="en-GB" sz="2400" dirty="0"/>
              <a:t> is 1, the </a:t>
            </a:r>
            <a:r>
              <a:rPr lang="en-GB" sz="2400" b="1" dirty="0"/>
              <a:t>product</a:t>
            </a:r>
            <a:r>
              <a:rPr lang="en-GB" sz="2400" dirty="0"/>
              <a:t> is equal to the other </a:t>
            </a:r>
            <a:r>
              <a:rPr lang="en-GB" sz="2400" b="1" dirty="0"/>
              <a:t>factor</a:t>
            </a:r>
            <a:r>
              <a:rPr lang="en-GB" sz="1600" dirty="0"/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503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391"/>
    </mc:Choice>
    <mc:Fallback xmlns="">
      <p:transition spd="slow" advTm="7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5" grpId="0" animBg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15|6.2|6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.6|11.1|1.3|11.1|14.5|7.8|4.9|8.8|3.5|8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.3|11.2|16.4|9.3|5.5|3.8|2.5|8|9.3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1.2|8|6.6|3.8|7.2|11.7|8.8|12.2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9.7|4.3|7.6|3.4|3.1|17.5|9|1.4|0.7|0.5"/>
</p:tagLst>
</file>

<file path=ppt/theme/theme1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727757-3061-47D3-99FD-9493F136DC43}">
  <ds:schemaRefs>
    <ds:schemaRef ds:uri="522d4c35-b548-4432-90ae-af4376e1c4b4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FA976BF-BA58-4DED-B6CD-0D8A580477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2FB57D-5481-4ACF-BE54-D917D5AE1295}"/>
</file>

<file path=docProps/app.xml><?xml version="1.0" encoding="utf-8"?>
<Properties xmlns="http://schemas.openxmlformats.org/officeDocument/2006/extended-properties" xmlns:vt="http://schemas.openxmlformats.org/officeDocument/2006/docPropsVTypes">
  <TotalTime>19794</TotalTime>
  <Words>570</Words>
  <Application>Microsoft Office PowerPoint</Application>
  <PresentationFormat>On-screen Show (4:3)</PresentationFormat>
  <Paragraphs>122</Paragraphs>
  <Slides>14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 Math</vt:lpstr>
      <vt:lpstr>Comic Sans MS</vt:lpstr>
      <vt:lpstr>Georgia</vt:lpstr>
      <vt:lpstr>Get ready questions</vt:lpstr>
      <vt:lpstr>Let's learn slides</vt:lpstr>
      <vt:lpstr>Your turn</vt:lpstr>
      <vt:lpstr>Your turn activity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Angharad Thomas</dc:creator>
  <cp:lastModifiedBy>Paula Candish</cp:lastModifiedBy>
  <cp:revision>288</cp:revision>
  <dcterms:created xsi:type="dcterms:W3CDTF">2019-07-05T11:02:13Z</dcterms:created>
  <dcterms:modified xsi:type="dcterms:W3CDTF">2021-02-24T09:46:15Z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