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tags/tag4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87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4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6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13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0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7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10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91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69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65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CF34B-C0B5-48E2-8350-1C23F77EEA80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09029-6EE3-428B-BB73-081F2152A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m4a"/><Relationship Id="rId7" Type="http://schemas.openxmlformats.org/officeDocument/2006/relationships/image" Target="../media/image17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462454" y="1734634"/>
            <a:ext cx="9144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Georgia" panose="02040502050405020303" pitchFamily="18" charset="0"/>
              </a:rPr>
              <a:t>Wednesday 20</a:t>
            </a:r>
            <a:r>
              <a:rPr lang="en-GB" sz="3600" baseline="30000" dirty="0" smtClean="0">
                <a:latin typeface="Georgia" panose="02040502050405020303" pitchFamily="18" charset="0"/>
              </a:rPr>
              <a:t>th</a:t>
            </a:r>
            <a:r>
              <a:rPr lang="en-GB" sz="3600" dirty="0" smtClean="0">
                <a:latin typeface="Georgia" panose="02040502050405020303" pitchFamily="18" charset="0"/>
              </a:rPr>
              <a:t> January</a:t>
            </a:r>
          </a:p>
          <a:p>
            <a:pPr algn="ctr"/>
            <a:r>
              <a:rPr lang="en-GB" sz="3600" dirty="0" smtClean="0">
                <a:latin typeface="Georgia" panose="02040502050405020303" pitchFamily="18" charset="0"/>
              </a:rPr>
              <a:t>Maths Challenge </a:t>
            </a:r>
            <a:r>
              <a:rPr lang="en-GB" sz="3600" dirty="0">
                <a:latin typeface="Georgia" panose="020405020504050203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04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70077" y="281352"/>
            <a:ext cx="565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2. Add and simplify </a:t>
            </a:r>
            <a:endParaRPr lang="en-GB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884266" y="959031"/>
                <a:ext cx="788999" cy="617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266" y="959031"/>
                <a:ext cx="788999" cy="617157"/>
              </a:xfrm>
              <a:prstGeom prst="rect">
                <a:avLst/>
              </a:prstGeom>
              <a:blipFill>
                <a:blip r:embed="rId2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329749" y="942497"/>
                <a:ext cx="918841" cy="61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749" y="942497"/>
                <a:ext cx="918841" cy="616964"/>
              </a:xfrm>
              <a:prstGeom prst="rect">
                <a:avLst/>
              </a:prstGeom>
              <a:blipFill>
                <a:blip r:embed="rId3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884266" y="1887162"/>
                <a:ext cx="918841" cy="61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266" y="1887162"/>
                <a:ext cx="918841" cy="616964"/>
              </a:xfrm>
              <a:prstGeom prst="rect">
                <a:avLst/>
              </a:prstGeom>
              <a:blipFill>
                <a:blip r:embed="rId4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479074" y="1085476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953520" y="1039663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479074" y="2013607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329749" y="1950184"/>
                <a:ext cx="788999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749" y="1950184"/>
                <a:ext cx="788999" cy="622222"/>
              </a:xfrm>
              <a:prstGeom prst="rect">
                <a:avLst/>
              </a:prstGeom>
              <a:blipFill>
                <a:blip r:embed="rId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8943262" y="2074000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860249" y="3202339"/>
            <a:ext cx="565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3. Add and simplify </a:t>
            </a:r>
            <a:endParaRPr lang="en-GB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4423" y="4201604"/>
                <a:ext cx="918841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423" y="4201604"/>
                <a:ext cx="918841" cy="622222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141691" y="4214165"/>
                <a:ext cx="918841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691" y="4214165"/>
                <a:ext cx="918841" cy="622222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754423" y="5129735"/>
                <a:ext cx="918841" cy="61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423" y="5129735"/>
                <a:ext cx="918841" cy="616964"/>
              </a:xfrm>
              <a:prstGeom prst="rect">
                <a:avLst/>
              </a:prstGeom>
              <a:blipFill>
                <a:blip r:embed="rId8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8765461" y="4337981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41690" y="5248502"/>
                <a:ext cx="788999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690" y="5248502"/>
                <a:ext cx="788999" cy="622222"/>
              </a:xfrm>
              <a:prstGeom prst="rect">
                <a:avLst/>
              </a:prstGeom>
              <a:blipFill>
                <a:blip r:embed="rId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755203" y="5372318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d)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299656" y="4325420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333796" y="5263835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c)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254" y="234436"/>
            <a:ext cx="3912915" cy="60156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4638" y="281352"/>
            <a:ext cx="5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1.</a:t>
            </a: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697" y="1082847"/>
            <a:ext cx="4051056" cy="5188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0346132" y="1057400"/>
                <a:ext cx="1778460" cy="1759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GB" dirty="0"/>
                          <m:t> </m:t>
                        </m: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GB" dirty="0"/>
                          <m:t> </m:t>
                        </m:r>
                      </m:den>
                    </m:f>
                  </m:oMath>
                </a14:m>
                <a:endParaRPr lang="en-GB" dirty="0" smtClean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 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GB" dirty="0"/>
                          <m:t> </m:t>
                        </m:r>
                      </m:den>
                    </m:f>
                  </m:oMath>
                </a14:m>
                <a:endParaRPr lang="en-GB" dirty="0" smtClean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endParaRPr lang="en-GB" dirty="0" smtClean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r>
                  <a:rPr lang="en-GB" dirty="0" smtClean="0"/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dirty="0" smtClean="0"/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132" y="1057400"/>
                <a:ext cx="1778460" cy="1759712"/>
              </a:xfrm>
              <a:prstGeom prst="rect">
                <a:avLst/>
              </a:prstGeom>
              <a:blipFill>
                <a:blip r:embed="rId12"/>
                <a:stretch>
                  <a:fillRect l="-2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9930689" y="4245378"/>
                <a:ext cx="2096361" cy="1784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GB" dirty="0"/>
                          <m:t> </m:t>
                        </m:r>
                      </m:den>
                    </m:f>
                  </m:oMath>
                </a14:m>
                <a:endParaRPr lang="en-GB" dirty="0" smtClean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 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  <m:r>
                          <m:rPr>
                            <m:nor/>
                          </m:rPr>
                          <a:rPr lang="en-GB" dirty="0"/>
                          <m:t> </m:t>
                        </m:r>
                      </m:den>
                    </m:f>
                  </m:oMath>
                </a14:m>
                <a:endParaRPr lang="en-GB" dirty="0" smtClean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endParaRPr lang="en-GB" dirty="0" smtClean="0"/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r>
                  <a:rPr lang="en-GB" dirty="0" smtClean="0"/>
                  <a:t> =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 1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eqArr>
                          <m:eqArr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GB" dirty="0"/>
                              <m:t> </m:t>
                            </m:r>
                          </m:e>
                        </m:eqAr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689" y="4245378"/>
                <a:ext cx="2096361" cy="1784206"/>
              </a:xfrm>
              <a:prstGeom prst="rect">
                <a:avLst/>
              </a:prstGeom>
              <a:blipFill>
                <a:blip r:embed="rId13"/>
                <a:stretch>
                  <a:fillRect l="-2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34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77" y="219807"/>
            <a:ext cx="582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eorgia" panose="02040502050405020303" pitchFamily="18" charset="0"/>
              </a:rPr>
              <a:t>Further challenge: </a:t>
            </a:r>
            <a:endParaRPr lang="en-GB" sz="2000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52" y="898560"/>
            <a:ext cx="4130187" cy="2868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64" y="3744819"/>
            <a:ext cx="3109913" cy="767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593" y="442546"/>
            <a:ext cx="3613638" cy="1363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010" y="2936122"/>
            <a:ext cx="3170360" cy="3668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723" y="2733899"/>
            <a:ext cx="638531" cy="2440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3110" y="1391249"/>
            <a:ext cx="2258890" cy="1544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6092" y="3059723"/>
            <a:ext cx="1263343" cy="36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732693" y="1931133"/>
            <a:ext cx="10515600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3200" dirty="0" smtClean="0">
                <a:latin typeface="Georgia" panose="02040502050405020303" pitchFamily="18" charset="0"/>
              </a:rPr>
              <a:t>Use images to represent fractions</a:t>
            </a:r>
          </a:p>
          <a:p>
            <a:pPr marL="0" indent="0" algn="ctr">
              <a:buNone/>
            </a:pPr>
            <a:r>
              <a:rPr lang="en-GB" sz="3200" dirty="0" smtClean="0">
                <a:latin typeface="Georgia" panose="02040502050405020303" pitchFamily="18" charset="0"/>
              </a:rPr>
              <a:t>Convert fractions to the same denominator</a:t>
            </a:r>
          </a:p>
          <a:p>
            <a:pPr marL="0" indent="0" algn="ctr">
              <a:buNone/>
            </a:pPr>
            <a:r>
              <a:rPr lang="en-GB" sz="3200" dirty="0" smtClean="0">
                <a:latin typeface="Georgia" panose="02040502050405020303" pitchFamily="18" charset="0"/>
              </a:rPr>
              <a:t>Add the numerators and keep the denominator the same</a:t>
            </a:r>
          </a:p>
          <a:p>
            <a:pPr marL="0" indent="0" algn="ctr">
              <a:buNone/>
            </a:pPr>
            <a:r>
              <a:rPr lang="en-GB" sz="3200" dirty="0" smtClean="0">
                <a:latin typeface="Georgia" panose="02040502050405020303" pitchFamily="18" charset="0"/>
              </a:rPr>
              <a:t>Convert from an improper fraction to a mixed number</a:t>
            </a:r>
          </a:p>
          <a:p>
            <a:pPr marL="0" indent="0" algn="ctr">
              <a:buNone/>
            </a:pPr>
            <a:r>
              <a:rPr lang="en-GB" sz="3200" dirty="0" smtClean="0">
                <a:latin typeface="Georgia" panose="02040502050405020303" pitchFamily="18" charset="0"/>
              </a:rPr>
              <a:t>Simplify answer if possible </a:t>
            </a:r>
            <a:endParaRPr lang="en-GB" sz="3200" dirty="0">
              <a:latin typeface="Georgia" panose="02040502050405020303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3223" y="453047"/>
            <a:ext cx="10515600" cy="1325563"/>
          </a:xfrm>
        </p:spPr>
        <p:txBody>
          <a:bodyPr/>
          <a:lstStyle/>
          <a:p>
            <a:pPr algn="ctr"/>
            <a:r>
              <a:rPr lang="en-GB" dirty="0" smtClean="0">
                <a:latin typeface="Georgia" panose="02040502050405020303" pitchFamily="18" charset="0"/>
              </a:rPr>
              <a:t>Add fractions</a:t>
            </a: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2"/>
    </mc:Choice>
    <mc:Fallback xmlns="">
      <p:transition spd="slow" advTm="24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772"/>
            <a:ext cx="6673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Georgia" panose="02040502050405020303" pitchFamily="18" charset="0"/>
              </a:rPr>
              <a:t>Write each fraction as a mixed number</a:t>
            </a:r>
            <a:endParaRPr lang="en-GB" sz="28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96685" y="1170742"/>
                <a:ext cx="4940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85" y="1170742"/>
                <a:ext cx="494046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37392" y="1292442"/>
            <a:ext cx="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1)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553" y="2429581"/>
            <a:ext cx="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2)</a:t>
            </a:r>
            <a:endParaRPr lang="en-GB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6846" y="2429581"/>
                <a:ext cx="365805" cy="616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46" y="2429581"/>
                <a:ext cx="365805" cy="616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2725" y="3521194"/>
                <a:ext cx="494046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25" y="3521194"/>
                <a:ext cx="494046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27553" y="3566720"/>
            <a:ext cx="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3)</a:t>
            </a:r>
            <a:endParaRPr lang="en-GB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82533" y="4624558"/>
                <a:ext cx="494046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33" y="4624558"/>
                <a:ext cx="494046" cy="6127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02222" y="4745360"/>
            <a:ext cx="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4)</a:t>
            </a:r>
            <a:endParaRPr lang="en-GB" dirty="0">
              <a:latin typeface="Georgia" panose="02040502050405020303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502521"/>
              </p:ext>
            </p:extLst>
          </p:nvPr>
        </p:nvGraphicFramePr>
        <p:xfrm>
          <a:off x="3632200" y="1170742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69364926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2671136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2701245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562581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538044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3170001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822774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10937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3143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220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8886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811965"/>
              </p:ext>
            </p:extLst>
          </p:nvPr>
        </p:nvGraphicFramePr>
        <p:xfrm>
          <a:off x="3632200" y="170474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69364926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2671136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2701245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562581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538044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3170001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822774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10937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3143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220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8886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20316" y="1218972"/>
                <a:ext cx="1394207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>
                    <a:latin typeface="Georgia" panose="02040502050405020303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16" y="1218972"/>
                <a:ext cx="1394207" cy="529504"/>
              </a:xfrm>
              <a:prstGeom prst="rect">
                <a:avLst/>
              </a:prstGeom>
              <a:blipFill>
                <a:blip r:embed="rId9"/>
                <a:stretch>
                  <a:fillRect l="-4367" b="-5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5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21"/>
    </mc:Choice>
    <mc:Fallback xmlns="">
      <p:transition spd="slow" advTm="5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772"/>
            <a:ext cx="6673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Georgia" panose="02040502050405020303" pitchFamily="18" charset="0"/>
              </a:rPr>
              <a:t>Write each fraction as a mixed number</a:t>
            </a:r>
            <a:endParaRPr lang="en-GB" sz="28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96685" y="1170742"/>
                <a:ext cx="4940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85" y="1170742"/>
                <a:ext cx="494046" cy="612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37392" y="1292442"/>
            <a:ext cx="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1)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553" y="2429581"/>
            <a:ext cx="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2)</a:t>
            </a:r>
            <a:endParaRPr lang="en-GB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6846" y="2429581"/>
                <a:ext cx="365805" cy="616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46" y="2429581"/>
                <a:ext cx="365805" cy="616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2725" y="3521194"/>
                <a:ext cx="494046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25" y="3521194"/>
                <a:ext cx="494046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27553" y="3566720"/>
            <a:ext cx="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3)</a:t>
            </a:r>
            <a:endParaRPr lang="en-GB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82533" y="4624558"/>
                <a:ext cx="494046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33" y="4624558"/>
                <a:ext cx="494046" cy="6127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02222" y="4745360"/>
            <a:ext cx="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4)</a:t>
            </a:r>
            <a:endParaRPr lang="en-GB" dirty="0">
              <a:latin typeface="Georgia" panose="02040502050405020303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502521"/>
              </p:ext>
            </p:extLst>
          </p:nvPr>
        </p:nvGraphicFramePr>
        <p:xfrm>
          <a:off x="3632200" y="1170742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69364926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2671136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2701245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562581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538044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3170001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822774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10937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3143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220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8886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811965"/>
              </p:ext>
            </p:extLst>
          </p:nvPr>
        </p:nvGraphicFramePr>
        <p:xfrm>
          <a:off x="3632200" y="170474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69364926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2671136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2701245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562581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538044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31700019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822774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10937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33143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30220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8886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20316" y="1164381"/>
                <a:ext cx="1394207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smtClean="0">
                    <a:latin typeface="Georgia" panose="02040502050405020303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800" b="0" i="0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sz="2800" dirty="0" smtClean="0"/>
                  <a:t> </a:t>
                </a:r>
                <a:endParaRPr lang="en-GB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16" y="1164381"/>
                <a:ext cx="1394207" cy="704295"/>
              </a:xfrm>
              <a:prstGeom prst="rect">
                <a:avLst/>
              </a:prstGeom>
              <a:blipFill>
                <a:blip r:embed="rId8"/>
                <a:stretch>
                  <a:fillRect l="-8734" b="-94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220315" y="2385690"/>
                <a:ext cx="1394207" cy="70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smtClean="0">
                    <a:latin typeface="Georgia" panose="02040502050405020303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800" b="0" i="0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800" dirty="0" smtClean="0"/>
                  <a:t> </a:t>
                </a:r>
                <a:endParaRPr lang="en-GB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15" y="2385690"/>
                <a:ext cx="1394207" cy="703398"/>
              </a:xfrm>
              <a:prstGeom prst="rect">
                <a:avLst/>
              </a:prstGeom>
              <a:blipFill>
                <a:blip r:embed="rId9"/>
                <a:stretch>
                  <a:fillRect l="-8734" b="-94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20315" y="3428732"/>
                <a:ext cx="1394207" cy="70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smtClean="0">
                    <a:latin typeface="Georgia" panose="02040502050405020303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800" b="0" i="0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800" dirty="0" smtClean="0"/>
                  <a:t> </a:t>
                </a:r>
                <a:endParaRPr lang="en-GB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15" y="3428732"/>
                <a:ext cx="1394207" cy="703398"/>
              </a:xfrm>
              <a:prstGeom prst="rect">
                <a:avLst/>
              </a:prstGeom>
              <a:blipFill>
                <a:blip r:embed="rId10"/>
                <a:stretch>
                  <a:fillRect l="-8734" b="-94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90731" y="4533956"/>
                <a:ext cx="2000877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smtClean="0">
                    <a:latin typeface="Georgia" panose="02040502050405020303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80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731" y="4533956"/>
                <a:ext cx="2000877" cy="704552"/>
              </a:xfrm>
              <a:prstGeom prst="rect">
                <a:avLst/>
              </a:prstGeom>
              <a:blipFill>
                <a:blip r:embed="rId11"/>
                <a:stretch>
                  <a:fillRect l="-6079" b="-1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"/>
    </mc:Choice>
    <mc:Fallback xmlns="">
      <p:transition spd="slow" advTm="2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6716" y="175847"/>
                <a:ext cx="6435969" cy="1740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smtClean="0">
                    <a:latin typeface="Georgia" panose="02040502050405020303" pitchFamily="18" charset="0"/>
                  </a:rPr>
                  <a:t>There was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sz="28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 smtClean="0">
                    <a:latin typeface="Georgia" panose="02040502050405020303" pitchFamily="18" charset="0"/>
                  </a:rPr>
                  <a:t>kg of rice in a container. </a:t>
                </a:r>
              </a:p>
              <a:p>
                <a:r>
                  <a:rPr lang="en-GB" sz="2800" dirty="0" smtClean="0">
                    <a:latin typeface="Georgia" panose="02040502050405020303" pitchFamily="18" charset="0"/>
                  </a:rPr>
                  <a:t>Find the weight of rice in the container after another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800" dirty="0" smtClean="0">
                    <a:latin typeface="Georgia" panose="02040502050405020303" pitchFamily="18" charset="0"/>
                  </a:rPr>
                  <a:t> kg is added. </a:t>
                </a:r>
                <a:endParaRPr lang="en-GB" sz="28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6" y="175847"/>
                <a:ext cx="6435969" cy="1740861"/>
              </a:xfrm>
              <a:prstGeom prst="rect">
                <a:avLst/>
              </a:prstGeom>
              <a:blipFill>
                <a:blip r:embed="rId5"/>
                <a:stretch>
                  <a:fillRect l="-1989" r="-568" b="-3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3"/>
          <p:cNvSpPr txBox="1">
            <a:spLocks noGrp="1"/>
          </p:cNvSpPr>
          <p:nvPr>
            <p:ph idx="1"/>
          </p:nvPr>
        </p:nvSpPr>
        <p:spPr>
          <a:xfrm>
            <a:off x="6755422" y="5069986"/>
            <a:ext cx="5436578" cy="17132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Use images to represent fractions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Convert fractions to the same denominator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Add the numerators and keep the denominator the same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Convert from an improper fraction to a mixed number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Simplify answer if possible </a:t>
            </a:r>
            <a:endParaRPr lang="en-GB" sz="16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84" y="1826505"/>
            <a:ext cx="651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eorgia" panose="02040502050405020303" pitchFamily="18" charset="0"/>
              </a:rPr>
              <a:t>What is the first step in solving this problem? </a:t>
            </a:r>
            <a:endParaRPr lang="en-GB" sz="2000" dirty="0">
              <a:latin typeface="Georgia" panose="02040502050405020303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31879"/>
              </p:ext>
            </p:extLst>
          </p:nvPr>
        </p:nvGraphicFramePr>
        <p:xfrm>
          <a:off x="96716" y="2387157"/>
          <a:ext cx="4839676" cy="479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919">
                  <a:extLst>
                    <a:ext uri="{9D8B030D-6E8A-4147-A177-3AD203B41FA5}">
                      <a16:colId xmlns:a16="http://schemas.microsoft.com/office/drawing/2014/main" val="2132342184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1349296350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3924219893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728630212"/>
                    </a:ext>
                  </a:extLst>
                </a:gridCol>
              </a:tblGrid>
              <a:tr h="479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8968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55720"/>
              </p:ext>
            </p:extLst>
          </p:nvPr>
        </p:nvGraphicFramePr>
        <p:xfrm>
          <a:off x="96716" y="2936632"/>
          <a:ext cx="4839676" cy="479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838">
                  <a:extLst>
                    <a:ext uri="{9D8B030D-6E8A-4147-A177-3AD203B41FA5}">
                      <a16:colId xmlns:a16="http://schemas.microsoft.com/office/drawing/2014/main" val="1511615636"/>
                    </a:ext>
                  </a:extLst>
                </a:gridCol>
                <a:gridCol w="2419838">
                  <a:extLst>
                    <a:ext uri="{9D8B030D-6E8A-4147-A177-3AD203B41FA5}">
                      <a16:colId xmlns:a16="http://schemas.microsoft.com/office/drawing/2014/main" val="1806293845"/>
                    </a:ext>
                  </a:extLst>
                </a:gridCol>
              </a:tblGrid>
              <a:tr h="479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90169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3592596"/>
            <a:ext cx="651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Convert the fractions to the same denominator. </a:t>
            </a:r>
            <a:endParaRPr lang="en-GB" dirty="0">
              <a:latin typeface="Georgia" panose="02040502050405020303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6499"/>
              </p:ext>
            </p:extLst>
          </p:nvPr>
        </p:nvGraphicFramePr>
        <p:xfrm>
          <a:off x="96716" y="4138756"/>
          <a:ext cx="4839676" cy="479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919">
                  <a:extLst>
                    <a:ext uri="{9D8B030D-6E8A-4147-A177-3AD203B41FA5}">
                      <a16:colId xmlns:a16="http://schemas.microsoft.com/office/drawing/2014/main" val="2132342184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1349296350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3924219893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728630212"/>
                    </a:ext>
                  </a:extLst>
                </a:gridCol>
              </a:tblGrid>
              <a:tr h="479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8968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33284"/>
              </p:ext>
            </p:extLst>
          </p:nvPr>
        </p:nvGraphicFramePr>
        <p:xfrm>
          <a:off x="96716" y="4688231"/>
          <a:ext cx="4839676" cy="462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919">
                  <a:extLst>
                    <a:ext uri="{9D8B030D-6E8A-4147-A177-3AD203B41FA5}">
                      <a16:colId xmlns:a16="http://schemas.microsoft.com/office/drawing/2014/main" val="2132342184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1349296350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3924219893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728630212"/>
                    </a:ext>
                  </a:extLst>
                </a:gridCol>
              </a:tblGrid>
              <a:tr h="4622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8968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305653" y="4209747"/>
                <a:ext cx="1011623" cy="695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653" y="4209747"/>
                <a:ext cx="1011623" cy="695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rved Up Arrow 14"/>
          <p:cNvSpPr/>
          <p:nvPr/>
        </p:nvSpPr>
        <p:spPr>
          <a:xfrm>
            <a:off x="5441461" y="4987789"/>
            <a:ext cx="808892" cy="32531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2450" y="5396084"/>
            <a:ext cx="58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 2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555761" y="3769424"/>
            <a:ext cx="58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 2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925037" y="4164999"/>
            <a:ext cx="4220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eorgia" panose="02040502050405020303" pitchFamily="18" charset="0"/>
              </a:rPr>
              <a:t>2</a:t>
            </a:r>
            <a:endParaRPr lang="en-GB" sz="2000" dirty="0">
              <a:latin typeface="Georgia" panose="020405020504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2596" y="-981"/>
            <a:ext cx="651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Add the numerators and keep </a:t>
            </a:r>
          </a:p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the denominator the same</a:t>
            </a:r>
            <a:endParaRPr lang="en-GB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650794" y="830016"/>
                <a:ext cx="3313214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800" dirty="0">
                    <a:latin typeface="Georgia" panose="02040502050405020303" pitchFamily="18" charset="0"/>
                  </a:rPr>
                  <a:t> </a:t>
                </a:r>
                <a:r>
                  <a:rPr lang="en-GB" sz="2800" dirty="0" smtClean="0">
                    <a:latin typeface="Georgia" panose="02040502050405020303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GB" sz="2800" dirty="0">
                        <a:latin typeface="Georgia" panose="02040502050405020303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800" b="0" i="0" dirty="0" smtClean="0">
                        <a:latin typeface="Georgia" panose="02040502050405020303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GB" sz="2800" dirty="0">
                        <a:latin typeface="Georgia" panose="02040502050405020303" pitchFamily="18" charset="0"/>
                      </a:rPr>
                      <m:t> </m:t>
                    </m:r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794" y="830016"/>
                <a:ext cx="3313214" cy="710451"/>
              </a:xfrm>
              <a:prstGeom prst="rect">
                <a:avLst/>
              </a:prstGeom>
              <a:blipFill>
                <a:blip r:embed="rId7"/>
                <a:stretch>
                  <a:fillRect b="-94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922596" y="1721816"/>
            <a:ext cx="651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Convert from an improper fraction </a:t>
            </a:r>
          </a:p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to a mixed number</a:t>
            </a:r>
            <a:endParaRPr lang="en-GB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969260" y="4057640"/>
                <a:ext cx="1220206" cy="707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800" dirty="0" smtClean="0">
                    <a:latin typeface="Georgia" panose="02040502050405020303" pitchFamily="18" charset="0"/>
                  </a:rPr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800" dirty="0" smtClean="0">
                    <a:latin typeface="Georgia" panose="02040502050405020303" pitchFamily="18" charset="0"/>
                  </a:rPr>
                  <a:t> </a:t>
                </a:r>
                <a:endParaRPr lang="en-GB" sz="28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260" y="4057640"/>
                <a:ext cx="1220206" cy="707758"/>
              </a:xfrm>
              <a:prstGeom prst="rect">
                <a:avLst/>
              </a:prstGeom>
              <a:blipFill>
                <a:blip r:embed="rId8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525187"/>
              </p:ext>
            </p:extLst>
          </p:nvPr>
        </p:nvGraphicFramePr>
        <p:xfrm>
          <a:off x="6755422" y="2861659"/>
          <a:ext cx="4839676" cy="485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919">
                  <a:extLst>
                    <a:ext uri="{9D8B030D-6E8A-4147-A177-3AD203B41FA5}">
                      <a16:colId xmlns:a16="http://schemas.microsoft.com/office/drawing/2014/main" val="1676280700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2803433666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333499170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3314594575"/>
                    </a:ext>
                  </a:extLst>
                </a:gridCol>
              </a:tblGrid>
              <a:tr h="48553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62714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192309"/>
              </p:ext>
            </p:extLst>
          </p:nvPr>
        </p:nvGraphicFramePr>
        <p:xfrm>
          <a:off x="6755422" y="3383810"/>
          <a:ext cx="4839676" cy="485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919">
                  <a:extLst>
                    <a:ext uri="{9D8B030D-6E8A-4147-A177-3AD203B41FA5}">
                      <a16:colId xmlns:a16="http://schemas.microsoft.com/office/drawing/2014/main" val="1676280700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2803433666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333499170"/>
                    </a:ext>
                  </a:extLst>
                </a:gridCol>
                <a:gridCol w="1209919">
                  <a:extLst>
                    <a:ext uri="{9D8B030D-6E8A-4147-A177-3AD203B41FA5}">
                      <a16:colId xmlns:a16="http://schemas.microsoft.com/office/drawing/2014/main" val="3314594575"/>
                    </a:ext>
                  </a:extLst>
                </a:gridCol>
              </a:tblGrid>
              <a:tr h="48553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627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695550" y="1192005"/>
                <a:ext cx="1125629" cy="700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dirty="0" smtClean="0">
                    <a:latin typeface="Georgia" panose="02040502050405020303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800" dirty="0" smtClean="0">
                    <a:latin typeface="Georgia" panose="02040502050405020303" pitchFamily="18" charset="0"/>
                  </a:rPr>
                  <a:t> kg </a:t>
                </a:r>
                <a:endParaRPr lang="en-GB" sz="28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550" y="1192005"/>
                <a:ext cx="1125629" cy="700705"/>
              </a:xfrm>
              <a:prstGeom prst="rect">
                <a:avLst/>
              </a:prstGeom>
              <a:blipFill>
                <a:blip r:embed="rId9"/>
                <a:stretch>
                  <a:fillRect l="-10811" r="-10270" b="-11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9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10"/>
    </mc:Choice>
    <mc:Fallback xmlns="">
      <p:transition spd="slow" advTm="19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2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755422" y="5069986"/>
            <a:ext cx="5436578" cy="17132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Use images to represent fractions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Convert fractions to the same denominator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Add the numerators and keep the denominator the same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Convert from an improper fraction to a mixed number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Simplify answer if possible </a:t>
            </a:r>
            <a:endParaRPr lang="en-GB" sz="1600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6393" y="0"/>
            <a:ext cx="3991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Georgia" panose="02040502050405020303" pitchFamily="18" charset="0"/>
              </a:rPr>
              <a:t>Your turn</a:t>
            </a:r>
            <a:endParaRPr lang="en-GB" sz="40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54" y="1062162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Georgia" panose="02040502050405020303" pitchFamily="18" charset="0"/>
              </a:rPr>
              <a:t>1) </a:t>
            </a:r>
            <a:endParaRPr lang="en-GB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1838" y="984738"/>
                <a:ext cx="4844562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Find the sum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dirty="0" smtClean="0">
                    <a:latin typeface="Georgia" panose="02040502050405020303" pitchFamily="18" charset="0"/>
                  </a:rPr>
                  <a:t> </a:t>
                </a:r>
                <a:endParaRPr lang="en-GB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8" y="984738"/>
                <a:ext cx="4844562" cy="616515"/>
              </a:xfrm>
              <a:prstGeom prst="rect">
                <a:avLst/>
              </a:prstGeom>
              <a:blipFill>
                <a:blip r:embed="rId5"/>
                <a:stretch>
                  <a:fillRect l="-1887"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7054" y="2410316"/>
                <a:ext cx="1169377" cy="62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2)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54" y="2410316"/>
                <a:ext cx="1169377" cy="621837"/>
              </a:xfrm>
              <a:prstGeom prst="rect">
                <a:avLst/>
              </a:prstGeom>
              <a:blipFill>
                <a:blip r:embed="rId6"/>
                <a:stretch>
                  <a:fillRect l="-7813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7053" y="3607723"/>
                <a:ext cx="1169377" cy="622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3)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53" y="3607723"/>
                <a:ext cx="1169377" cy="622414"/>
              </a:xfrm>
              <a:prstGeom prst="rect">
                <a:avLst/>
              </a:prstGeom>
              <a:blipFill>
                <a:blip r:embed="rId7"/>
                <a:stretch>
                  <a:fillRect l="-7813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253653" y="984674"/>
                <a:ext cx="1776046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653" y="984674"/>
                <a:ext cx="1776046" cy="616579"/>
              </a:xfrm>
              <a:prstGeom prst="rect">
                <a:avLst/>
              </a:prstGeom>
              <a:blipFill>
                <a:blip r:embed="rId8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3653" y="1673405"/>
                <a:ext cx="1776046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653" y="1673405"/>
                <a:ext cx="1776046" cy="616579"/>
              </a:xfrm>
              <a:prstGeom prst="rect">
                <a:avLst/>
              </a:prstGeom>
              <a:blipFill>
                <a:blip r:embed="rId9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32784" y="2412944"/>
                <a:ext cx="1776046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784" y="2412944"/>
                <a:ext cx="1776046" cy="616579"/>
              </a:xfrm>
              <a:prstGeom prst="rect">
                <a:avLst/>
              </a:prstGeom>
              <a:blipFill>
                <a:blip r:embed="rId10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5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66"/>
    </mc:Choice>
    <mc:Fallback xmlns="">
      <p:transition spd="slow" advTm="8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755422" y="5069986"/>
            <a:ext cx="5436578" cy="17132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Use images to represent fractions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Convert fractions to the same denominator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Add the numerators and keep the denominator the same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Convert from an improper fraction to a mixed number</a:t>
            </a:r>
          </a:p>
          <a:p>
            <a:pPr marL="0" indent="0" algn="ctr">
              <a:buNone/>
            </a:pPr>
            <a:r>
              <a:rPr lang="en-GB" sz="1600" dirty="0" smtClean="0">
                <a:latin typeface="Georgia" panose="02040502050405020303" pitchFamily="18" charset="0"/>
              </a:rPr>
              <a:t>Simplify answer if possible </a:t>
            </a:r>
            <a:endParaRPr lang="en-GB" sz="1600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6393" y="0"/>
            <a:ext cx="3991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Georgia" panose="02040502050405020303" pitchFamily="18" charset="0"/>
              </a:rPr>
              <a:t>Your turn</a:t>
            </a:r>
            <a:endParaRPr lang="en-GB" sz="40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54" y="1062162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Georgia" panose="02040502050405020303" pitchFamily="18" charset="0"/>
              </a:rPr>
              <a:t>1) </a:t>
            </a:r>
            <a:endParaRPr lang="en-GB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1838" y="984738"/>
                <a:ext cx="4844562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Find the sum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dirty="0" smtClean="0">
                    <a:latin typeface="Georgia" panose="02040502050405020303" pitchFamily="18" charset="0"/>
                  </a:rPr>
                  <a:t> </a:t>
                </a:r>
                <a:endParaRPr lang="en-GB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8" y="984738"/>
                <a:ext cx="4844562" cy="616515"/>
              </a:xfrm>
              <a:prstGeom prst="rect">
                <a:avLst/>
              </a:prstGeom>
              <a:blipFill>
                <a:blip r:embed="rId5"/>
                <a:stretch>
                  <a:fillRect l="-1887"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7053" y="2410316"/>
                <a:ext cx="4536831" cy="62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2)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53" y="2410316"/>
                <a:ext cx="4536831" cy="621837"/>
              </a:xfrm>
              <a:prstGeom prst="rect">
                <a:avLst/>
              </a:prstGeom>
              <a:blipFill>
                <a:blip r:embed="rId6"/>
                <a:stretch>
                  <a:fillRect l="-2013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7053" y="3607723"/>
                <a:ext cx="5574324" cy="622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3)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53" y="3607723"/>
                <a:ext cx="5574324" cy="622414"/>
              </a:xfrm>
              <a:prstGeom prst="rect">
                <a:avLst/>
              </a:prstGeom>
              <a:blipFill>
                <a:blip r:embed="rId7"/>
                <a:stretch>
                  <a:fillRect l="-1639"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253653" y="984674"/>
                <a:ext cx="1776046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653" y="984674"/>
                <a:ext cx="1776046" cy="616579"/>
              </a:xfrm>
              <a:prstGeom prst="rect">
                <a:avLst/>
              </a:prstGeom>
              <a:blipFill>
                <a:blip r:embed="rId8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3653" y="1673405"/>
                <a:ext cx="1776046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653" y="1673405"/>
                <a:ext cx="1776046" cy="616579"/>
              </a:xfrm>
              <a:prstGeom prst="rect">
                <a:avLst/>
              </a:prstGeom>
              <a:blipFill>
                <a:blip r:embed="rId9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32784" y="2412944"/>
                <a:ext cx="1776046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400" dirty="0" smtClean="0">
                    <a:latin typeface="Georgia" panose="02040502050405020303" pitchFamily="18" charset="0"/>
                  </a:rPr>
                  <a:t> </a:t>
                </a:r>
                <a:endParaRPr lang="en-GB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784" y="2412944"/>
                <a:ext cx="1776046" cy="616579"/>
              </a:xfrm>
              <a:prstGeom prst="rect">
                <a:avLst/>
              </a:prstGeom>
              <a:blipFill>
                <a:blip r:embed="rId10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0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16"/>
    </mc:Choice>
    <mc:Fallback xmlns="">
      <p:transition spd="slow" advTm="4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70077" y="281352"/>
            <a:ext cx="565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2. Add and simplify </a:t>
            </a:r>
            <a:endParaRPr lang="en-GB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884266" y="959031"/>
                <a:ext cx="788999" cy="617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266" y="959031"/>
                <a:ext cx="788999" cy="617157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686977" y="959031"/>
                <a:ext cx="918841" cy="61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977" y="959031"/>
                <a:ext cx="918841" cy="616964"/>
              </a:xfrm>
              <a:prstGeom prst="rect">
                <a:avLst/>
              </a:prstGeom>
              <a:blipFill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884266" y="1887162"/>
                <a:ext cx="918841" cy="61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266" y="1887162"/>
                <a:ext cx="918841" cy="616964"/>
              </a:xfrm>
              <a:prstGeom prst="rect">
                <a:avLst/>
              </a:prstGeom>
              <a:blipFill>
                <a:blip r:embed="rId6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479074" y="1085476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310747" y="1082847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479074" y="2013607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686976" y="1993368"/>
                <a:ext cx="788999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976" y="1993368"/>
                <a:ext cx="788999" cy="622222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300489" y="2117184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860249" y="3202339"/>
            <a:ext cx="565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3. Add and simplify </a:t>
            </a:r>
            <a:endParaRPr lang="en-GB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4423" y="4201604"/>
                <a:ext cx="918841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423" y="4201604"/>
                <a:ext cx="918841" cy="622222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557134" y="4201604"/>
                <a:ext cx="918841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134" y="4201604"/>
                <a:ext cx="918841" cy="622222"/>
              </a:xfrm>
              <a:prstGeom prst="rect">
                <a:avLst/>
              </a:prstGeom>
              <a:blipFill>
                <a:blip r:embed="rId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754423" y="5129735"/>
                <a:ext cx="918841" cy="61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423" y="5129735"/>
                <a:ext cx="918841" cy="616964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9180904" y="4325420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557133" y="5235941"/>
                <a:ext cx="788999" cy="622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2400" dirty="0">
                    <a:latin typeface="Georgia" panose="02040502050405020303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133" y="5235941"/>
                <a:ext cx="788999" cy="622222"/>
              </a:xfrm>
              <a:prstGeom prst="rect">
                <a:avLst/>
              </a:prstGeom>
              <a:blipFill>
                <a:blip r:embed="rId11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9170646" y="5359757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d)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299656" y="4325420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333796" y="5263835"/>
            <a:ext cx="45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c)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254" y="234436"/>
            <a:ext cx="3912915" cy="60156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4638" y="281352"/>
            <a:ext cx="50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1.</a:t>
            </a: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8"/>
    </mc:Choice>
    <mc:Fallback xmlns="">
      <p:transition spd="slow" advTm="38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77" y="219807"/>
            <a:ext cx="582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eorgia" panose="02040502050405020303" pitchFamily="18" charset="0"/>
              </a:rPr>
              <a:t>Further challenge: </a:t>
            </a:r>
            <a:endParaRPr lang="en-GB" sz="2000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52" y="898560"/>
            <a:ext cx="4130187" cy="2868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64" y="3744819"/>
            <a:ext cx="3109913" cy="767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593" y="442546"/>
            <a:ext cx="3613638" cy="1363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871" y="2936122"/>
            <a:ext cx="3170360" cy="366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2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|1.2|28.8|13.5|2.3|11|4.6|0.7|11.9|0.6|10.1|9.8|11.2|6.5|22.9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38.1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6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BE599A-312E-4779-844D-BF33F2232423}"/>
</file>

<file path=customXml/itemProps2.xml><?xml version="1.0" encoding="utf-8"?>
<ds:datastoreItem xmlns:ds="http://schemas.openxmlformats.org/officeDocument/2006/customXml" ds:itemID="{75E353AB-29B4-4635-88B2-21A3F11B5635}"/>
</file>

<file path=customXml/itemProps3.xml><?xml version="1.0" encoding="utf-8"?>
<ds:datastoreItem xmlns:ds="http://schemas.openxmlformats.org/officeDocument/2006/customXml" ds:itemID="{F71092D0-D6CD-4B18-BAF9-8CC1C7553BD8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1074</Words>
  <Application>Microsoft Office PowerPoint</Application>
  <PresentationFormat>Widescreen</PresentationFormat>
  <Paragraphs>125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Georgia</vt:lpstr>
      <vt:lpstr>Office Theme</vt:lpstr>
      <vt:lpstr>Wednesday 20th January Maths Challenge 3</vt:lpstr>
      <vt:lpstr>Add fractions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 20th January Maths Challenge 3</dc:title>
  <dc:creator>Thomas Angharad</dc:creator>
  <cp:lastModifiedBy>Paula Candish</cp:lastModifiedBy>
  <cp:revision>8</cp:revision>
  <dcterms:created xsi:type="dcterms:W3CDTF">2021-01-17T11:06:04Z</dcterms:created>
  <dcterms:modified xsi:type="dcterms:W3CDTF">2021-01-19T10:51:57Z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